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2"/>
  </p:notesMasterIdLst>
  <p:sldIdLst>
    <p:sldId id="462" r:id="rId2"/>
    <p:sldId id="455" r:id="rId3"/>
    <p:sldId id="456" r:id="rId4"/>
    <p:sldId id="472" r:id="rId5"/>
    <p:sldId id="463" r:id="rId6"/>
    <p:sldId id="454" r:id="rId7"/>
    <p:sldId id="451" r:id="rId8"/>
    <p:sldId id="473" r:id="rId9"/>
    <p:sldId id="464" r:id="rId10"/>
    <p:sldId id="457" r:id="rId11"/>
    <p:sldId id="465" r:id="rId12"/>
    <p:sldId id="467" r:id="rId13"/>
    <p:sldId id="466" r:id="rId14"/>
    <p:sldId id="468" r:id="rId15"/>
    <p:sldId id="447" r:id="rId16"/>
    <p:sldId id="440" r:id="rId17"/>
    <p:sldId id="475" r:id="rId18"/>
    <p:sldId id="442" r:id="rId19"/>
    <p:sldId id="443" r:id="rId20"/>
    <p:sldId id="470" r:id="rId21"/>
    <p:sldId id="476" r:id="rId22"/>
    <p:sldId id="445" r:id="rId23"/>
    <p:sldId id="444" r:id="rId24"/>
    <p:sldId id="474" r:id="rId25"/>
    <p:sldId id="441" r:id="rId26"/>
    <p:sldId id="446" r:id="rId27"/>
    <p:sldId id="448" r:id="rId28"/>
    <p:sldId id="439" r:id="rId29"/>
    <p:sldId id="477" r:id="rId30"/>
    <p:sldId id="469" r:id="rId3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889"/>
    <a:srgbClr val="DAEFFE"/>
    <a:srgbClr val="E4E4E4"/>
    <a:srgbClr val="0360AD"/>
    <a:srgbClr val="005A9E"/>
    <a:srgbClr val="FFFFCC"/>
    <a:srgbClr val="FF3399"/>
    <a:srgbClr val="006600"/>
    <a:srgbClr val="2A256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8" autoAdjust="0"/>
  </p:normalViewPr>
  <p:slideViewPr>
    <p:cSldViewPr>
      <p:cViewPr>
        <p:scale>
          <a:sx n="110" d="100"/>
          <a:sy n="110" d="100"/>
        </p:scale>
        <p:origin x="-16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28567196237454"/>
          <c:y val="6.9086063793884669E-2"/>
          <c:w val="0.6521243010035922"/>
          <c:h val="0.6308837844996698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ТОС</c:v>
                </c:pt>
              </c:strCache>
            </c:strRef>
          </c:tx>
          <c:spPr>
            <a:ln>
              <a:solidFill>
                <a:srgbClr val="095889"/>
              </a:solidFill>
            </a:ln>
          </c:spPr>
          <c:marker>
            <c:spPr>
              <a:solidFill>
                <a:srgbClr val="095889"/>
              </a:solidFill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</c:marker>
          <c:dPt>
            <c:idx val="15"/>
            <c:bubble3D val="0"/>
            <c:spPr>
              <a:ln>
                <a:solidFill>
                  <a:srgbClr val="095889"/>
                </a:solidFill>
              </a:ln>
            </c:spPr>
          </c:dPt>
          <c:dLbls>
            <c:dLbl>
              <c:idx val="0"/>
              <c:layout>
                <c:manualLayout>
                  <c:x val="-2.3515905640114063E-3"/>
                  <c:y val="1.7075882802972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757952820057032E-3"/>
                  <c:y val="1.7075882802972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1.7075882802972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515905640114063E-3"/>
                  <c:y val="2.1344853503715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273858460171093E-3"/>
                  <c:y val="1.2806912102229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8789764100285156E-3"/>
                  <c:y val="8.53794140148627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095889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</c:v>
                </c:pt>
                <c:pt idx="1">
                  <c:v>34</c:v>
                </c:pt>
                <c:pt idx="2">
                  <c:v>34</c:v>
                </c:pt>
                <c:pt idx="3">
                  <c:v>36</c:v>
                </c:pt>
                <c:pt idx="4">
                  <c:v>38</c:v>
                </c:pt>
                <c:pt idx="5">
                  <c:v>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13088"/>
        <c:axId val="40264448"/>
      </c:lineChart>
      <c:catAx>
        <c:axId val="2671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i="0" baseline="0">
                <a:solidFill>
                  <a:srgbClr val="09588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40264448"/>
        <c:crosses val="autoZero"/>
        <c:auto val="1"/>
        <c:lblAlgn val="ctr"/>
        <c:lblOffset val="100"/>
        <c:noMultiLvlLbl val="0"/>
      </c:catAx>
      <c:valAx>
        <c:axId val="40264448"/>
        <c:scaling>
          <c:orientation val="minMax"/>
          <c:max val="45"/>
          <c:min val="30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solidFill>
                  <a:srgbClr val="095889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26713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D705B-6A70-4A51-95A5-8E4DF4E8FD51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53E9E9-136F-47F8-8837-6597901702FD}">
      <dgm:prSet phldrT="[Текст]"/>
      <dgm:spPr>
        <a:solidFill>
          <a:srgbClr val="E4E4E4"/>
        </a:solidFill>
      </dgm:spPr>
      <dgm:t>
        <a:bodyPr/>
        <a:lstStyle/>
        <a:p>
          <a:r>
            <a:rPr lang="ru-RU" b="1" i="1" dirty="0" smtClean="0">
              <a:solidFill>
                <a:srgbClr val="095889"/>
              </a:solidFill>
              <a:latin typeface="Calibri" panose="020F0502020204030204" pitchFamily="34" charset="0"/>
            </a:rPr>
            <a:t>Правительству Российской Федерации</a:t>
          </a:r>
        </a:p>
        <a:p>
          <a:r>
            <a:rPr lang="ru-RU" b="1" i="1" dirty="0" smtClean="0">
              <a:solidFill>
                <a:srgbClr val="095889"/>
              </a:solidFill>
              <a:latin typeface="Calibri" panose="020F0502020204030204" pitchFamily="34" charset="0"/>
            </a:rPr>
            <a:t>представить предложения о внесении в законодательство Российской Федерации изменений, предусматривающих</a:t>
          </a:r>
          <a:r>
            <a:rPr lang="ru-RU" dirty="0" smtClean="0">
              <a:solidFill>
                <a:srgbClr val="095889"/>
              </a:solidFill>
              <a:latin typeface="Calibri" panose="020F0502020204030204" pitchFamily="34" charset="0"/>
            </a:rPr>
            <a:t>:</a:t>
          </a:r>
          <a:endParaRPr lang="ru-RU" dirty="0">
            <a:latin typeface="Calibri" panose="020F0502020204030204" pitchFamily="34" charset="0"/>
          </a:endParaRPr>
        </a:p>
      </dgm:t>
    </dgm:pt>
    <dgm:pt modelId="{EBBD249C-7A50-4170-949D-518B6D0494D8}" type="parTrans" cxnId="{8F43DC1F-333D-4E03-AA9C-8CDE283CCD4C}">
      <dgm:prSet/>
      <dgm:spPr/>
      <dgm:t>
        <a:bodyPr/>
        <a:lstStyle/>
        <a:p>
          <a:endParaRPr lang="ru-RU"/>
        </a:p>
      </dgm:t>
    </dgm:pt>
    <dgm:pt modelId="{053E3526-642E-4594-AF56-D287E2216EBC}" type="sibTrans" cxnId="{8F43DC1F-333D-4E03-AA9C-8CDE283CCD4C}">
      <dgm:prSet/>
      <dgm:spPr/>
      <dgm:t>
        <a:bodyPr/>
        <a:lstStyle/>
        <a:p>
          <a:endParaRPr lang="ru-RU"/>
        </a:p>
      </dgm:t>
    </dgm:pt>
    <dgm:pt modelId="{13034E31-F965-40A9-B77F-452749FCC839}">
      <dgm:prSet phldrT="[Текст]"/>
      <dgm:spPr>
        <a:solidFill>
          <a:srgbClr val="E4E4E4"/>
        </a:solidFill>
      </dgm:spPr>
      <dgm:t>
        <a:bodyPr/>
        <a:lstStyle/>
        <a:p>
          <a:r>
            <a:rPr lang="ru-RU" b="0" dirty="0" smtClean="0">
              <a:solidFill>
                <a:srgbClr val="095889"/>
              </a:solidFill>
              <a:latin typeface="Calibri" panose="020F0502020204030204" pitchFamily="34" charset="0"/>
            </a:rPr>
            <a:t>установление особенностей регулирования деятельности ТОС как некоммерческой организации</a:t>
          </a:r>
          <a:endParaRPr lang="ru-RU" b="0" dirty="0">
            <a:latin typeface="Calibri" panose="020F0502020204030204" pitchFamily="34" charset="0"/>
          </a:endParaRPr>
        </a:p>
      </dgm:t>
    </dgm:pt>
    <dgm:pt modelId="{669ADD0B-72D0-4578-B1C6-664F440BC98E}" type="parTrans" cxnId="{452CCF78-5077-4D7F-A04C-2F274785A965}">
      <dgm:prSet/>
      <dgm:spPr>
        <a:solidFill>
          <a:srgbClr val="E4E4E4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A7235BFE-C6EF-4DDE-8960-40592DC667FC}" type="sibTrans" cxnId="{452CCF78-5077-4D7F-A04C-2F274785A965}">
      <dgm:prSet/>
      <dgm:spPr/>
      <dgm:t>
        <a:bodyPr/>
        <a:lstStyle/>
        <a:p>
          <a:endParaRPr lang="ru-RU"/>
        </a:p>
      </dgm:t>
    </dgm:pt>
    <dgm:pt modelId="{0CCF11C3-3425-499D-B457-A8E7700A9176}">
      <dgm:prSet phldrT="[Текст]"/>
      <dgm:spPr>
        <a:solidFill>
          <a:srgbClr val="E4E4E4"/>
        </a:solidFill>
      </dgm:spPr>
      <dgm:t>
        <a:bodyPr/>
        <a:lstStyle/>
        <a:p>
          <a:r>
            <a:rPr lang="ru-RU" b="0" dirty="0" smtClean="0">
              <a:solidFill>
                <a:srgbClr val="095889"/>
              </a:solidFill>
              <a:latin typeface="Calibri" panose="020F0502020204030204" pitchFamily="34" charset="0"/>
            </a:rPr>
            <a:t>предоставление ТОС мер поддержки, предусмотренных для социально ориентированных некоммерческих организаций исполнителей общественно полезных услуг</a:t>
          </a:r>
          <a:endParaRPr lang="ru-RU" b="0" dirty="0">
            <a:latin typeface="Calibri" panose="020F0502020204030204" pitchFamily="34" charset="0"/>
          </a:endParaRPr>
        </a:p>
      </dgm:t>
    </dgm:pt>
    <dgm:pt modelId="{B501B50D-A0D4-4CDC-B18F-0513836D3505}" type="parTrans" cxnId="{3193A21A-A339-4EA7-943D-735EBA3A5682}">
      <dgm:prSet/>
      <dgm:spPr>
        <a:solidFill>
          <a:srgbClr val="E4E4E4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F6B3051-E108-4D03-9789-29562490F7DA}" type="sibTrans" cxnId="{3193A21A-A339-4EA7-943D-735EBA3A5682}">
      <dgm:prSet/>
      <dgm:spPr/>
      <dgm:t>
        <a:bodyPr/>
        <a:lstStyle/>
        <a:p>
          <a:endParaRPr lang="ru-RU"/>
        </a:p>
      </dgm:t>
    </dgm:pt>
    <dgm:pt modelId="{4BDE7129-CD43-4DD0-92C8-71CC1E7245B8}">
      <dgm:prSet/>
      <dgm:spPr>
        <a:noFill/>
      </dgm:spPr>
      <dgm:t>
        <a:bodyPr/>
        <a:lstStyle/>
        <a:p>
          <a:r>
            <a:rPr lang="ru-RU" b="1" i="1" dirty="0" smtClean="0">
              <a:solidFill>
                <a:srgbClr val="095889"/>
              </a:solidFill>
              <a:latin typeface="Calibri" panose="020F0502020204030204" pitchFamily="34" charset="0"/>
            </a:rPr>
            <a:t>Рекомендовать органам исполнительной власти субъектов Российской Федерации</a:t>
          </a:r>
          <a:endParaRPr lang="ru-RU" b="1" i="1" dirty="0">
            <a:solidFill>
              <a:srgbClr val="095889"/>
            </a:solidFill>
            <a:latin typeface="Calibri" panose="020F0502020204030204" pitchFamily="34" charset="0"/>
          </a:endParaRPr>
        </a:p>
      </dgm:t>
    </dgm:pt>
    <dgm:pt modelId="{40717EC4-C07F-453A-8E12-8BA221CAADD5}" type="parTrans" cxnId="{A01F225E-5375-4256-A881-ED0253D9BAB7}">
      <dgm:prSet/>
      <dgm:spPr/>
      <dgm:t>
        <a:bodyPr/>
        <a:lstStyle/>
        <a:p>
          <a:endParaRPr lang="ru-RU"/>
        </a:p>
      </dgm:t>
    </dgm:pt>
    <dgm:pt modelId="{5BD2599D-7B5E-4315-9059-24390DB09949}" type="sibTrans" cxnId="{A01F225E-5375-4256-A881-ED0253D9BAB7}">
      <dgm:prSet/>
      <dgm:spPr/>
      <dgm:t>
        <a:bodyPr/>
        <a:lstStyle/>
        <a:p>
          <a:endParaRPr lang="ru-RU"/>
        </a:p>
      </dgm:t>
    </dgm:pt>
    <dgm:pt modelId="{B5C10DCD-1D29-4DC1-8CA3-35B5F6E877CE}">
      <dgm:prSet/>
      <dgm:spPr>
        <a:noFill/>
      </dgm:spPr>
      <dgm:t>
        <a:bodyPr/>
        <a:lstStyle/>
        <a:p>
          <a:r>
            <a:rPr lang="ru-RU" dirty="0" smtClean="0">
              <a:solidFill>
                <a:srgbClr val="095889"/>
              </a:solidFill>
              <a:latin typeface="Calibri" panose="020F0502020204030204" pitchFamily="34" charset="0"/>
            </a:rPr>
            <a:t>создать условия для развития территориального общественного самоуправления</a:t>
          </a:r>
          <a:endParaRPr lang="ru-RU" dirty="0">
            <a:solidFill>
              <a:srgbClr val="095889"/>
            </a:solidFill>
            <a:latin typeface="Calibri" panose="020F0502020204030204" pitchFamily="34" charset="0"/>
          </a:endParaRPr>
        </a:p>
      </dgm:t>
    </dgm:pt>
    <dgm:pt modelId="{B4FCB1E1-68FE-4F1E-AE66-AB259687AE59}" type="parTrans" cxnId="{69F13886-F7D1-46B5-8A33-EF30BBB8F0D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33C52D92-9891-4EC0-979F-AEACE1147439}" type="sibTrans" cxnId="{69F13886-F7D1-46B5-8A33-EF30BBB8F0DF}">
      <dgm:prSet/>
      <dgm:spPr/>
      <dgm:t>
        <a:bodyPr/>
        <a:lstStyle/>
        <a:p>
          <a:endParaRPr lang="ru-RU"/>
        </a:p>
      </dgm:t>
    </dgm:pt>
    <dgm:pt modelId="{43D21040-3484-493F-B1BE-730EBF0D6618}" type="pres">
      <dgm:prSet presAssocID="{C8DD705B-6A70-4A51-95A5-8E4DF4E8FD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632879-AB57-4559-8DA7-D238457E8C48}" type="pres">
      <dgm:prSet presAssocID="{AE53E9E9-136F-47F8-8837-6597901702FD}" presName="hierRoot1" presStyleCnt="0">
        <dgm:presLayoutVars>
          <dgm:hierBranch val="init"/>
        </dgm:presLayoutVars>
      </dgm:prSet>
      <dgm:spPr/>
    </dgm:pt>
    <dgm:pt modelId="{F009AD41-0995-4899-8B7C-62532A1A6B82}" type="pres">
      <dgm:prSet presAssocID="{AE53E9E9-136F-47F8-8837-6597901702FD}" presName="rootComposite1" presStyleCnt="0"/>
      <dgm:spPr/>
    </dgm:pt>
    <dgm:pt modelId="{311820EA-C655-47C9-A30E-DE37EF2F7647}" type="pres">
      <dgm:prSet presAssocID="{AE53E9E9-136F-47F8-8837-6597901702FD}" presName="rootText1" presStyleLbl="node0" presStyleIdx="0" presStyleCnt="2" custLinFactNeighborX="416" custLinFactNeighborY="-14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20680D-F2EB-4A27-BD16-F148A3895AA3}" type="pres">
      <dgm:prSet presAssocID="{AE53E9E9-136F-47F8-8837-6597901702F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34A518C-6886-41FD-B485-A2C7DB7A7E94}" type="pres">
      <dgm:prSet presAssocID="{AE53E9E9-136F-47F8-8837-6597901702FD}" presName="hierChild2" presStyleCnt="0"/>
      <dgm:spPr/>
    </dgm:pt>
    <dgm:pt modelId="{7DCC8328-320E-460B-A392-325087232BEE}" type="pres">
      <dgm:prSet presAssocID="{669ADD0B-72D0-4578-B1C6-664F440BC98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0A3F809-B3C2-478E-8FEB-B46D55355DC3}" type="pres">
      <dgm:prSet presAssocID="{13034E31-F965-40A9-B77F-452749FCC839}" presName="hierRoot2" presStyleCnt="0">
        <dgm:presLayoutVars>
          <dgm:hierBranch val="init"/>
        </dgm:presLayoutVars>
      </dgm:prSet>
      <dgm:spPr/>
    </dgm:pt>
    <dgm:pt modelId="{1D2D5C3E-D6B8-47C2-832A-4190C10F8901}" type="pres">
      <dgm:prSet presAssocID="{13034E31-F965-40A9-B77F-452749FCC839}" presName="rootComposite" presStyleCnt="0"/>
      <dgm:spPr/>
    </dgm:pt>
    <dgm:pt modelId="{6844FCD3-153B-46EA-9480-C609B033B65F}" type="pres">
      <dgm:prSet presAssocID="{13034E31-F965-40A9-B77F-452749FCC83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4276EC-1174-4261-B466-81E8E2E1B141}" type="pres">
      <dgm:prSet presAssocID="{13034E31-F965-40A9-B77F-452749FCC839}" presName="rootConnector" presStyleLbl="node2" presStyleIdx="0" presStyleCnt="3"/>
      <dgm:spPr/>
      <dgm:t>
        <a:bodyPr/>
        <a:lstStyle/>
        <a:p>
          <a:endParaRPr lang="ru-RU"/>
        </a:p>
      </dgm:t>
    </dgm:pt>
    <dgm:pt modelId="{7E6DF941-07C1-48A9-AAD6-FB6DB9BC9433}" type="pres">
      <dgm:prSet presAssocID="{13034E31-F965-40A9-B77F-452749FCC839}" presName="hierChild4" presStyleCnt="0"/>
      <dgm:spPr/>
    </dgm:pt>
    <dgm:pt modelId="{87D1FCC1-2FBE-43AE-82A5-B9077D8AB1C5}" type="pres">
      <dgm:prSet presAssocID="{13034E31-F965-40A9-B77F-452749FCC839}" presName="hierChild5" presStyleCnt="0"/>
      <dgm:spPr/>
    </dgm:pt>
    <dgm:pt modelId="{3C86C27F-A81D-4476-B8F9-F1E303D05563}" type="pres">
      <dgm:prSet presAssocID="{B501B50D-A0D4-4CDC-B18F-0513836D350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BF75CAA-B4C7-4F0F-8BEE-8E9EBDD33686}" type="pres">
      <dgm:prSet presAssocID="{0CCF11C3-3425-499D-B457-A8E7700A9176}" presName="hierRoot2" presStyleCnt="0">
        <dgm:presLayoutVars>
          <dgm:hierBranch val="init"/>
        </dgm:presLayoutVars>
      </dgm:prSet>
      <dgm:spPr/>
    </dgm:pt>
    <dgm:pt modelId="{0ADE284F-6D88-4D63-87D7-3289D72C3DEE}" type="pres">
      <dgm:prSet presAssocID="{0CCF11C3-3425-499D-B457-A8E7700A9176}" presName="rootComposite" presStyleCnt="0"/>
      <dgm:spPr/>
    </dgm:pt>
    <dgm:pt modelId="{0F3CFD53-F0D4-43E9-8719-4DB6C538BA68}" type="pres">
      <dgm:prSet presAssocID="{0CCF11C3-3425-499D-B457-A8E7700A917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A0D38E-EF7B-4CEE-818A-E8E29F952E64}" type="pres">
      <dgm:prSet presAssocID="{0CCF11C3-3425-499D-B457-A8E7700A9176}" presName="rootConnector" presStyleLbl="node2" presStyleIdx="1" presStyleCnt="3"/>
      <dgm:spPr/>
      <dgm:t>
        <a:bodyPr/>
        <a:lstStyle/>
        <a:p>
          <a:endParaRPr lang="ru-RU"/>
        </a:p>
      </dgm:t>
    </dgm:pt>
    <dgm:pt modelId="{56D9B201-5048-47E4-8752-74D8DE78693C}" type="pres">
      <dgm:prSet presAssocID="{0CCF11C3-3425-499D-B457-A8E7700A9176}" presName="hierChild4" presStyleCnt="0"/>
      <dgm:spPr/>
    </dgm:pt>
    <dgm:pt modelId="{11055280-2277-44C0-ADE6-41514BC5BB52}" type="pres">
      <dgm:prSet presAssocID="{0CCF11C3-3425-499D-B457-A8E7700A9176}" presName="hierChild5" presStyleCnt="0"/>
      <dgm:spPr/>
    </dgm:pt>
    <dgm:pt modelId="{0363F2A4-C44B-4825-AB58-6614765782CE}" type="pres">
      <dgm:prSet presAssocID="{AE53E9E9-136F-47F8-8837-6597901702FD}" presName="hierChild3" presStyleCnt="0"/>
      <dgm:spPr/>
    </dgm:pt>
    <dgm:pt modelId="{7133CDC6-3949-4B32-BC81-DD7871672B92}" type="pres">
      <dgm:prSet presAssocID="{4BDE7129-CD43-4DD0-92C8-71CC1E7245B8}" presName="hierRoot1" presStyleCnt="0">
        <dgm:presLayoutVars>
          <dgm:hierBranch val="init"/>
        </dgm:presLayoutVars>
      </dgm:prSet>
      <dgm:spPr/>
    </dgm:pt>
    <dgm:pt modelId="{01ACB6B2-25BF-4FB1-8200-41ABFBA32C2E}" type="pres">
      <dgm:prSet presAssocID="{4BDE7129-CD43-4DD0-92C8-71CC1E7245B8}" presName="rootComposite1" presStyleCnt="0"/>
      <dgm:spPr/>
    </dgm:pt>
    <dgm:pt modelId="{72127962-A955-485A-BF9E-1D70291721B5}" type="pres">
      <dgm:prSet presAssocID="{4BDE7129-CD43-4DD0-92C8-71CC1E7245B8}" presName="rootText1" presStyleLbl="node0" presStyleIdx="1" presStyleCnt="2" custLinFactNeighborX="23" custLinFactNeighborY="-4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84024-632D-41E9-8519-1A5F5CD59F83}" type="pres">
      <dgm:prSet presAssocID="{4BDE7129-CD43-4DD0-92C8-71CC1E7245B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39A7B92-7208-46A1-8BE2-894CE3EB4B69}" type="pres">
      <dgm:prSet presAssocID="{4BDE7129-CD43-4DD0-92C8-71CC1E7245B8}" presName="hierChild2" presStyleCnt="0"/>
      <dgm:spPr/>
    </dgm:pt>
    <dgm:pt modelId="{FB14A23C-1E3C-4695-9419-CCFA5C0C879F}" type="pres">
      <dgm:prSet presAssocID="{B4FCB1E1-68FE-4F1E-AE66-AB259687AE5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B15EF994-8864-4945-A88A-5D2E4246158B}" type="pres">
      <dgm:prSet presAssocID="{B5C10DCD-1D29-4DC1-8CA3-35B5F6E877CE}" presName="hierRoot2" presStyleCnt="0">
        <dgm:presLayoutVars>
          <dgm:hierBranch val="init"/>
        </dgm:presLayoutVars>
      </dgm:prSet>
      <dgm:spPr/>
    </dgm:pt>
    <dgm:pt modelId="{791C9BE1-72A1-4688-BAAC-17594865ED59}" type="pres">
      <dgm:prSet presAssocID="{B5C10DCD-1D29-4DC1-8CA3-35B5F6E877CE}" presName="rootComposite" presStyleCnt="0"/>
      <dgm:spPr/>
    </dgm:pt>
    <dgm:pt modelId="{16926DB1-B96F-4CEC-B8CD-DE8BEB5D6A59}" type="pres">
      <dgm:prSet presAssocID="{B5C10DCD-1D29-4DC1-8CA3-35B5F6E877C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D17C5A-FD1F-4365-AAE0-58B9A22601CF}" type="pres">
      <dgm:prSet presAssocID="{B5C10DCD-1D29-4DC1-8CA3-35B5F6E877CE}" presName="rootConnector" presStyleLbl="node2" presStyleIdx="2" presStyleCnt="3"/>
      <dgm:spPr/>
      <dgm:t>
        <a:bodyPr/>
        <a:lstStyle/>
        <a:p>
          <a:endParaRPr lang="ru-RU"/>
        </a:p>
      </dgm:t>
    </dgm:pt>
    <dgm:pt modelId="{F94060EE-C315-4E00-9875-8B8FACBB5A2A}" type="pres">
      <dgm:prSet presAssocID="{B5C10DCD-1D29-4DC1-8CA3-35B5F6E877CE}" presName="hierChild4" presStyleCnt="0"/>
      <dgm:spPr/>
    </dgm:pt>
    <dgm:pt modelId="{A728CEDC-D269-461F-B0C7-EEE143827830}" type="pres">
      <dgm:prSet presAssocID="{B5C10DCD-1D29-4DC1-8CA3-35B5F6E877CE}" presName="hierChild5" presStyleCnt="0"/>
      <dgm:spPr/>
    </dgm:pt>
    <dgm:pt modelId="{DF2C8008-4B49-4EA8-8D9F-4989425E521F}" type="pres">
      <dgm:prSet presAssocID="{4BDE7129-CD43-4DD0-92C8-71CC1E7245B8}" presName="hierChild3" presStyleCnt="0"/>
      <dgm:spPr/>
    </dgm:pt>
  </dgm:ptLst>
  <dgm:cxnLst>
    <dgm:cxn modelId="{7D8437E2-AEFF-4F09-B546-2E38D8BFF33F}" type="presOf" srcId="{0CCF11C3-3425-499D-B457-A8E7700A9176}" destId="{0F3CFD53-F0D4-43E9-8719-4DB6C538BA68}" srcOrd="0" destOrd="0" presId="urn:microsoft.com/office/officeart/2005/8/layout/orgChart1"/>
    <dgm:cxn modelId="{8F43DC1F-333D-4E03-AA9C-8CDE283CCD4C}" srcId="{C8DD705B-6A70-4A51-95A5-8E4DF4E8FD51}" destId="{AE53E9E9-136F-47F8-8837-6597901702FD}" srcOrd="0" destOrd="0" parTransId="{EBBD249C-7A50-4170-949D-518B6D0494D8}" sibTransId="{053E3526-642E-4594-AF56-D287E2216EBC}"/>
    <dgm:cxn modelId="{452CCF78-5077-4D7F-A04C-2F274785A965}" srcId="{AE53E9E9-136F-47F8-8837-6597901702FD}" destId="{13034E31-F965-40A9-B77F-452749FCC839}" srcOrd="0" destOrd="0" parTransId="{669ADD0B-72D0-4578-B1C6-664F440BC98E}" sibTransId="{A7235BFE-C6EF-4DDE-8960-40592DC667FC}"/>
    <dgm:cxn modelId="{75E4FAE3-E3F2-4273-B6D6-1AB663CF96D6}" type="presOf" srcId="{B5C10DCD-1D29-4DC1-8CA3-35B5F6E877CE}" destId="{16926DB1-B96F-4CEC-B8CD-DE8BEB5D6A59}" srcOrd="0" destOrd="0" presId="urn:microsoft.com/office/officeart/2005/8/layout/orgChart1"/>
    <dgm:cxn modelId="{B3E2AA64-8F54-41D7-9632-17D868307BB2}" type="presOf" srcId="{669ADD0B-72D0-4578-B1C6-664F440BC98E}" destId="{7DCC8328-320E-460B-A392-325087232BEE}" srcOrd="0" destOrd="0" presId="urn:microsoft.com/office/officeart/2005/8/layout/orgChart1"/>
    <dgm:cxn modelId="{040AF87E-D149-4681-85B2-9822C6CC2F6D}" type="presOf" srcId="{0CCF11C3-3425-499D-B457-A8E7700A9176}" destId="{67A0D38E-EF7B-4CEE-818A-E8E29F952E64}" srcOrd="1" destOrd="0" presId="urn:microsoft.com/office/officeart/2005/8/layout/orgChart1"/>
    <dgm:cxn modelId="{3193A21A-A339-4EA7-943D-735EBA3A5682}" srcId="{AE53E9E9-136F-47F8-8837-6597901702FD}" destId="{0CCF11C3-3425-499D-B457-A8E7700A9176}" srcOrd="1" destOrd="0" parTransId="{B501B50D-A0D4-4CDC-B18F-0513836D3505}" sibTransId="{BF6B3051-E108-4D03-9789-29562490F7DA}"/>
    <dgm:cxn modelId="{C15CA92B-0F8E-479C-895B-92A3AEB93866}" type="presOf" srcId="{AE53E9E9-136F-47F8-8837-6597901702FD}" destId="{311820EA-C655-47C9-A30E-DE37EF2F7647}" srcOrd="0" destOrd="0" presId="urn:microsoft.com/office/officeart/2005/8/layout/orgChart1"/>
    <dgm:cxn modelId="{6FB6865C-963A-448A-9709-C5326E9E42D9}" type="presOf" srcId="{B4FCB1E1-68FE-4F1E-AE66-AB259687AE59}" destId="{FB14A23C-1E3C-4695-9419-CCFA5C0C879F}" srcOrd="0" destOrd="0" presId="urn:microsoft.com/office/officeart/2005/8/layout/orgChart1"/>
    <dgm:cxn modelId="{ACFDD17E-750E-4B10-81BA-ECE128E0D067}" type="presOf" srcId="{B5C10DCD-1D29-4DC1-8CA3-35B5F6E877CE}" destId="{8CD17C5A-FD1F-4365-AAE0-58B9A22601CF}" srcOrd="1" destOrd="0" presId="urn:microsoft.com/office/officeart/2005/8/layout/orgChart1"/>
    <dgm:cxn modelId="{6D7B7BB7-E121-4068-813D-C157EFEDFDA6}" type="presOf" srcId="{C8DD705B-6A70-4A51-95A5-8E4DF4E8FD51}" destId="{43D21040-3484-493F-B1BE-730EBF0D6618}" srcOrd="0" destOrd="0" presId="urn:microsoft.com/office/officeart/2005/8/layout/orgChart1"/>
    <dgm:cxn modelId="{70C20C0A-A998-4FA0-A353-546F6C2D2F6C}" type="presOf" srcId="{AE53E9E9-136F-47F8-8837-6597901702FD}" destId="{A120680D-F2EB-4A27-BD16-F148A3895AA3}" srcOrd="1" destOrd="0" presId="urn:microsoft.com/office/officeart/2005/8/layout/orgChart1"/>
    <dgm:cxn modelId="{A01F225E-5375-4256-A881-ED0253D9BAB7}" srcId="{C8DD705B-6A70-4A51-95A5-8E4DF4E8FD51}" destId="{4BDE7129-CD43-4DD0-92C8-71CC1E7245B8}" srcOrd="1" destOrd="0" parTransId="{40717EC4-C07F-453A-8E12-8BA221CAADD5}" sibTransId="{5BD2599D-7B5E-4315-9059-24390DB09949}"/>
    <dgm:cxn modelId="{DFCB3140-6119-4A7D-B686-5B5C441172D6}" type="presOf" srcId="{13034E31-F965-40A9-B77F-452749FCC839}" destId="{6844FCD3-153B-46EA-9480-C609B033B65F}" srcOrd="0" destOrd="0" presId="urn:microsoft.com/office/officeart/2005/8/layout/orgChart1"/>
    <dgm:cxn modelId="{EA2FB80D-0D10-41BE-B163-332C58AAD48C}" type="presOf" srcId="{4BDE7129-CD43-4DD0-92C8-71CC1E7245B8}" destId="{72127962-A955-485A-BF9E-1D70291721B5}" srcOrd="0" destOrd="0" presId="urn:microsoft.com/office/officeart/2005/8/layout/orgChart1"/>
    <dgm:cxn modelId="{FB07F971-4F1F-4137-8692-7C9C91C94555}" type="presOf" srcId="{B501B50D-A0D4-4CDC-B18F-0513836D3505}" destId="{3C86C27F-A81D-4476-B8F9-F1E303D05563}" srcOrd="0" destOrd="0" presId="urn:microsoft.com/office/officeart/2005/8/layout/orgChart1"/>
    <dgm:cxn modelId="{69F13886-F7D1-46B5-8A33-EF30BBB8F0DF}" srcId="{4BDE7129-CD43-4DD0-92C8-71CC1E7245B8}" destId="{B5C10DCD-1D29-4DC1-8CA3-35B5F6E877CE}" srcOrd="0" destOrd="0" parTransId="{B4FCB1E1-68FE-4F1E-AE66-AB259687AE59}" sibTransId="{33C52D92-9891-4EC0-979F-AEACE1147439}"/>
    <dgm:cxn modelId="{9D39242B-355F-4D5A-9A96-57E9E56F4C3F}" type="presOf" srcId="{13034E31-F965-40A9-B77F-452749FCC839}" destId="{834276EC-1174-4261-B466-81E8E2E1B141}" srcOrd="1" destOrd="0" presId="urn:microsoft.com/office/officeart/2005/8/layout/orgChart1"/>
    <dgm:cxn modelId="{B7CC6EDA-FBA1-461F-BB32-7E9FA78722DB}" type="presOf" srcId="{4BDE7129-CD43-4DD0-92C8-71CC1E7245B8}" destId="{E9484024-632D-41E9-8519-1A5F5CD59F83}" srcOrd="1" destOrd="0" presId="urn:microsoft.com/office/officeart/2005/8/layout/orgChart1"/>
    <dgm:cxn modelId="{7BB6AE37-B97B-43D1-9158-06865561C325}" type="presParOf" srcId="{43D21040-3484-493F-B1BE-730EBF0D6618}" destId="{73632879-AB57-4559-8DA7-D238457E8C48}" srcOrd="0" destOrd="0" presId="urn:microsoft.com/office/officeart/2005/8/layout/orgChart1"/>
    <dgm:cxn modelId="{41FF6211-FFA5-4B8A-897B-22329ADF96C2}" type="presParOf" srcId="{73632879-AB57-4559-8DA7-D238457E8C48}" destId="{F009AD41-0995-4899-8B7C-62532A1A6B82}" srcOrd="0" destOrd="0" presId="urn:microsoft.com/office/officeart/2005/8/layout/orgChart1"/>
    <dgm:cxn modelId="{7398C1D2-0178-4ABE-8B8F-5F6C823712C7}" type="presParOf" srcId="{F009AD41-0995-4899-8B7C-62532A1A6B82}" destId="{311820EA-C655-47C9-A30E-DE37EF2F7647}" srcOrd="0" destOrd="0" presId="urn:microsoft.com/office/officeart/2005/8/layout/orgChart1"/>
    <dgm:cxn modelId="{B2D09785-9E08-4206-B305-BCD099DD8501}" type="presParOf" srcId="{F009AD41-0995-4899-8B7C-62532A1A6B82}" destId="{A120680D-F2EB-4A27-BD16-F148A3895AA3}" srcOrd="1" destOrd="0" presId="urn:microsoft.com/office/officeart/2005/8/layout/orgChart1"/>
    <dgm:cxn modelId="{96B07875-680A-4D48-92F8-1ADD48E84A00}" type="presParOf" srcId="{73632879-AB57-4559-8DA7-D238457E8C48}" destId="{B34A518C-6886-41FD-B485-A2C7DB7A7E94}" srcOrd="1" destOrd="0" presId="urn:microsoft.com/office/officeart/2005/8/layout/orgChart1"/>
    <dgm:cxn modelId="{83AB4199-B0BF-4EC9-AE40-5E5D6014C640}" type="presParOf" srcId="{B34A518C-6886-41FD-B485-A2C7DB7A7E94}" destId="{7DCC8328-320E-460B-A392-325087232BEE}" srcOrd="0" destOrd="0" presId="urn:microsoft.com/office/officeart/2005/8/layout/orgChart1"/>
    <dgm:cxn modelId="{401B7342-A93F-4BDF-BFDF-972FF3F72640}" type="presParOf" srcId="{B34A518C-6886-41FD-B485-A2C7DB7A7E94}" destId="{D0A3F809-B3C2-478E-8FEB-B46D55355DC3}" srcOrd="1" destOrd="0" presId="urn:microsoft.com/office/officeart/2005/8/layout/orgChart1"/>
    <dgm:cxn modelId="{E806B41D-72A7-44C3-9DE4-B5728AAA6CFD}" type="presParOf" srcId="{D0A3F809-B3C2-478E-8FEB-B46D55355DC3}" destId="{1D2D5C3E-D6B8-47C2-832A-4190C10F8901}" srcOrd="0" destOrd="0" presId="urn:microsoft.com/office/officeart/2005/8/layout/orgChart1"/>
    <dgm:cxn modelId="{CCB48E6C-5289-48C7-8F25-F7E0D2CEBC01}" type="presParOf" srcId="{1D2D5C3E-D6B8-47C2-832A-4190C10F8901}" destId="{6844FCD3-153B-46EA-9480-C609B033B65F}" srcOrd="0" destOrd="0" presId="urn:microsoft.com/office/officeart/2005/8/layout/orgChart1"/>
    <dgm:cxn modelId="{2D36FA25-E884-4BBD-826A-FDB1277D670F}" type="presParOf" srcId="{1D2D5C3E-D6B8-47C2-832A-4190C10F8901}" destId="{834276EC-1174-4261-B466-81E8E2E1B141}" srcOrd="1" destOrd="0" presId="urn:microsoft.com/office/officeart/2005/8/layout/orgChart1"/>
    <dgm:cxn modelId="{A62947CD-51A1-479A-8335-2C4FA4497765}" type="presParOf" srcId="{D0A3F809-B3C2-478E-8FEB-B46D55355DC3}" destId="{7E6DF941-07C1-48A9-AAD6-FB6DB9BC9433}" srcOrd="1" destOrd="0" presId="urn:microsoft.com/office/officeart/2005/8/layout/orgChart1"/>
    <dgm:cxn modelId="{9CEB84F3-35B9-46C7-B5AB-580131244AF9}" type="presParOf" srcId="{D0A3F809-B3C2-478E-8FEB-B46D55355DC3}" destId="{87D1FCC1-2FBE-43AE-82A5-B9077D8AB1C5}" srcOrd="2" destOrd="0" presId="urn:microsoft.com/office/officeart/2005/8/layout/orgChart1"/>
    <dgm:cxn modelId="{57E7A383-9B03-4172-9837-0B6043ADB555}" type="presParOf" srcId="{B34A518C-6886-41FD-B485-A2C7DB7A7E94}" destId="{3C86C27F-A81D-4476-B8F9-F1E303D05563}" srcOrd="2" destOrd="0" presId="urn:microsoft.com/office/officeart/2005/8/layout/orgChart1"/>
    <dgm:cxn modelId="{CF2AC627-F9BD-4770-8881-B82D8E43F3DF}" type="presParOf" srcId="{B34A518C-6886-41FD-B485-A2C7DB7A7E94}" destId="{5BF75CAA-B4C7-4F0F-8BEE-8E9EBDD33686}" srcOrd="3" destOrd="0" presId="urn:microsoft.com/office/officeart/2005/8/layout/orgChart1"/>
    <dgm:cxn modelId="{5B3998CD-B1A6-4C5D-98EB-1B1AC25E299A}" type="presParOf" srcId="{5BF75CAA-B4C7-4F0F-8BEE-8E9EBDD33686}" destId="{0ADE284F-6D88-4D63-87D7-3289D72C3DEE}" srcOrd="0" destOrd="0" presId="urn:microsoft.com/office/officeart/2005/8/layout/orgChart1"/>
    <dgm:cxn modelId="{5752B022-4ED8-49BC-975F-5B369E2BDD72}" type="presParOf" srcId="{0ADE284F-6D88-4D63-87D7-3289D72C3DEE}" destId="{0F3CFD53-F0D4-43E9-8719-4DB6C538BA68}" srcOrd="0" destOrd="0" presId="urn:microsoft.com/office/officeart/2005/8/layout/orgChart1"/>
    <dgm:cxn modelId="{C8963B86-0E50-4F1C-9F6D-C7DBBCC8FD8B}" type="presParOf" srcId="{0ADE284F-6D88-4D63-87D7-3289D72C3DEE}" destId="{67A0D38E-EF7B-4CEE-818A-E8E29F952E64}" srcOrd="1" destOrd="0" presId="urn:microsoft.com/office/officeart/2005/8/layout/orgChart1"/>
    <dgm:cxn modelId="{CF0353D1-4925-4172-9C80-CF66A70D13A0}" type="presParOf" srcId="{5BF75CAA-B4C7-4F0F-8BEE-8E9EBDD33686}" destId="{56D9B201-5048-47E4-8752-74D8DE78693C}" srcOrd="1" destOrd="0" presId="urn:microsoft.com/office/officeart/2005/8/layout/orgChart1"/>
    <dgm:cxn modelId="{3BD71A1F-6F6A-4193-ABBE-98F02CD4CE69}" type="presParOf" srcId="{5BF75CAA-B4C7-4F0F-8BEE-8E9EBDD33686}" destId="{11055280-2277-44C0-ADE6-41514BC5BB52}" srcOrd="2" destOrd="0" presId="urn:microsoft.com/office/officeart/2005/8/layout/orgChart1"/>
    <dgm:cxn modelId="{0F5441FD-1B84-4FD4-B064-A387EFC54AB0}" type="presParOf" srcId="{73632879-AB57-4559-8DA7-D238457E8C48}" destId="{0363F2A4-C44B-4825-AB58-6614765782CE}" srcOrd="2" destOrd="0" presId="urn:microsoft.com/office/officeart/2005/8/layout/orgChart1"/>
    <dgm:cxn modelId="{AAEDFC47-4F23-4BA4-BFF3-12EA7E8AA72A}" type="presParOf" srcId="{43D21040-3484-493F-B1BE-730EBF0D6618}" destId="{7133CDC6-3949-4B32-BC81-DD7871672B92}" srcOrd="1" destOrd="0" presId="urn:microsoft.com/office/officeart/2005/8/layout/orgChart1"/>
    <dgm:cxn modelId="{A4407951-F636-40DC-986B-8B2C74FDDBA4}" type="presParOf" srcId="{7133CDC6-3949-4B32-BC81-DD7871672B92}" destId="{01ACB6B2-25BF-4FB1-8200-41ABFBA32C2E}" srcOrd="0" destOrd="0" presId="urn:microsoft.com/office/officeart/2005/8/layout/orgChart1"/>
    <dgm:cxn modelId="{02243F0B-A4FA-43EF-A641-1F0D59EC0600}" type="presParOf" srcId="{01ACB6B2-25BF-4FB1-8200-41ABFBA32C2E}" destId="{72127962-A955-485A-BF9E-1D70291721B5}" srcOrd="0" destOrd="0" presId="urn:microsoft.com/office/officeart/2005/8/layout/orgChart1"/>
    <dgm:cxn modelId="{FD41CFD7-A6BA-4FA5-B7EF-CC074EFED06E}" type="presParOf" srcId="{01ACB6B2-25BF-4FB1-8200-41ABFBA32C2E}" destId="{E9484024-632D-41E9-8519-1A5F5CD59F83}" srcOrd="1" destOrd="0" presId="urn:microsoft.com/office/officeart/2005/8/layout/orgChart1"/>
    <dgm:cxn modelId="{4D000FBB-F17C-4CBF-A8DB-EFC09D5A67E8}" type="presParOf" srcId="{7133CDC6-3949-4B32-BC81-DD7871672B92}" destId="{639A7B92-7208-46A1-8BE2-894CE3EB4B69}" srcOrd="1" destOrd="0" presId="urn:microsoft.com/office/officeart/2005/8/layout/orgChart1"/>
    <dgm:cxn modelId="{2018383B-EA7E-417A-8B7F-BC54FB6FD49D}" type="presParOf" srcId="{639A7B92-7208-46A1-8BE2-894CE3EB4B69}" destId="{FB14A23C-1E3C-4695-9419-CCFA5C0C879F}" srcOrd="0" destOrd="0" presId="urn:microsoft.com/office/officeart/2005/8/layout/orgChart1"/>
    <dgm:cxn modelId="{5BD39C93-05A7-4DD9-A112-79FFCA953D69}" type="presParOf" srcId="{639A7B92-7208-46A1-8BE2-894CE3EB4B69}" destId="{B15EF994-8864-4945-A88A-5D2E4246158B}" srcOrd="1" destOrd="0" presId="urn:microsoft.com/office/officeart/2005/8/layout/orgChart1"/>
    <dgm:cxn modelId="{91A858F2-2BF9-431F-BBB8-995FA1B2234D}" type="presParOf" srcId="{B15EF994-8864-4945-A88A-5D2E4246158B}" destId="{791C9BE1-72A1-4688-BAAC-17594865ED59}" srcOrd="0" destOrd="0" presId="urn:microsoft.com/office/officeart/2005/8/layout/orgChart1"/>
    <dgm:cxn modelId="{759B98C8-3FAF-4C65-962D-7F78C360FB84}" type="presParOf" srcId="{791C9BE1-72A1-4688-BAAC-17594865ED59}" destId="{16926DB1-B96F-4CEC-B8CD-DE8BEB5D6A59}" srcOrd="0" destOrd="0" presId="urn:microsoft.com/office/officeart/2005/8/layout/orgChart1"/>
    <dgm:cxn modelId="{5DF8117A-3011-4CCB-8310-196296D6F548}" type="presParOf" srcId="{791C9BE1-72A1-4688-BAAC-17594865ED59}" destId="{8CD17C5A-FD1F-4365-AAE0-58B9A22601CF}" srcOrd="1" destOrd="0" presId="urn:microsoft.com/office/officeart/2005/8/layout/orgChart1"/>
    <dgm:cxn modelId="{3B0A9B4E-6109-44B1-8FBC-359BE90BEEDB}" type="presParOf" srcId="{B15EF994-8864-4945-A88A-5D2E4246158B}" destId="{F94060EE-C315-4E00-9875-8B8FACBB5A2A}" srcOrd="1" destOrd="0" presId="urn:microsoft.com/office/officeart/2005/8/layout/orgChart1"/>
    <dgm:cxn modelId="{E0183185-0128-4FCE-98A0-396C85C23445}" type="presParOf" srcId="{B15EF994-8864-4945-A88A-5D2E4246158B}" destId="{A728CEDC-D269-461F-B0C7-EEE143827830}" srcOrd="2" destOrd="0" presId="urn:microsoft.com/office/officeart/2005/8/layout/orgChart1"/>
    <dgm:cxn modelId="{0E6816A0-8EC0-4C2F-A0FB-867EF001F2CD}" type="presParOf" srcId="{7133CDC6-3949-4B32-BC81-DD7871672B92}" destId="{DF2C8008-4B49-4EA8-8D9F-4989425E52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36B081-9A0F-48B5-A2D4-9A30F07AC3C4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A17F84-21B8-404B-B6CF-2ABB08739B7F}">
      <dgm:prSet phldrT="[Текст]" custT="1"/>
      <dgm:spPr>
        <a:solidFill>
          <a:srgbClr val="095889">
            <a:alpha val="86000"/>
          </a:srgbClr>
        </a:solidFill>
        <a:ln>
          <a:solidFill>
            <a:srgbClr val="095889">
              <a:alpha val="50000"/>
            </a:srgbClr>
          </a:solidFill>
        </a:ln>
      </dgm:spPr>
      <dgm:t>
        <a:bodyPr/>
        <a:lstStyle/>
        <a:p>
          <a:r>
            <a:rPr lang="ru-RU" sz="1600" b="1" dirty="0" smtClean="0">
              <a:latin typeface="Calibri" panose="020F0502020204030204" pitchFamily="34" charset="0"/>
              <a:cs typeface="Arial" panose="020B0604020202020204" pitchFamily="34" charset="0"/>
            </a:rPr>
            <a:t>ОКРУЖНОЙ</a:t>
          </a:r>
        </a:p>
        <a:p>
          <a:r>
            <a:rPr lang="ru-RU" sz="1600" b="1" dirty="0" smtClean="0">
              <a:latin typeface="Calibri" panose="020F0502020204030204" pitchFamily="34" charset="0"/>
              <a:cs typeface="Arial" panose="020B0604020202020204" pitchFamily="34" charset="0"/>
            </a:rPr>
            <a:t>СОВЕТ</a:t>
          </a:r>
          <a:endParaRPr lang="ru-RU" sz="1600" b="1" dirty="0">
            <a:latin typeface="Calibri" panose="020F0502020204030204" pitchFamily="34" charset="0"/>
            <a:cs typeface="Arial" panose="020B0604020202020204" pitchFamily="34" charset="0"/>
          </a:endParaRPr>
        </a:p>
      </dgm:t>
    </dgm:pt>
    <dgm:pt modelId="{340B384D-D5CA-4B8A-A773-79274D0DF1B7}" type="parTrans" cxnId="{45D65165-0FC6-4836-96BA-AF701F764FA6}">
      <dgm:prSet/>
      <dgm:spPr/>
      <dgm:t>
        <a:bodyPr/>
        <a:lstStyle/>
        <a:p>
          <a:endParaRPr lang="ru-RU"/>
        </a:p>
      </dgm:t>
    </dgm:pt>
    <dgm:pt modelId="{22C47731-A937-4469-BDD7-7026E0F010AB}" type="sibTrans" cxnId="{45D65165-0FC6-4836-96BA-AF701F764FA6}">
      <dgm:prSet/>
      <dgm:spPr/>
      <dgm:t>
        <a:bodyPr/>
        <a:lstStyle/>
        <a:p>
          <a:endParaRPr lang="ru-RU"/>
        </a:p>
      </dgm:t>
    </dgm:pt>
    <dgm:pt modelId="{8B5120D0-DE15-4489-9229-D2DB736E8E11}">
      <dgm:prSet phldrT="[Текст]" custT="1"/>
      <dgm:spPr>
        <a:solidFill>
          <a:srgbClr val="095889">
            <a:alpha val="86000"/>
          </a:srgbClr>
        </a:solidFill>
        <a:ln>
          <a:solidFill>
            <a:srgbClr val="095889">
              <a:alpha val="50000"/>
            </a:srgbClr>
          </a:solidFill>
        </a:ln>
      </dgm:spPr>
      <dgm:t>
        <a:bodyPr/>
        <a:lstStyle/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Горино</a:t>
          </a:r>
          <a:endParaRPr lang="ru-RU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Дружный</a:t>
          </a:r>
        </a:p>
        <a:p>
          <a:r>
            <a:rPr lang="ru-RU" sz="1400" b="1" dirty="0" smtClean="0">
              <a:latin typeface="Calibri" panose="020F0502020204030204" pitchFamily="34" charset="0"/>
            </a:rPr>
            <a:t>ТОС Лесное</a:t>
          </a:r>
        </a:p>
        <a:p>
          <a:endParaRPr lang="ru-RU" sz="1400" dirty="0">
            <a:latin typeface="Calibri" panose="020F0502020204030204" pitchFamily="34" charset="0"/>
          </a:endParaRPr>
        </a:p>
      </dgm:t>
    </dgm:pt>
    <dgm:pt modelId="{450DDE33-7007-4002-BEDC-B684184F4F63}" type="parTrans" cxnId="{53C97480-58E1-4F13-BBB7-040B6C09F94B}">
      <dgm:prSet/>
      <dgm:spPr/>
      <dgm:t>
        <a:bodyPr/>
        <a:lstStyle/>
        <a:p>
          <a:endParaRPr lang="ru-RU"/>
        </a:p>
      </dgm:t>
    </dgm:pt>
    <dgm:pt modelId="{CB3B4855-714F-480A-B004-B81C424D8150}" type="sibTrans" cxnId="{53C97480-58E1-4F13-BBB7-040B6C09F94B}">
      <dgm:prSet/>
      <dgm:spPr>
        <a:solidFill>
          <a:srgbClr val="095889">
            <a:alpha val="41000"/>
          </a:srgbClr>
        </a:solidFill>
      </dgm:spPr>
      <dgm:t>
        <a:bodyPr/>
        <a:lstStyle/>
        <a:p>
          <a:endParaRPr lang="ru-RU"/>
        </a:p>
      </dgm:t>
    </dgm:pt>
    <dgm:pt modelId="{61850968-5C38-4E61-AE2A-A3D8FEDC31ED}">
      <dgm:prSet phldrT="[Текст]" custT="1"/>
      <dgm:spPr>
        <a:solidFill>
          <a:srgbClr val="095889">
            <a:alpha val="86000"/>
          </a:srgbClr>
        </a:solidFill>
        <a:ln>
          <a:solidFill>
            <a:srgbClr val="095889">
              <a:alpha val="50000"/>
            </a:srgbClr>
          </a:solidFill>
        </a:ln>
      </dgm:spPr>
      <dgm:t>
        <a:bodyPr/>
        <a:lstStyle/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Сластиха</a:t>
          </a:r>
          <a:endParaRPr lang="ru-RU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Сахаплинский</a:t>
          </a:r>
          <a:endParaRPr lang="ru-RU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Соснево</a:t>
          </a:r>
          <a:endParaRPr lang="ru-RU" sz="1400" b="1" dirty="0">
            <a:latin typeface="Calibri" panose="020F0502020204030204" pitchFamily="34" charset="0"/>
          </a:endParaRPr>
        </a:p>
      </dgm:t>
    </dgm:pt>
    <dgm:pt modelId="{3901BB34-60CD-41A2-BE61-CC4836D65114}" type="parTrans" cxnId="{9D30FE14-906C-4562-AE12-B5BCD84650C6}">
      <dgm:prSet/>
      <dgm:spPr/>
      <dgm:t>
        <a:bodyPr/>
        <a:lstStyle/>
        <a:p>
          <a:endParaRPr lang="ru-RU"/>
        </a:p>
      </dgm:t>
    </dgm:pt>
    <dgm:pt modelId="{72BDF5E5-A897-4323-B899-F384DBB18FDB}" type="sibTrans" cxnId="{9D30FE14-906C-4562-AE12-B5BCD84650C6}">
      <dgm:prSet/>
      <dgm:spPr>
        <a:solidFill>
          <a:srgbClr val="095889">
            <a:alpha val="53000"/>
          </a:srgbClr>
        </a:solidFill>
      </dgm:spPr>
      <dgm:t>
        <a:bodyPr/>
        <a:lstStyle/>
        <a:p>
          <a:endParaRPr lang="ru-RU"/>
        </a:p>
      </dgm:t>
    </dgm:pt>
    <dgm:pt modelId="{DA465031-D6D6-4FF8-AED8-AE23B2B32375}">
      <dgm:prSet phldrT="[Текст]" custT="1"/>
      <dgm:spPr>
        <a:solidFill>
          <a:srgbClr val="095889">
            <a:alpha val="86000"/>
          </a:srgbClr>
        </a:solidFill>
        <a:ln>
          <a:solidFill>
            <a:srgbClr val="095889">
              <a:alpha val="50000"/>
            </a:srgbClr>
          </a:solidFill>
        </a:ln>
      </dgm:spPr>
      <dgm:t>
        <a:bodyPr/>
        <a:lstStyle/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Харинка</a:t>
          </a:r>
          <a:endParaRPr lang="en-US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Сортировочный</a:t>
          </a:r>
        </a:p>
        <a:p>
          <a:r>
            <a:rPr lang="ru-RU" sz="1400" b="1" dirty="0" smtClean="0">
              <a:latin typeface="Calibri" panose="020F0502020204030204" pitchFamily="34" charset="0"/>
            </a:rPr>
            <a:t>ТОС ТЭЦ 3</a:t>
          </a:r>
          <a:endParaRPr lang="ru-RU" sz="1400" b="1" dirty="0">
            <a:latin typeface="Calibri" panose="020F0502020204030204" pitchFamily="34" charset="0"/>
          </a:endParaRPr>
        </a:p>
      </dgm:t>
    </dgm:pt>
    <dgm:pt modelId="{16A98094-9C75-4DEB-A521-98E0729B9201}" type="parTrans" cxnId="{7B64BE1A-AC44-4C61-84D3-E5D1DCCEE7C8}">
      <dgm:prSet/>
      <dgm:spPr/>
      <dgm:t>
        <a:bodyPr/>
        <a:lstStyle/>
        <a:p>
          <a:endParaRPr lang="ru-RU"/>
        </a:p>
      </dgm:t>
    </dgm:pt>
    <dgm:pt modelId="{F17FE661-1B63-472B-8523-DF1183B6C16D}" type="sibTrans" cxnId="{7B64BE1A-AC44-4C61-84D3-E5D1DCCEE7C8}">
      <dgm:prSet/>
      <dgm:spPr>
        <a:solidFill>
          <a:srgbClr val="095889">
            <a:alpha val="39000"/>
          </a:srgbClr>
        </a:solidFill>
      </dgm:spPr>
      <dgm:t>
        <a:bodyPr/>
        <a:lstStyle/>
        <a:p>
          <a:endParaRPr lang="ru-RU"/>
        </a:p>
      </dgm:t>
    </dgm:pt>
    <dgm:pt modelId="{A5C799B4-E9F8-4D43-AF81-21F1985CE6EB}">
      <dgm:prSet phldrT="[Текст]" custT="1"/>
      <dgm:spPr>
        <a:solidFill>
          <a:srgbClr val="095889">
            <a:alpha val="86000"/>
          </a:srgbClr>
        </a:solidFill>
        <a:ln>
          <a:solidFill>
            <a:srgbClr val="095889">
              <a:alpha val="50000"/>
            </a:srgbClr>
          </a:solidFill>
        </a:ln>
      </dgm:spPr>
      <dgm:t>
        <a:bodyPr/>
        <a:lstStyle/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Меланжист</a:t>
          </a:r>
          <a:endParaRPr lang="ru-RU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</a:t>
          </a:r>
          <a:r>
            <a:rPr lang="ru-RU" sz="1400" b="1" dirty="0" err="1" smtClean="0">
              <a:latin typeface="Calibri" panose="020F0502020204030204" pitchFamily="34" charset="0"/>
            </a:rPr>
            <a:t>Митрафаново</a:t>
          </a:r>
          <a:endParaRPr lang="ru-RU" sz="1400" b="1" dirty="0" smtClean="0">
            <a:latin typeface="Calibri" panose="020F0502020204030204" pitchFamily="34" charset="0"/>
          </a:endParaRPr>
        </a:p>
        <a:p>
          <a:r>
            <a:rPr lang="ru-RU" sz="1400" b="1" dirty="0" smtClean="0">
              <a:latin typeface="Calibri" panose="020F0502020204030204" pitchFamily="34" charset="0"/>
            </a:rPr>
            <a:t>ТОС Санаторный</a:t>
          </a:r>
          <a:endParaRPr lang="ru-RU" sz="1400" b="1" dirty="0">
            <a:latin typeface="Calibri" panose="020F0502020204030204" pitchFamily="34" charset="0"/>
          </a:endParaRPr>
        </a:p>
      </dgm:t>
    </dgm:pt>
    <dgm:pt modelId="{07B7F7BA-9D5F-4B25-BDC0-B5D3E4CDC721}" type="parTrans" cxnId="{093D3C70-532E-4C95-8103-B53498F7BF0A}">
      <dgm:prSet/>
      <dgm:spPr/>
      <dgm:t>
        <a:bodyPr/>
        <a:lstStyle/>
        <a:p>
          <a:endParaRPr lang="ru-RU"/>
        </a:p>
      </dgm:t>
    </dgm:pt>
    <dgm:pt modelId="{2C014097-FCA2-461E-BC39-F5F54A11C003}" type="sibTrans" cxnId="{093D3C70-532E-4C95-8103-B53498F7BF0A}">
      <dgm:prSet/>
      <dgm:spPr>
        <a:solidFill>
          <a:srgbClr val="095889">
            <a:alpha val="35000"/>
          </a:srgbClr>
        </a:solidFill>
      </dgm:spPr>
      <dgm:t>
        <a:bodyPr/>
        <a:lstStyle/>
        <a:p>
          <a:endParaRPr lang="ru-RU"/>
        </a:p>
      </dgm:t>
    </dgm:pt>
    <dgm:pt modelId="{541B4782-A26D-429D-8B98-6156D4C7702B}" type="pres">
      <dgm:prSet presAssocID="{CA36B081-9A0F-48B5-A2D4-9A30F07AC3C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7F6FEC-802D-46DB-AF01-6770140ACD6D}" type="pres">
      <dgm:prSet presAssocID="{F0A17F84-21B8-404B-B6CF-2ABB08739B7F}" presName="centerShape" presStyleLbl="node0" presStyleIdx="0" presStyleCnt="1" custScaleX="94570" custScaleY="72699" custLinFactNeighborX="503" custLinFactNeighborY="436"/>
      <dgm:spPr/>
      <dgm:t>
        <a:bodyPr/>
        <a:lstStyle/>
        <a:p>
          <a:endParaRPr lang="ru-RU"/>
        </a:p>
      </dgm:t>
    </dgm:pt>
    <dgm:pt modelId="{A6F8889D-36B9-48D1-AA06-4D4CA003B27F}" type="pres">
      <dgm:prSet presAssocID="{8B5120D0-DE15-4489-9229-D2DB736E8E11}" presName="node" presStyleLbl="node1" presStyleIdx="0" presStyleCnt="4" custScaleX="180073" custScaleY="148711" custRadScaleRad="100003" custRadScaleInc="7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2B07E-262F-44DA-8001-9A9505789D8E}" type="pres">
      <dgm:prSet presAssocID="{8B5120D0-DE15-4489-9229-D2DB736E8E11}" presName="dummy" presStyleCnt="0"/>
      <dgm:spPr/>
    </dgm:pt>
    <dgm:pt modelId="{0545D5EE-364B-421A-B5E4-09D99EB5A655}" type="pres">
      <dgm:prSet presAssocID="{CB3B4855-714F-480A-B004-B81C424D8150}" presName="sibTrans" presStyleLbl="sibTrans2D1" presStyleIdx="0" presStyleCnt="4" custScaleX="99704" custScaleY="95201" custLinFactNeighborX="-376" custLinFactNeighborY="-1934"/>
      <dgm:spPr/>
      <dgm:t>
        <a:bodyPr/>
        <a:lstStyle/>
        <a:p>
          <a:endParaRPr lang="ru-RU"/>
        </a:p>
      </dgm:t>
    </dgm:pt>
    <dgm:pt modelId="{9BE9196D-8C05-4B34-B482-213F8C253FB1}" type="pres">
      <dgm:prSet presAssocID="{61850968-5C38-4E61-AE2A-A3D8FEDC31ED}" presName="node" presStyleLbl="node1" presStyleIdx="1" presStyleCnt="4" custScaleX="177230" custScaleY="160399" custRadScaleRad="109984" custRadScaleInc="3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2535B-BF23-4BDA-81BE-E2E57FC817A5}" type="pres">
      <dgm:prSet presAssocID="{61850968-5C38-4E61-AE2A-A3D8FEDC31ED}" presName="dummy" presStyleCnt="0"/>
      <dgm:spPr/>
    </dgm:pt>
    <dgm:pt modelId="{AE94D6EB-50A3-4ACC-90CF-E68C69A28BD9}" type="pres">
      <dgm:prSet presAssocID="{72BDF5E5-A897-4323-B899-F384DBB18FDB}" presName="sibTrans" presStyleLbl="sibTrans2D1" presStyleIdx="1" presStyleCnt="4" custLinFactNeighborX="-228" custLinFactNeighborY="-1469"/>
      <dgm:spPr/>
      <dgm:t>
        <a:bodyPr/>
        <a:lstStyle/>
        <a:p>
          <a:endParaRPr lang="ru-RU"/>
        </a:p>
      </dgm:t>
    </dgm:pt>
    <dgm:pt modelId="{F388C672-7768-4918-ADBD-FF7FD71C3E3B}" type="pres">
      <dgm:prSet presAssocID="{DA465031-D6D6-4FF8-AED8-AE23B2B32375}" presName="node" presStyleLbl="node1" presStyleIdx="2" presStyleCnt="4" custScaleX="192076" custScaleY="173847" custRadScaleRad="108044" custRadScaleInc="-7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260B6-B7E4-42D6-8BC4-E2518EE1A65D}" type="pres">
      <dgm:prSet presAssocID="{DA465031-D6D6-4FF8-AED8-AE23B2B32375}" presName="dummy" presStyleCnt="0"/>
      <dgm:spPr/>
    </dgm:pt>
    <dgm:pt modelId="{9694221D-1537-436E-9096-EB70EE1C45F4}" type="pres">
      <dgm:prSet presAssocID="{F17FE661-1B63-472B-8523-DF1183B6C16D}" presName="sibTrans" presStyleLbl="sibTrans2D1" presStyleIdx="2" presStyleCnt="4" custLinFactNeighborX="-228" custLinFactNeighborY="-1469"/>
      <dgm:spPr/>
      <dgm:t>
        <a:bodyPr/>
        <a:lstStyle/>
        <a:p>
          <a:endParaRPr lang="ru-RU"/>
        </a:p>
      </dgm:t>
    </dgm:pt>
    <dgm:pt modelId="{1A6A5264-E696-4738-902B-907073E2C17A}" type="pres">
      <dgm:prSet presAssocID="{A5C799B4-E9F8-4D43-AF81-21F1985CE6EB}" presName="node" presStyleLbl="node1" presStyleIdx="3" presStyleCnt="4" custScaleX="174509" custScaleY="163343" custRadScaleRad="103847" custRadScaleInc="-1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4C746-4C07-4BB8-A610-FFFCD14865C4}" type="pres">
      <dgm:prSet presAssocID="{A5C799B4-E9F8-4D43-AF81-21F1985CE6EB}" presName="dummy" presStyleCnt="0"/>
      <dgm:spPr/>
    </dgm:pt>
    <dgm:pt modelId="{AF50738A-718D-49BC-AC5F-8ADF94483D63}" type="pres">
      <dgm:prSet presAssocID="{2C014097-FCA2-461E-BC39-F5F54A11C003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43C66F5-7C8C-4B74-826A-41266C2BBEA3}" type="presOf" srcId="{61850968-5C38-4E61-AE2A-A3D8FEDC31ED}" destId="{9BE9196D-8C05-4B34-B482-213F8C253FB1}" srcOrd="0" destOrd="0" presId="urn:microsoft.com/office/officeart/2005/8/layout/radial6"/>
    <dgm:cxn modelId="{773F721D-E781-45ED-AF88-7523526628BB}" type="presOf" srcId="{CB3B4855-714F-480A-B004-B81C424D8150}" destId="{0545D5EE-364B-421A-B5E4-09D99EB5A655}" srcOrd="0" destOrd="0" presId="urn:microsoft.com/office/officeart/2005/8/layout/radial6"/>
    <dgm:cxn modelId="{0041F7F1-01F7-44E5-B795-4F204121BA1B}" type="presOf" srcId="{CA36B081-9A0F-48B5-A2D4-9A30F07AC3C4}" destId="{541B4782-A26D-429D-8B98-6156D4C7702B}" srcOrd="0" destOrd="0" presId="urn:microsoft.com/office/officeart/2005/8/layout/radial6"/>
    <dgm:cxn modelId="{7B64BE1A-AC44-4C61-84D3-E5D1DCCEE7C8}" srcId="{F0A17F84-21B8-404B-B6CF-2ABB08739B7F}" destId="{DA465031-D6D6-4FF8-AED8-AE23B2B32375}" srcOrd="2" destOrd="0" parTransId="{16A98094-9C75-4DEB-A521-98E0729B9201}" sibTransId="{F17FE661-1B63-472B-8523-DF1183B6C16D}"/>
    <dgm:cxn modelId="{0616D78F-2B93-4D75-8B75-F5B243927214}" type="presOf" srcId="{F0A17F84-21B8-404B-B6CF-2ABB08739B7F}" destId="{977F6FEC-802D-46DB-AF01-6770140ACD6D}" srcOrd="0" destOrd="0" presId="urn:microsoft.com/office/officeart/2005/8/layout/radial6"/>
    <dgm:cxn modelId="{62CB47AB-2F4F-4204-BB36-8BAF927B534D}" type="presOf" srcId="{F17FE661-1B63-472B-8523-DF1183B6C16D}" destId="{9694221D-1537-436E-9096-EB70EE1C45F4}" srcOrd="0" destOrd="0" presId="urn:microsoft.com/office/officeart/2005/8/layout/radial6"/>
    <dgm:cxn modelId="{AE552F00-03A2-4AA3-91E7-0BFFCC82489E}" type="presOf" srcId="{2C014097-FCA2-461E-BC39-F5F54A11C003}" destId="{AF50738A-718D-49BC-AC5F-8ADF94483D63}" srcOrd="0" destOrd="0" presId="urn:microsoft.com/office/officeart/2005/8/layout/radial6"/>
    <dgm:cxn modelId="{F3D7673E-803A-4D31-A71D-E13DB1B5A9FA}" type="presOf" srcId="{A5C799B4-E9F8-4D43-AF81-21F1985CE6EB}" destId="{1A6A5264-E696-4738-902B-907073E2C17A}" srcOrd="0" destOrd="0" presId="urn:microsoft.com/office/officeart/2005/8/layout/radial6"/>
    <dgm:cxn modelId="{2CDAF2A1-55C2-48F7-A9FE-1947888B9195}" type="presOf" srcId="{8B5120D0-DE15-4489-9229-D2DB736E8E11}" destId="{A6F8889D-36B9-48D1-AA06-4D4CA003B27F}" srcOrd="0" destOrd="0" presId="urn:microsoft.com/office/officeart/2005/8/layout/radial6"/>
    <dgm:cxn modelId="{FE966EDA-1A0E-4EF8-857F-5280D0AD1A6B}" type="presOf" srcId="{72BDF5E5-A897-4323-B899-F384DBB18FDB}" destId="{AE94D6EB-50A3-4ACC-90CF-E68C69A28BD9}" srcOrd="0" destOrd="0" presId="urn:microsoft.com/office/officeart/2005/8/layout/radial6"/>
    <dgm:cxn modelId="{45D65165-0FC6-4836-96BA-AF701F764FA6}" srcId="{CA36B081-9A0F-48B5-A2D4-9A30F07AC3C4}" destId="{F0A17F84-21B8-404B-B6CF-2ABB08739B7F}" srcOrd="0" destOrd="0" parTransId="{340B384D-D5CA-4B8A-A773-79274D0DF1B7}" sibTransId="{22C47731-A937-4469-BDD7-7026E0F010AB}"/>
    <dgm:cxn modelId="{093D3C70-532E-4C95-8103-B53498F7BF0A}" srcId="{F0A17F84-21B8-404B-B6CF-2ABB08739B7F}" destId="{A5C799B4-E9F8-4D43-AF81-21F1985CE6EB}" srcOrd="3" destOrd="0" parTransId="{07B7F7BA-9D5F-4B25-BDC0-B5D3E4CDC721}" sibTransId="{2C014097-FCA2-461E-BC39-F5F54A11C003}"/>
    <dgm:cxn modelId="{53C97480-58E1-4F13-BBB7-040B6C09F94B}" srcId="{F0A17F84-21B8-404B-B6CF-2ABB08739B7F}" destId="{8B5120D0-DE15-4489-9229-D2DB736E8E11}" srcOrd="0" destOrd="0" parTransId="{450DDE33-7007-4002-BEDC-B684184F4F63}" sibTransId="{CB3B4855-714F-480A-B004-B81C424D8150}"/>
    <dgm:cxn modelId="{9D30FE14-906C-4562-AE12-B5BCD84650C6}" srcId="{F0A17F84-21B8-404B-B6CF-2ABB08739B7F}" destId="{61850968-5C38-4E61-AE2A-A3D8FEDC31ED}" srcOrd="1" destOrd="0" parTransId="{3901BB34-60CD-41A2-BE61-CC4836D65114}" sibTransId="{72BDF5E5-A897-4323-B899-F384DBB18FDB}"/>
    <dgm:cxn modelId="{6D5C2AF1-ECC1-4BBD-B528-0D514D6204F8}" type="presOf" srcId="{DA465031-D6D6-4FF8-AED8-AE23B2B32375}" destId="{F388C672-7768-4918-ADBD-FF7FD71C3E3B}" srcOrd="0" destOrd="0" presId="urn:microsoft.com/office/officeart/2005/8/layout/radial6"/>
    <dgm:cxn modelId="{0D5CAFF1-3896-46BD-8F86-3FCB0C8AC8BC}" type="presParOf" srcId="{541B4782-A26D-429D-8B98-6156D4C7702B}" destId="{977F6FEC-802D-46DB-AF01-6770140ACD6D}" srcOrd="0" destOrd="0" presId="urn:microsoft.com/office/officeart/2005/8/layout/radial6"/>
    <dgm:cxn modelId="{5EEDC3D8-A8FE-47D7-A4E6-C38523B4CD4F}" type="presParOf" srcId="{541B4782-A26D-429D-8B98-6156D4C7702B}" destId="{A6F8889D-36B9-48D1-AA06-4D4CA003B27F}" srcOrd="1" destOrd="0" presId="urn:microsoft.com/office/officeart/2005/8/layout/radial6"/>
    <dgm:cxn modelId="{9D4C17A7-6CB0-483F-88C9-560D5E7D8BE7}" type="presParOf" srcId="{541B4782-A26D-429D-8B98-6156D4C7702B}" destId="{42C2B07E-262F-44DA-8001-9A9505789D8E}" srcOrd="2" destOrd="0" presId="urn:microsoft.com/office/officeart/2005/8/layout/radial6"/>
    <dgm:cxn modelId="{0271F846-588A-4AE9-985A-A0D3DDB902E5}" type="presParOf" srcId="{541B4782-A26D-429D-8B98-6156D4C7702B}" destId="{0545D5EE-364B-421A-B5E4-09D99EB5A655}" srcOrd="3" destOrd="0" presId="urn:microsoft.com/office/officeart/2005/8/layout/radial6"/>
    <dgm:cxn modelId="{8A8AF0D0-A03F-467A-9C4B-FA85311C0C01}" type="presParOf" srcId="{541B4782-A26D-429D-8B98-6156D4C7702B}" destId="{9BE9196D-8C05-4B34-B482-213F8C253FB1}" srcOrd="4" destOrd="0" presId="urn:microsoft.com/office/officeart/2005/8/layout/radial6"/>
    <dgm:cxn modelId="{7F584744-1680-4A6B-AEEE-B32162509C4C}" type="presParOf" srcId="{541B4782-A26D-429D-8B98-6156D4C7702B}" destId="{03E2535B-BF23-4BDA-81BE-E2E57FC817A5}" srcOrd="5" destOrd="0" presId="urn:microsoft.com/office/officeart/2005/8/layout/radial6"/>
    <dgm:cxn modelId="{14ACF2F8-B894-4446-8F18-A544DF6F8644}" type="presParOf" srcId="{541B4782-A26D-429D-8B98-6156D4C7702B}" destId="{AE94D6EB-50A3-4ACC-90CF-E68C69A28BD9}" srcOrd="6" destOrd="0" presId="urn:microsoft.com/office/officeart/2005/8/layout/radial6"/>
    <dgm:cxn modelId="{3A7F4BC9-5789-47B3-9488-2DED9CCCA067}" type="presParOf" srcId="{541B4782-A26D-429D-8B98-6156D4C7702B}" destId="{F388C672-7768-4918-ADBD-FF7FD71C3E3B}" srcOrd="7" destOrd="0" presId="urn:microsoft.com/office/officeart/2005/8/layout/radial6"/>
    <dgm:cxn modelId="{548070D7-72E2-4ADE-AF7D-9AF71913D331}" type="presParOf" srcId="{541B4782-A26D-429D-8B98-6156D4C7702B}" destId="{E9C260B6-B7E4-42D6-8BC4-E2518EE1A65D}" srcOrd="8" destOrd="0" presId="urn:microsoft.com/office/officeart/2005/8/layout/radial6"/>
    <dgm:cxn modelId="{5706A14C-857B-4066-A873-80EB4EACD4E3}" type="presParOf" srcId="{541B4782-A26D-429D-8B98-6156D4C7702B}" destId="{9694221D-1537-436E-9096-EB70EE1C45F4}" srcOrd="9" destOrd="0" presId="urn:microsoft.com/office/officeart/2005/8/layout/radial6"/>
    <dgm:cxn modelId="{02017166-A99E-4F9B-8B37-4EC7E1237815}" type="presParOf" srcId="{541B4782-A26D-429D-8B98-6156D4C7702B}" destId="{1A6A5264-E696-4738-902B-907073E2C17A}" srcOrd="10" destOrd="0" presId="urn:microsoft.com/office/officeart/2005/8/layout/radial6"/>
    <dgm:cxn modelId="{4638EA99-5EC6-4CD0-960C-3FAEA8739E75}" type="presParOf" srcId="{541B4782-A26D-429D-8B98-6156D4C7702B}" destId="{B5C4C746-4C07-4BB8-A610-FFFCD14865C4}" srcOrd="11" destOrd="0" presId="urn:microsoft.com/office/officeart/2005/8/layout/radial6"/>
    <dgm:cxn modelId="{153D3037-E541-45BA-B504-0994139E265D}" type="presParOf" srcId="{541B4782-A26D-429D-8B98-6156D4C7702B}" destId="{AF50738A-718D-49BC-AC5F-8ADF94483D63}" srcOrd="12" destOrd="0" presId="urn:microsoft.com/office/officeart/2005/8/layout/radial6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6705BC-3564-405F-82C3-A9C75D2E655D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081C68-C373-4CA3-BE93-8FFCD7B31D3F}">
      <dgm:prSet phldrT="[Текст]" custT="1"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Спартакиада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«Гонка ГТО среди ТОС» </a:t>
          </a:r>
        </a:p>
        <a:p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приняли участие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35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ТОС</a:t>
          </a:r>
          <a:endParaRPr lang="ru-RU" sz="12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4B5C566D-F24B-417B-A442-05A54D3BFD04}" type="parTrans" cxnId="{DF1F6E84-2CB4-452B-B04F-F9C5E62322D9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12E5A6BE-FD33-4A69-8A30-B4A1F053FA89}" type="sibTrans" cxnId="{DF1F6E84-2CB4-452B-B04F-F9C5E62322D9}">
      <dgm:prSet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endParaRPr lang="ru-RU" sz="120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903B79A1-C17F-40AB-A9EF-7CBB769F6118}">
      <dgm:prSet phldrT="[Текст]" custT="1"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Праздник Масленицы </a:t>
          </a:r>
        </a:p>
        <a:p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на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23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площадках для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36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ТОС</a:t>
          </a:r>
          <a:endParaRPr lang="ru-RU" sz="12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D108DCAA-7567-44A7-B346-EABCAB022241}" type="parTrans" cxnId="{8D4FADC6-FD5D-4AE4-B685-F3F37AC53099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77A44A8-5C59-46CB-A096-E00C8AA578C1}" type="sibTrans" cxnId="{8D4FADC6-FD5D-4AE4-B685-F3F37AC53099}">
      <dgm:prSet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endParaRPr lang="ru-RU" sz="120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72C85924-8FF7-4C35-BF82-A0C29584C1BB}">
      <dgm:prSet phldrT="[Текст]" custT="1"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«День Семьи, любви и верности»</a:t>
          </a:r>
        </a:p>
        <a:p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на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26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площадках для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33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ТОС</a:t>
          </a:r>
        </a:p>
        <a:p>
          <a:endParaRPr lang="ru-RU" sz="12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7CCC586-693A-434A-BD06-33EB2D3A75A7}" type="parTrans" cxnId="{A7C8B7ED-64B2-4FE3-9917-1D8A237CC90B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0C13FD4B-2FE1-4FF0-B9CC-2FF22C95C337}" type="sibTrans" cxnId="{A7C8B7ED-64B2-4FE3-9917-1D8A237CC90B}">
      <dgm:prSet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endParaRPr lang="ru-RU" sz="120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CC030F01-DAAA-42DC-99E1-01CA059C2263}">
      <dgm:prSet custT="1"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Новогодние и Рождественские праздники </a:t>
          </a:r>
        </a:p>
        <a:p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установлено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30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живых елей на территории ТОС, проведено </a:t>
          </a:r>
          <a:r>
            <a: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37</a:t>
          </a:r>
          <a:r>
            <a: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rPr>
            <a:t> праздничных мероприятий</a:t>
          </a:r>
          <a:endParaRPr lang="ru-RU" sz="12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0F2BD7D2-58AC-4F3D-B5F0-E8C81CA61CB5}" type="parTrans" cxnId="{0C4C47C5-7AD8-44A6-AD61-9487E53A694F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80D3F092-0040-412D-8AAF-62D9F41E4C7D}" type="sibTrans" cxnId="{0C4C47C5-7AD8-44A6-AD61-9487E53A694F}">
      <dgm:prSet/>
      <dgm:spPr>
        <a:solidFill>
          <a:srgbClr val="095889">
            <a:alpha val="74000"/>
          </a:srgbClr>
        </a:solidFill>
        <a:ln>
          <a:noFill/>
        </a:ln>
      </dgm:spPr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EFE449A8-4C4E-427D-98AD-C01AAD1A4BDE}" type="pres">
      <dgm:prSet presAssocID="{296705BC-3564-405F-82C3-A9C75D2E655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7BFA7A2-1F51-4EF4-8438-5CAEA30AB545}" type="pres">
      <dgm:prSet presAssocID="{4D081C68-C373-4CA3-BE93-8FFCD7B31D3F}" presName="text1" presStyleCnt="0"/>
      <dgm:spPr/>
    </dgm:pt>
    <dgm:pt modelId="{EC946351-B95D-442A-BDAB-FAE5F944BE06}" type="pres">
      <dgm:prSet presAssocID="{4D081C68-C373-4CA3-BE93-8FFCD7B31D3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CACD5-58E6-4C60-B3E7-6C5027AC4BC8}" type="pres">
      <dgm:prSet presAssocID="{4D081C68-C373-4CA3-BE93-8FFCD7B31D3F}" presName="textaccent1" presStyleCnt="0"/>
      <dgm:spPr/>
    </dgm:pt>
    <dgm:pt modelId="{B099C0CA-3F1C-4301-8877-7792809DB3B7}" type="pres">
      <dgm:prSet presAssocID="{4D081C68-C373-4CA3-BE93-8FFCD7B31D3F}" presName="accentRepeatNode" presStyleLbl="solidAlignAcc1" presStyleIdx="0" presStyleCnt="8" custLinFactY="-711995" custLinFactNeighborX="46536" custLinFactNeighborY="-800000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F19EB55C-4F3E-45C1-BB32-5B3531DCC522}" type="pres">
      <dgm:prSet presAssocID="{12E5A6BE-FD33-4A69-8A30-B4A1F053FA89}" presName="image1" presStyleCnt="0"/>
      <dgm:spPr/>
    </dgm:pt>
    <dgm:pt modelId="{D274733F-C091-4697-945B-4BF9BC6CC737}" type="pres">
      <dgm:prSet presAssocID="{12E5A6BE-FD33-4A69-8A30-B4A1F053FA89}" presName="imageRepeatNode" presStyleLbl="alignAcc1" presStyleIdx="0" presStyleCnt="4"/>
      <dgm:spPr/>
      <dgm:t>
        <a:bodyPr/>
        <a:lstStyle/>
        <a:p>
          <a:endParaRPr lang="ru-RU"/>
        </a:p>
      </dgm:t>
    </dgm:pt>
    <dgm:pt modelId="{A2C39302-8166-4C93-AA29-C0A7094689A5}" type="pres">
      <dgm:prSet presAssocID="{12E5A6BE-FD33-4A69-8A30-B4A1F053FA89}" presName="imageaccent1" presStyleCnt="0"/>
      <dgm:spPr/>
    </dgm:pt>
    <dgm:pt modelId="{4FC595B2-9058-48E1-BB28-BCBAE7F1C444}" type="pres">
      <dgm:prSet presAssocID="{12E5A6BE-FD33-4A69-8A30-B4A1F053FA89}" presName="accentRepeatNode" presStyleLbl="solidAlignAcc1" presStyleIdx="1" presStyleCnt="8" custLinFactX="100000" custLinFactY="-700000" custLinFactNeighborX="120498" custLinFactNeighborY="-790050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4875A7F6-3889-4406-B36E-6466FBCD6F6F}" type="pres">
      <dgm:prSet presAssocID="{903B79A1-C17F-40AB-A9EF-7CBB769F6118}" presName="text2" presStyleCnt="0"/>
      <dgm:spPr/>
    </dgm:pt>
    <dgm:pt modelId="{CB57083B-DA6F-4DBF-B0AB-BC995C3609D0}" type="pres">
      <dgm:prSet presAssocID="{903B79A1-C17F-40AB-A9EF-7CBB769F6118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E6F94-755F-46D2-A8EF-B8A0C42B11E2}" type="pres">
      <dgm:prSet presAssocID="{903B79A1-C17F-40AB-A9EF-7CBB769F6118}" presName="textaccent2" presStyleCnt="0"/>
      <dgm:spPr/>
    </dgm:pt>
    <dgm:pt modelId="{01D2B8E2-9403-45FD-97F7-C2C4447CDD6C}" type="pres">
      <dgm:prSet presAssocID="{903B79A1-C17F-40AB-A9EF-7CBB769F6118}" presName="accentRepeatNode" presStyleLbl="solidAlignAcc1" presStyleIdx="2" presStyleCnt="8" custLinFactX="-500000" custLinFactY="-700000" custLinFactNeighborX="-548234" custLinFactNeighborY="-748541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0A2925E6-564C-4AB3-859F-41CDC1F3775A}" type="pres">
      <dgm:prSet presAssocID="{377A44A8-5C59-46CB-A096-E00C8AA578C1}" presName="image2" presStyleCnt="0"/>
      <dgm:spPr/>
    </dgm:pt>
    <dgm:pt modelId="{C30A538B-DE3A-4F03-9B51-D32D44030F9A}" type="pres">
      <dgm:prSet presAssocID="{377A44A8-5C59-46CB-A096-E00C8AA578C1}" presName="imageRepeatNode" presStyleLbl="alignAcc1" presStyleIdx="1" presStyleCnt="4"/>
      <dgm:spPr/>
      <dgm:t>
        <a:bodyPr/>
        <a:lstStyle/>
        <a:p>
          <a:endParaRPr lang="ru-RU"/>
        </a:p>
      </dgm:t>
    </dgm:pt>
    <dgm:pt modelId="{ACD90EC8-744F-47A4-A568-6F6C5B75849D}" type="pres">
      <dgm:prSet presAssocID="{377A44A8-5C59-46CB-A096-E00C8AA578C1}" presName="imageaccent2" presStyleCnt="0"/>
      <dgm:spPr/>
    </dgm:pt>
    <dgm:pt modelId="{23BE0573-43F3-4EBD-BBCE-EF39D65ECDDD}" type="pres">
      <dgm:prSet presAssocID="{377A44A8-5C59-46CB-A096-E00C8AA578C1}" presName="accentRepeatNode" presStyleLbl="solidAlignAcc1" presStyleIdx="3" presStyleCnt="8" custLinFactX="-600000" custLinFactY="-839390" custLinFactNeighborX="-687710" custLinFactNeighborY="-900000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6100ED32-C1E2-48F9-9935-18C68A492CAD}" type="pres">
      <dgm:prSet presAssocID="{72C85924-8FF7-4C35-BF82-A0C29584C1BB}" presName="text3" presStyleCnt="0"/>
      <dgm:spPr/>
    </dgm:pt>
    <dgm:pt modelId="{215F4FE8-5E5B-4AB5-838D-E12D3059F6CE}" type="pres">
      <dgm:prSet presAssocID="{72C85924-8FF7-4C35-BF82-A0C29584C1BB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295AD-A16F-4BF7-B938-9BDD4F0378FC}" type="pres">
      <dgm:prSet presAssocID="{72C85924-8FF7-4C35-BF82-A0C29584C1BB}" presName="textaccent3" presStyleCnt="0"/>
      <dgm:spPr/>
    </dgm:pt>
    <dgm:pt modelId="{55E627C3-1982-4A50-8601-1F40BCDAF49A}" type="pres">
      <dgm:prSet presAssocID="{72C85924-8FF7-4C35-BF82-A0C29584C1BB}" presName="accentRepeatNode" presStyleLbl="solidAlignAcc1" presStyleIdx="4" presStyleCnt="8" custFlipVert="1" custFlipHor="1" custScaleX="75779" custScaleY="73914" custLinFactX="-200000" custLinFactY="-100000" custLinFactNeighborX="-207018" custLinFactNeighborY="-18613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F7F85907-298E-4939-88E7-3EDCC5474E47}" type="pres">
      <dgm:prSet presAssocID="{0C13FD4B-2FE1-4FF0-B9CC-2FF22C95C337}" presName="image3" presStyleCnt="0"/>
      <dgm:spPr/>
    </dgm:pt>
    <dgm:pt modelId="{780B0E1E-6F73-47EB-B189-3C55346BB28E}" type="pres">
      <dgm:prSet presAssocID="{0C13FD4B-2FE1-4FF0-B9CC-2FF22C95C337}" presName="imageRepeatNode" presStyleLbl="alignAcc1" presStyleIdx="2" presStyleCnt="4" custLinFactNeighborX="-1316" custLinFactNeighborY="-394"/>
      <dgm:spPr/>
      <dgm:t>
        <a:bodyPr/>
        <a:lstStyle/>
        <a:p>
          <a:endParaRPr lang="ru-RU"/>
        </a:p>
      </dgm:t>
    </dgm:pt>
    <dgm:pt modelId="{AE3111F3-2655-4732-B55A-4FB635540925}" type="pres">
      <dgm:prSet presAssocID="{0C13FD4B-2FE1-4FF0-B9CC-2FF22C95C337}" presName="imageaccent3" presStyleCnt="0"/>
      <dgm:spPr/>
    </dgm:pt>
    <dgm:pt modelId="{E7DF8395-06FD-4F93-A833-E02C90A2326F}" type="pres">
      <dgm:prSet presAssocID="{0C13FD4B-2FE1-4FF0-B9CC-2FF22C95C337}" presName="accentRepeatNode" presStyleLbl="solidAlignAcc1" presStyleIdx="5" presStyleCnt="8" custScaleX="123803" custScaleY="50258" custLinFactX="-127518" custLinFactY="-54201" custLinFactNeighborX="-200000" custLinFactNeighborY="-100000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3A0D2A80-01FC-4907-B393-D6ED8DA9B495}" type="pres">
      <dgm:prSet presAssocID="{CC030F01-DAAA-42DC-99E1-01CA059C2263}" presName="text4" presStyleCnt="0"/>
      <dgm:spPr/>
    </dgm:pt>
    <dgm:pt modelId="{A2A9D2D0-28F7-4316-9034-0FB3216F2721}" type="pres">
      <dgm:prSet presAssocID="{CC030F01-DAAA-42DC-99E1-01CA059C226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F3862-B86B-40B1-A568-0460264E0255}" type="pres">
      <dgm:prSet presAssocID="{CC030F01-DAAA-42DC-99E1-01CA059C2263}" presName="textaccent4" presStyleCnt="0"/>
      <dgm:spPr/>
    </dgm:pt>
    <dgm:pt modelId="{3DF1A6E9-CCC0-4B59-BA6D-C517DBDEDA45}" type="pres">
      <dgm:prSet presAssocID="{CC030F01-DAAA-42DC-99E1-01CA059C2263}" presName="accentRepeatNode" presStyleLbl="solidAlignAcc1" presStyleIdx="6" presStyleCnt="8" custLinFactX="-978235" custLinFactY="-200000" custLinFactNeighborX="-1000000" custLinFactNeighborY="-288347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5DD7A7F3-B04B-48CA-B36A-B696850EE8E4}" type="pres">
      <dgm:prSet presAssocID="{80D3F092-0040-412D-8AAF-62D9F41E4C7D}" presName="image4" presStyleCnt="0"/>
      <dgm:spPr/>
    </dgm:pt>
    <dgm:pt modelId="{82E7BE03-018D-4451-AFE5-C654BFE8CC59}" type="pres">
      <dgm:prSet presAssocID="{80D3F092-0040-412D-8AAF-62D9F41E4C7D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1F5BEB42-6764-40E0-9103-4582D45F369B}" type="pres">
      <dgm:prSet presAssocID="{80D3F092-0040-412D-8AAF-62D9F41E4C7D}" presName="imageaccent4" presStyleCnt="0"/>
      <dgm:spPr/>
    </dgm:pt>
    <dgm:pt modelId="{1D391CBB-3B0E-4F28-B96D-3D41889A2E41}" type="pres">
      <dgm:prSet presAssocID="{80D3F092-0040-412D-8AAF-62D9F41E4C7D}" presName="accentRepeatNode" presStyleLbl="solidAlignAcc1" presStyleIdx="7" presStyleCnt="8" custLinFactX="-1000000" custLinFactY="-300000" custLinFactNeighborX="-1006023" custLinFactNeighborY="-338122"/>
      <dgm:spPr>
        <a:noFill/>
        <a:ln>
          <a:noFill/>
        </a:ln>
      </dgm:spPr>
      <dgm:t>
        <a:bodyPr/>
        <a:lstStyle/>
        <a:p>
          <a:endParaRPr lang="ru-RU"/>
        </a:p>
      </dgm:t>
    </dgm:pt>
  </dgm:ptLst>
  <dgm:cxnLst>
    <dgm:cxn modelId="{A7C8B7ED-64B2-4FE3-9917-1D8A237CC90B}" srcId="{296705BC-3564-405F-82C3-A9C75D2E655D}" destId="{72C85924-8FF7-4C35-BF82-A0C29584C1BB}" srcOrd="2" destOrd="0" parTransId="{87CCC586-693A-434A-BD06-33EB2D3A75A7}" sibTransId="{0C13FD4B-2FE1-4FF0-B9CC-2FF22C95C337}"/>
    <dgm:cxn modelId="{8D4FADC6-FD5D-4AE4-B685-F3F37AC53099}" srcId="{296705BC-3564-405F-82C3-A9C75D2E655D}" destId="{903B79A1-C17F-40AB-A9EF-7CBB769F6118}" srcOrd="1" destOrd="0" parTransId="{D108DCAA-7567-44A7-B346-EABCAB022241}" sibTransId="{377A44A8-5C59-46CB-A096-E00C8AA578C1}"/>
    <dgm:cxn modelId="{722B87AA-7CCB-48D5-AE98-21CA9E90A7E3}" type="presOf" srcId="{4D081C68-C373-4CA3-BE93-8FFCD7B31D3F}" destId="{EC946351-B95D-442A-BDAB-FAE5F944BE06}" srcOrd="0" destOrd="0" presId="urn:microsoft.com/office/officeart/2008/layout/HexagonCluster"/>
    <dgm:cxn modelId="{735761CB-5C06-4C4F-A84A-596F5B5B1279}" type="presOf" srcId="{80D3F092-0040-412D-8AAF-62D9F41E4C7D}" destId="{82E7BE03-018D-4451-AFE5-C654BFE8CC59}" srcOrd="0" destOrd="0" presId="urn:microsoft.com/office/officeart/2008/layout/HexagonCluster"/>
    <dgm:cxn modelId="{5168F208-B030-4FA8-B3AA-1468C5D4FC24}" type="presOf" srcId="{377A44A8-5C59-46CB-A096-E00C8AA578C1}" destId="{C30A538B-DE3A-4F03-9B51-D32D44030F9A}" srcOrd="0" destOrd="0" presId="urn:microsoft.com/office/officeart/2008/layout/HexagonCluster"/>
    <dgm:cxn modelId="{41CFD024-7F7E-4898-ADF6-25E35BD424C7}" type="presOf" srcId="{CC030F01-DAAA-42DC-99E1-01CA059C2263}" destId="{A2A9D2D0-28F7-4316-9034-0FB3216F2721}" srcOrd="0" destOrd="0" presId="urn:microsoft.com/office/officeart/2008/layout/HexagonCluster"/>
    <dgm:cxn modelId="{3FDC0070-1274-4361-BEAD-74BC54DFFA07}" type="presOf" srcId="{0C13FD4B-2FE1-4FF0-B9CC-2FF22C95C337}" destId="{780B0E1E-6F73-47EB-B189-3C55346BB28E}" srcOrd="0" destOrd="0" presId="urn:microsoft.com/office/officeart/2008/layout/HexagonCluster"/>
    <dgm:cxn modelId="{7B95A2B0-69AF-4290-BCAC-765A010A51BC}" type="presOf" srcId="{296705BC-3564-405F-82C3-A9C75D2E655D}" destId="{EFE449A8-4C4E-427D-98AD-C01AAD1A4BDE}" srcOrd="0" destOrd="0" presId="urn:microsoft.com/office/officeart/2008/layout/HexagonCluster"/>
    <dgm:cxn modelId="{6048A1F5-6575-4C8F-9C77-EABD62B4720B}" type="presOf" srcId="{12E5A6BE-FD33-4A69-8A30-B4A1F053FA89}" destId="{D274733F-C091-4697-945B-4BF9BC6CC737}" srcOrd="0" destOrd="0" presId="urn:microsoft.com/office/officeart/2008/layout/HexagonCluster"/>
    <dgm:cxn modelId="{80D51A56-027B-4FB6-ABF5-37D6994FDCFA}" type="presOf" srcId="{903B79A1-C17F-40AB-A9EF-7CBB769F6118}" destId="{CB57083B-DA6F-4DBF-B0AB-BC995C3609D0}" srcOrd="0" destOrd="0" presId="urn:microsoft.com/office/officeart/2008/layout/HexagonCluster"/>
    <dgm:cxn modelId="{1E32D979-562E-491A-8D3A-27FF4AEA41B7}" type="presOf" srcId="{72C85924-8FF7-4C35-BF82-A0C29584C1BB}" destId="{215F4FE8-5E5B-4AB5-838D-E12D3059F6CE}" srcOrd="0" destOrd="0" presId="urn:microsoft.com/office/officeart/2008/layout/HexagonCluster"/>
    <dgm:cxn modelId="{0C4C47C5-7AD8-44A6-AD61-9487E53A694F}" srcId="{296705BC-3564-405F-82C3-A9C75D2E655D}" destId="{CC030F01-DAAA-42DC-99E1-01CA059C2263}" srcOrd="3" destOrd="0" parTransId="{0F2BD7D2-58AC-4F3D-B5F0-E8C81CA61CB5}" sibTransId="{80D3F092-0040-412D-8AAF-62D9F41E4C7D}"/>
    <dgm:cxn modelId="{DF1F6E84-2CB4-452B-B04F-F9C5E62322D9}" srcId="{296705BC-3564-405F-82C3-A9C75D2E655D}" destId="{4D081C68-C373-4CA3-BE93-8FFCD7B31D3F}" srcOrd="0" destOrd="0" parTransId="{4B5C566D-F24B-417B-A442-05A54D3BFD04}" sibTransId="{12E5A6BE-FD33-4A69-8A30-B4A1F053FA89}"/>
    <dgm:cxn modelId="{A4CB8AD3-7C57-4794-9DB0-C8D8760A42D6}" type="presParOf" srcId="{EFE449A8-4C4E-427D-98AD-C01AAD1A4BDE}" destId="{77BFA7A2-1F51-4EF4-8438-5CAEA30AB545}" srcOrd="0" destOrd="0" presId="urn:microsoft.com/office/officeart/2008/layout/HexagonCluster"/>
    <dgm:cxn modelId="{A0CC5771-BBE4-4419-A96B-3F20A06A3644}" type="presParOf" srcId="{77BFA7A2-1F51-4EF4-8438-5CAEA30AB545}" destId="{EC946351-B95D-442A-BDAB-FAE5F944BE06}" srcOrd="0" destOrd="0" presId="urn:microsoft.com/office/officeart/2008/layout/HexagonCluster"/>
    <dgm:cxn modelId="{25D2FF4C-8AC9-43B5-AF0A-486A966E4003}" type="presParOf" srcId="{EFE449A8-4C4E-427D-98AD-C01AAD1A4BDE}" destId="{57ACACD5-58E6-4C60-B3E7-6C5027AC4BC8}" srcOrd="1" destOrd="0" presId="urn:microsoft.com/office/officeart/2008/layout/HexagonCluster"/>
    <dgm:cxn modelId="{5AC90EED-0D2E-4C6B-ADA2-D8B5AB9C286E}" type="presParOf" srcId="{57ACACD5-58E6-4C60-B3E7-6C5027AC4BC8}" destId="{B099C0CA-3F1C-4301-8877-7792809DB3B7}" srcOrd="0" destOrd="0" presId="urn:microsoft.com/office/officeart/2008/layout/HexagonCluster"/>
    <dgm:cxn modelId="{E30F4C1A-C3AB-46C0-9F67-680073446A83}" type="presParOf" srcId="{EFE449A8-4C4E-427D-98AD-C01AAD1A4BDE}" destId="{F19EB55C-4F3E-45C1-BB32-5B3531DCC522}" srcOrd="2" destOrd="0" presId="urn:microsoft.com/office/officeart/2008/layout/HexagonCluster"/>
    <dgm:cxn modelId="{76558E2F-C5AC-41F3-935A-9F21A9E55BC3}" type="presParOf" srcId="{F19EB55C-4F3E-45C1-BB32-5B3531DCC522}" destId="{D274733F-C091-4697-945B-4BF9BC6CC737}" srcOrd="0" destOrd="0" presId="urn:microsoft.com/office/officeart/2008/layout/HexagonCluster"/>
    <dgm:cxn modelId="{ACBF28E4-BDB1-41E4-8DEF-F8A1252CD911}" type="presParOf" srcId="{EFE449A8-4C4E-427D-98AD-C01AAD1A4BDE}" destId="{A2C39302-8166-4C93-AA29-C0A7094689A5}" srcOrd="3" destOrd="0" presId="urn:microsoft.com/office/officeart/2008/layout/HexagonCluster"/>
    <dgm:cxn modelId="{681A2977-5016-4CDA-856A-28589AED532B}" type="presParOf" srcId="{A2C39302-8166-4C93-AA29-C0A7094689A5}" destId="{4FC595B2-9058-48E1-BB28-BCBAE7F1C444}" srcOrd="0" destOrd="0" presId="urn:microsoft.com/office/officeart/2008/layout/HexagonCluster"/>
    <dgm:cxn modelId="{F961FF87-9342-4F6F-ADCC-9C1A48FC1F55}" type="presParOf" srcId="{EFE449A8-4C4E-427D-98AD-C01AAD1A4BDE}" destId="{4875A7F6-3889-4406-B36E-6466FBCD6F6F}" srcOrd="4" destOrd="0" presId="urn:microsoft.com/office/officeart/2008/layout/HexagonCluster"/>
    <dgm:cxn modelId="{AB7B5EBA-451A-4700-8535-A77AA73763A3}" type="presParOf" srcId="{4875A7F6-3889-4406-B36E-6466FBCD6F6F}" destId="{CB57083B-DA6F-4DBF-B0AB-BC995C3609D0}" srcOrd="0" destOrd="0" presId="urn:microsoft.com/office/officeart/2008/layout/HexagonCluster"/>
    <dgm:cxn modelId="{90F0EF01-3CD1-4EFA-B770-2199E989F6D5}" type="presParOf" srcId="{EFE449A8-4C4E-427D-98AD-C01AAD1A4BDE}" destId="{BA8E6F94-755F-46D2-A8EF-B8A0C42B11E2}" srcOrd="5" destOrd="0" presId="urn:microsoft.com/office/officeart/2008/layout/HexagonCluster"/>
    <dgm:cxn modelId="{B0DD89C2-E4CC-41D4-961A-196D2A91DA69}" type="presParOf" srcId="{BA8E6F94-755F-46D2-A8EF-B8A0C42B11E2}" destId="{01D2B8E2-9403-45FD-97F7-C2C4447CDD6C}" srcOrd="0" destOrd="0" presId="urn:microsoft.com/office/officeart/2008/layout/HexagonCluster"/>
    <dgm:cxn modelId="{AD3382DA-5D19-473E-8DA9-CFBA914BA2FC}" type="presParOf" srcId="{EFE449A8-4C4E-427D-98AD-C01AAD1A4BDE}" destId="{0A2925E6-564C-4AB3-859F-41CDC1F3775A}" srcOrd="6" destOrd="0" presId="urn:microsoft.com/office/officeart/2008/layout/HexagonCluster"/>
    <dgm:cxn modelId="{876CBDD4-18F9-4ABA-9E90-38A9CC223291}" type="presParOf" srcId="{0A2925E6-564C-4AB3-859F-41CDC1F3775A}" destId="{C30A538B-DE3A-4F03-9B51-D32D44030F9A}" srcOrd="0" destOrd="0" presId="urn:microsoft.com/office/officeart/2008/layout/HexagonCluster"/>
    <dgm:cxn modelId="{0D6F8432-C6D0-4F76-9213-5F552C3221F7}" type="presParOf" srcId="{EFE449A8-4C4E-427D-98AD-C01AAD1A4BDE}" destId="{ACD90EC8-744F-47A4-A568-6F6C5B75849D}" srcOrd="7" destOrd="0" presId="urn:microsoft.com/office/officeart/2008/layout/HexagonCluster"/>
    <dgm:cxn modelId="{5AD706EF-7E15-4FDC-B27C-76049FFD835D}" type="presParOf" srcId="{ACD90EC8-744F-47A4-A568-6F6C5B75849D}" destId="{23BE0573-43F3-4EBD-BBCE-EF39D65ECDDD}" srcOrd="0" destOrd="0" presId="urn:microsoft.com/office/officeart/2008/layout/HexagonCluster"/>
    <dgm:cxn modelId="{015B4F60-4DA9-4773-99B3-86D863195A96}" type="presParOf" srcId="{EFE449A8-4C4E-427D-98AD-C01AAD1A4BDE}" destId="{6100ED32-C1E2-48F9-9935-18C68A492CAD}" srcOrd="8" destOrd="0" presId="urn:microsoft.com/office/officeart/2008/layout/HexagonCluster"/>
    <dgm:cxn modelId="{B7ED300D-69D1-48D7-A270-6966557CDB12}" type="presParOf" srcId="{6100ED32-C1E2-48F9-9935-18C68A492CAD}" destId="{215F4FE8-5E5B-4AB5-838D-E12D3059F6CE}" srcOrd="0" destOrd="0" presId="urn:microsoft.com/office/officeart/2008/layout/HexagonCluster"/>
    <dgm:cxn modelId="{CA75467F-DBEE-48CC-8A98-F4B3486E3243}" type="presParOf" srcId="{EFE449A8-4C4E-427D-98AD-C01AAD1A4BDE}" destId="{75A295AD-A16F-4BF7-B938-9BDD4F0378FC}" srcOrd="9" destOrd="0" presId="urn:microsoft.com/office/officeart/2008/layout/HexagonCluster"/>
    <dgm:cxn modelId="{03CB9FA4-BE85-49B5-8433-1CFFBB8FB2BB}" type="presParOf" srcId="{75A295AD-A16F-4BF7-B938-9BDD4F0378FC}" destId="{55E627C3-1982-4A50-8601-1F40BCDAF49A}" srcOrd="0" destOrd="0" presId="urn:microsoft.com/office/officeart/2008/layout/HexagonCluster"/>
    <dgm:cxn modelId="{4C9E5207-FC11-43CC-8711-127B4D3AF9AA}" type="presParOf" srcId="{EFE449A8-4C4E-427D-98AD-C01AAD1A4BDE}" destId="{F7F85907-298E-4939-88E7-3EDCC5474E47}" srcOrd="10" destOrd="0" presId="urn:microsoft.com/office/officeart/2008/layout/HexagonCluster"/>
    <dgm:cxn modelId="{37F5864B-2F5F-43CA-8334-99279D520ABC}" type="presParOf" srcId="{F7F85907-298E-4939-88E7-3EDCC5474E47}" destId="{780B0E1E-6F73-47EB-B189-3C55346BB28E}" srcOrd="0" destOrd="0" presId="urn:microsoft.com/office/officeart/2008/layout/HexagonCluster"/>
    <dgm:cxn modelId="{D275E308-CF2F-4B9D-9242-8BDBF0843A6B}" type="presParOf" srcId="{EFE449A8-4C4E-427D-98AD-C01AAD1A4BDE}" destId="{AE3111F3-2655-4732-B55A-4FB635540925}" srcOrd="11" destOrd="0" presId="urn:microsoft.com/office/officeart/2008/layout/HexagonCluster"/>
    <dgm:cxn modelId="{BF9BF46A-6C54-43E6-A8A2-5B5CCB29CA91}" type="presParOf" srcId="{AE3111F3-2655-4732-B55A-4FB635540925}" destId="{E7DF8395-06FD-4F93-A833-E02C90A2326F}" srcOrd="0" destOrd="0" presId="urn:microsoft.com/office/officeart/2008/layout/HexagonCluster"/>
    <dgm:cxn modelId="{AC4E46BF-E517-4B5A-9EDD-6E6DFF388760}" type="presParOf" srcId="{EFE449A8-4C4E-427D-98AD-C01AAD1A4BDE}" destId="{3A0D2A80-01FC-4907-B393-D6ED8DA9B495}" srcOrd="12" destOrd="0" presId="urn:microsoft.com/office/officeart/2008/layout/HexagonCluster"/>
    <dgm:cxn modelId="{0A1F7969-C4ED-4701-8148-FFB3AFA33D38}" type="presParOf" srcId="{3A0D2A80-01FC-4907-B393-D6ED8DA9B495}" destId="{A2A9D2D0-28F7-4316-9034-0FB3216F2721}" srcOrd="0" destOrd="0" presId="urn:microsoft.com/office/officeart/2008/layout/HexagonCluster"/>
    <dgm:cxn modelId="{072A68DF-8187-4406-973D-CA7CEA3365D9}" type="presParOf" srcId="{EFE449A8-4C4E-427D-98AD-C01AAD1A4BDE}" destId="{751F3862-B86B-40B1-A568-0460264E0255}" srcOrd="13" destOrd="0" presId="urn:microsoft.com/office/officeart/2008/layout/HexagonCluster"/>
    <dgm:cxn modelId="{3C56BF2D-127A-484E-A9A8-085B1B80565C}" type="presParOf" srcId="{751F3862-B86B-40B1-A568-0460264E0255}" destId="{3DF1A6E9-CCC0-4B59-BA6D-C517DBDEDA45}" srcOrd="0" destOrd="0" presId="urn:microsoft.com/office/officeart/2008/layout/HexagonCluster"/>
    <dgm:cxn modelId="{65A938A1-B137-48FF-B8EF-D97AA711471D}" type="presParOf" srcId="{EFE449A8-4C4E-427D-98AD-C01AAD1A4BDE}" destId="{5DD7A7F3-B04B-48CA-B36A-B696850EE8E4}" srcOrd="14" destOrd="0" presId="urn:microsoft.com/office/officeart/2008/layout/HexagonCluster"/>
    <dgm:cxn modelId="{54EAD020-3ABF-4149-8EE6-5598756F1517}" type="presParOf" srcId="{5DD7A7F3-B04B-48CA-B36A-B696850EE8E4}" destId="{82E7BE03-018D-4451-AFE5-C654BFE8CC59}" srcOrd="0" destOrd="0" presId="urn:microsoft.com/office/officeart/2008/layout/HexagonCluster"/>
    <dgm:cxn modelId="{1113705B-515E-4B79-B3AD-01E1DBA05DCD}" type="presParOf" srcId="{EFE449A8-4C4E-427D-98AD-C01AAD1A4BDE}" destId="{1F5BEB42-6764-40E0-9103-4582D45F369B}" srcOrd="15" destOrd="0" presId="urn:microsoft.com/office/officeart/2008/layout/HexagonCluster"/>
    <dgm:cxn modelId="{3FB67B74-3199-4C39-B836-4E3830078DA6}" type="presParOf" srcId="{1F5BEB42-6764-40E0-9103-4582D45F369B}" destId="{1D391CBB-3B0E-4F28-B96D-3D41889A2E41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35C2FD-3CB5-4847-BC2C-E5A0BFC42BA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2EB0CF-A59A-46EC-8148-B8A084C80F23}">
      <dgm:prSet phldrT="[Текст]"/>
      <dgm:spPr>
        <a:solidFill>
          <a:srgbClr val="095889">
            <a:alpha val="60000"/>
          </a:srgbClr>
        </a:solidFill>
      </dgm:spPr>
      <dgm:t>
        <a:bodyPr/>
        <a:lstStyle/>
        <a:p>
          <a:pPr algn="l"/>
          <a:r>
            <a:rPr lang="ru-RU" b="1" dirty="0" smtClean="0">
              <a:latin typeface="Calibri" panose="020F0502020204030204" pitchFamily="34" charset="0"/>
            </a:rPr>
            <a:t>Эффективность деятельности  председателей Советов ТОС в значительной степени определяется </a:t>
          </a:r>
          <a:endParaRPr lang="ru-RU" b="1" dirty="0">
            <a:latin typeface="Calibri" panose="020F0502020204030204" pitchFamily="34" charset="0"/>
          </a:endParaRPr>
        </a:p>
      </dgm:t>
    </dgm:pt>
    <dgm:pt modelId="{AEAEA91D-7597-468A-9A1E-C0BFB0231972}" type="parTrans" cxnId="{23C1FEC9-E72A-4897-A759-D0CD627DAAD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3C13F24-7D4A-45A3-8C39-AE6249122F5A}" type="sibTrans" cxnId="{23C1FEC9-E72A-4897-A759-D0CD627DAAD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1B68565F-B602-49F9-8790-01D8235668D3}">
      <dgm:prSet phldrT="[Текст]" custT="1"/>
      <dgm:spPr>
        <a:ln>
          <a:solidFill>
            <a:srgbClr val="095889"/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rgbClr val="095889"/>
              </a:solidFill>
              <a:latin typeface="Calibri" panose="020F0502020204030204" pitchFamily="34" charset="0"/>
            </a:rPr>
            <a:t>умением выбрать среди всего многообразия основных направлений  деятельности ТОС наиболее жизненно важные проблемы для жителей конкретного микрорайона</a:t>
          </a:r>
          <a:endParaRPr lang="ru-RU" sz="1600" dirty="0">
            <a:latin typeface="Calibri" panose="020F0502020204030204" pitchFamily="34" charset="0"/>
          </a:endParaRPr>
        </a:p>
      </dgm:t>
    </dgm:pt>
    <dgm:pt modelId="{B17B4EB3-9522-4846-9BE4-C4DA69E98BA5}" type="parTrans" cxnId="{D6E940BA-FD24-4893-8CDB-ACC5036DD764}">
      <dgm:prSet/>
      <dgm:spPr>
        <a:ln>
          <a:solidFill>
            <a:srgbClr val="095889">
              <a:alpha val="60000"/>
            </a:srgbClr>
          </a:solidFill>
        </a:ln>
      </dgm:spPr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C92EC7E-C46D-4A32-BB48-846D85BC7047}" type="sibTrans" cxnId="{D6E940BA-FD24-4893-8CDB-ACC5036DD764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3FFA1B9C-60BA-4ACD-83AB-BEF3BC836C0C}">
      <dgm:prSet phldrT="[Текст]" custT="1"/>
      <dgm:spPr>
        <a:ln>
          <a:solidFill>
            <a:srgbClr val="095889"/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rgbClr val="095889"/>
              </a:solidFill>
              <a:latin typeface="Calibri" panose="020F0502020204030204" pitchFamily="34" charset="0"/>
            </a:rPr>
            <a:t>определить возможные пути, формы и методы их решения</a:t>
          </a:r>
          <a:endParaRPr lang="ru-RU" sz="1600" dirty="0">
            <a:latin typeface="Calibri" panose="020F0502020204030204" pitchFamily="34" charset="0"/>
          </a:endParaRPr>
        </a:p>
      </dgm:t>
    </dgm:pt>
    <dgm:pt modelId="{4EADA69D-05C9-42CC-B2A4-7CCFD54EE91A}" type="parTrans" cxnId="{8467F267-F512-47CB-BA2F-72447342DCD0}">
      <dgm:prSet/>
      <dgm:spPr>
        <a:ln>
          <a:solidFill>
            <a:srgbClr val="095889">
              <a:alpha val="60000"/>
            </a:srgbClr>
          </a:solidFill>
        </a:ln>
      </dgm:spPr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D7FC1BA-BB33-4E8A-8C54-E7D638AABC5B}" type="sibTrans" cxnId="{8467F267-F512-47CB-BA2F-72447342DCD0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B4B8FF5-4AD7-4F05-92B7-87F00075980B}">
      <dgm:prSet custT="1"/>
      <dgm:spPr>
        <a:ln>
          <a:solidFill>
            <a:srgbClr val="095889"/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rgbClr val="095889"/>
              </a:solidFill>
              <a:latin typeface="Calibri" panose="020F0502020204030204" pitchFamily="34" charset="0"/>
            </a:rPr>
            <a:t>организовывать взаимодействие с органами власти, структурными подразделениями Администрации города, организациями, которые способны оказать помощь в решении поставленных проблем и спланировать конкретные мероприятия Советов ТОС по их осуществлению</a:t>
          </a:r>
          <a:endParaRPr lang="ru-RU" sz="1600" dirty="0">
            <a:latin typeface="Calibri" panose="020F0502020204030204" pitchFamily="34" charset="0"/>
          </a:endParaRPr>
        </a:p>
      </dgm:t>
    </dgm:pt>
    <dgm:pt modelId="{386D08C9-2255-4383-9959-43D887A0B225}" type="parTrans" cxnId="{8CA647D7-C5E7-49EA-B676-453654211268}">
      <dgm:prSet/>
      <dgm:spPr>
        <a:ln>
          <a:solidFill>
            <a:srgbClr val="095889">
              <a:alpha val="60000"/>
            </a:srgbClr>
          </a:solidFill>
        </a:ln>
      </dgm:spPr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F1CEF56E-8EE6-40FE-8379-8ABFD20F96C1}" type="sibTrans" cxnId="{8CA647D7-C5E7-49EA-B676-453654211268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DF9477ED-2C9B-492A-82D5-70611206173A}" type="pres">
      <dgm:prSet presAssocID="{F635C2FD-3CB5-4847-BC2C-E5A0BFC42B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9570AF-756B-4841-9B64-11357810C9AD}" type="pres">
      <dgm:prSet presAssocID="{6D2EB0CF-A59A-46EC-8148-B8A084C80F23}" presName="root" presStyleCnt="0"/>
      <dgm:spPr/>
    </dgm:pt>
    <dgm:pt modelId="{9C3F36EF-6BD2-4823-8F38-150B4133B699}" type="pres">
      <dgm:prSet presAssocID="{6D2EB0CF-A59A-46EC-8148-B8A084C80F23}" presName="rootComposite" presStyleCnt="0"/>
      <dgm:spPr/>
    </dgm:pt>
    <dgm:pt modelId="{0B0CCABF-5B6B-44D6-B6C8-22ED4215815A}" type="pres">
      <dgm:prSet presAssocID="{6D2EB0CF-A59A-46EC-8148-B8A084C80F23}" presName="rootText" presStyleLbl="node1" presStyleIdx="0" presStyleCnt="1" custScaleX="441379"/>
      <dgm:spPr/>
      <dgm:t>
        <a:bodyPr/>
        <a:lstStyle/>
        <a:p>
          <a:endParaRPr lang="ru-RU"/>
        </a:p>
      </dgm:t>
    </dgm:pt>
    <dgm:pt modelId="{09B375C3-CAFA-48BD-B43D-E02DCDD50A31}" type="pres">
      <dgm:prSet presAssocID="{6D2EB0CF-A59A-46EC-8148-B8A084C80F23}" presName="rootConnector" presStyleLbl="node1" presStyleIdx="0" presStyleCnt="1"/>
      <dgm:spPr/>
      <dgm:t>
        <a:bodyPr/>
        <a:lstStyle/>
        <a:p>
          <a:endParaRPr lang="ru-RU"/>
        </a:p>
      </dgm:t>
    </dgm:pt>
    <dgm:pt modelId="{3D182AD7-69E9-4209-8D0E-CC5649188E9B}" type="pres">
      <dgm:prSet presAssocID="{6D2EB0CF-A59A-46EC-8148-B8A084C80F23}" presName="childShape" presStyleCnt="0"/>
      <dgm:spPr/>
    </dgm:pt>
    <dgm:pt modelId="{A5B45172-996D-48E6-BA41-36E086D940F1}" type="pres">
      <dgm:prSet presAssocID="{B17B4EB3-9522-4846-9BE4-C4DA69E98BA5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4964B77-DB90-46EF-9CA7-6A96E801E615}" type="pres">
      <dgm:prSet presAssocID="{1B68565F-B602-49F9-8790-01D8235668D3}" presName="childText" presStyleLbl="bgAcc1" presStyleIdx="0" presStyleCnt="3" custScaleX="479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CDB97-B5E8-4C4A-86F4-D6B914BF7749}" type="pres">
      <dgm:prSet presAssocID="{4EADA69D-05C9-42CC-B2A4-7CCFD54EE91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B290F37-1D7E-4897-AE00-9B36B8454EB6}" type="pres">
      <dgm:prSet presAssocID="{3FFA1B9C-60BA-4ACD-83AB-BEF3BC836C0C}" presName="childText" presStyleLbl="bgAcc1" presStyleIdx="1" presStyleCnt="3" custScaleX="479031" custLinFactNeighborX="895" custLinFactNeighborY="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5B7AD-04B6-4852-93F6-8C7DA35E018B}" type="pres">
      <dgm:prSet presAssocID="{386D08C9-2255-4383-9959-43D887A0B22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4C97063-E02A-45C2-9580-743A09480B3B}" type="pres">
      <dgm:prSet presAssocID="{CB4B8FF5-4AD7-4F05-92B7-87F00075980B}" presName="childText" presStyleLbl="bgAcc1" presStyleIdx="2" presStyleCnt="3" custScaleX="479031" custScaleY="182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8BF399-0969-477E-9906-B7E13436657A}" type="presOf" srcId="{386D08C9-2255-4383-9959-43D887A0B225}" destId="{00B5B7AD-04B6-4852-93F6-8C7DA35E018B}" srcOrd="0" destOrd="0" presId="urn:microsoft.com/office/officeart/2005/8/layout/hierarchy3"/>
    <dgm:cxn modelId="{F4D6C0C1-F817-4C1C-8C39-91F166DF6505}" type="presOf" srcId="{4EADA69D-05C9-42CC-B2A4-7CCFD54EE91A}" destId="{D00CDB97-B5E8-4C4A-86F4-D6B914BF7749}" srcOrd="0" destOrd="0" presId="urn:microsoft.com/office/officeart/2005/8/layout/hierarchy3"/>
    <dgm:cxn modelId="{8CA647D7-C5E7-49EA-B676-453654211268}" srcId="{6D2EB0CF-A59A-46EC-8148-B8A084C80F23}" destId="{CB4B8FF5-4AD7-4F05-92B7-87F00075980B}" srcOrd="2" destOrd="0" parTransId="{386D08C9-2255-4383-9959-43D887A0B225}" sibTransId="{F1CEF56E-8EE6-40FE-8379-8ABFD20F96C1}"/>
    <dgm:cxn modelId="{0387E1C5-06F4-4B88-ADFF-059F15535843}" type="presOf" srcId="{1B68565F-B602-49F9-8790-01D8235668D3}" destId="{84964B77-DB90-46EF-9CA7-6A96E801E615}" srcOrd="0" destOrd="0" presId="urn:microsoft.com/office/officeart/2005/8/layout/hierarchy3"/>
    <dgm:cxn modelId="{8467F267-F512-47CB-BA2F-72447342DCD0}" srcId="{6D2EB0CF-A59A-46EC-8148-B8A084C80F23}" destId="{3FFA1B9C-60BA-4ACD-83AB-BEF3BC836C0C}" srcOrd="1" destOrd="0" parTransId="{4EADA69D-05C9-42CC-B2A4-7CCFD54EE91A}" sibTransId="{8D7FC1BA-BB33-4E8A-8C54-E7D638AABC5B}"/>
    <dgm:cxn modelId="{D6E940BA-FD24-4893-8CDB-ACC5036DD764}" srcId="{6D2EB0CF-A59A-46EC-8148-B8A084C80F23}" destId="{1B68565F-B602-49F9-8790-01D8235668D3}" srcOrd="0" destOrd="0" parTransId="{B17B4EB3-9522-4846-9BE4-C4DA69E98BA5}" sibTransId="{0C92EC7E-C46D-4A32-BB48-846D85BC7047}"/>
    <dgm:cxn modelId="{23C1FEC9-E72A-4897-A759-D0CD627DAADC}" srcId="{F635C2FD-3CB5-4847-BC2C-E5A0BFC42BA6}" destId="{6D2EB0CF-A59A-46EC-8148-B8A084C80F23}" srcOrd="0" destOrd="0" parTransId="{AEAEA91D-7597-468A-9A1E-C0BFB0231972}" sibTransId="{C3C13F24-7D4A-45A3-8C39-AE6249122F5A}"/>
    <dgm:cxn modelId="{C11C26E9-090D-4FED-A115-609BE8EA7752}" type="presOf" srcId="{B17B4EB3-9522-4846-9BE4-C4DA69E98BA5}" destId="{A5B45172-996D-48E6-BA41-36E086D940F1}" srcOrd="0" destOrd="0" presId="urn:microsoft.com/office/officeart/2005/8/layout/hierarchy3"/>
    <dgm:cxn modelId="{6C2C864D-4E3F-4029-9EC4-210039925F2C}" type="presOf" srcId="{3FFA1B9C-60BA-4ACD-83AB-BEF3BC836C0C}" destId="{3B290F37-1D7E-4897-AE00-9B36B8454EB6}" srcOrd="0" destOrd="0" presId="urn:microsoft.com/office/officeart/2005/8/layout/hierarchy3"/>
    <dgm:cxn modelId="{1A52D21B-83A5-4BA2-BA40-E47BC896BBBD}" type="presOf" srcId="{6D2EB0CF-A59A-46EC-8148-B8A084C80F23}" destId="{0B0CCABF-5B6B-44D6-B6C8-22ED4215815A}" srcOrd="0" destOrd="0" presId="urn:microsoft.com/office/officeart/2005/8/layout/hierarchy3"/>
    <dgm:cxn modelId="{0948B709-05E0-40B1-AC21-71440509B981}" type="presOf" srcId="{CB4B8FF5-4AD7-4F05-92B7-87F00075980B}" destId="{84C97063-E02A-45C2-9580-743A09480B3B}" srcOrd="0" destOrd="0" presId="urn:microsoft.com/office/officeart/2005/8/layout/hierarchy3"/>
    <dgm:cxn modelId="{C1BB5E76-2701-45DE-8CFD-77E28BE415F8}" type="presOf" srcId="{6D2EB0CF-A59A-46EC-8148-B8A084C80F23}" destId="{09B375C3-CAFA-48BD-B43D-E02DCDD50A31}" srcOrd="1" destOrd="0" presId="urn:microsoft.com/office/officeart/2005/8/layout/hierarchy3"/>
    <dgm:cxn modelId="{E8D67DAC-B0B3-4B9C-AF34-812F1CFA1D53}" type="presOf" srcId="{F635C2FD-3CB5-4847-BC2C-E5A0BFC42BA6}" destId="{DF9477ED-2C9B-492A-82D5-70611206173A}" srcOrd="0" destOrd="0" presId="urn:microsoft.com/office/officeart/2005/8/layout/hierarchy3"/>
    <dgm:cxn modelId="{7F94DFF3-2385-41AB-93D6-450DCFAEABB3}" type="presParOf" srcId="{DF9477ED-2C9B-492A-82D5-70611206173A}" destId="{C89570AF-756B-4841-9B64-11357810C9AD}" srcOrd="0" destOrd="0" presId="urn:microsoft.com/office/officeart/2005/8/layout/hierarchy3"/>
    <dgm:cxn modelId="{A62F8F14-60A6-469F-A154-DE856FD23C66}" type="presParOf" srcId="{C89570AF-756B-4841-9B64-11357810C9AD}" destId="{9C3F36EF-6BD2-4823-8F38-150B4133B699}" srcOrd="0" destOrd="0" presId="urn:microsoft.com/office/officeart/2005/8/layout/hierarchy3"/>
    <dgm:cxn modelId="{F4DDCF36-EED8-438F-9F7B-48BC2FCB915F}" type="presParOf" srcId="{9C3F36EF-6BD2-4823-8F38-150B4133B699}" destId="{0B0CCABF-5B6B-44D6-B6C8-22ED4215815A}" srcOrd="0" destOrd="0" presId="urn:microsoft.com/office/officeart/2005/8/layout/hierarchy3"/>
    <dgm:cxn modelId="{FB169F76-657E-4397-A210-ED13C631423B}" type="presParOf" srcId="{9C3F36EF-6BD2-4823-8F38-150B4133B699}" destId="{09B375C3-CAFA-48BD-B43D-E02DCDD50A31}" srcOrd="1" destOrd="0" presId="urn:microsoft.com/office/officeart/2005/8/layout/hierarchy3"/>
    <dgm:cxn modelId="{CD5F1810-321F-4500-90C1-8D0B1DCEAB08}" type="presParOf" srcId="{C89570AF-756B-4841-9B64-11357810C9AD}" destId="{3D182AD7-69E9-4209-8D0E-CC5649188E9B}" srcOrd="1" destOrd="0" presId="urn:microsoft.com/office/officeart/2005/8/layout/hierarchy3"/>
    <dgm:cxn modelId="{3FD1B1F7-3EE7-431A-9A94-38A2BD7092D5}" type="presParOf" srcId="{3D182AD7-69E9-4209-8D0E-CC5649188E9B}" destId="{A5B45172-996D-48E6-BA41-36E086D940F1}" srcOrd="0" destOrd="0" presId="urn:microsoft.com/office/officeart/2005/8/layout/hierarchy3"/>
    <dgm:cxn modelId="{5D68CA8A-6A28-4046-AA52-040EEDB78720}" type="presParOf" srcId="{3D182AD7-69E9-4209-8D0E-CC5649188E9B}" destId="{84964B77-DB90-46EF-9CA7-6A96E801E615}" srcOrd="1" destOrd="0" presId="urn:microsoft.com/office/officeart/2005/8/layout/hierarchy3"/>
    <dgm:cxn modelId="{35672572-F80A-4628-8596-C1F4580C61F1}" type="presParOf" srcId="{3D182AD7-69E9-4209-8D0E-CC5649188E9B}" destId="{D00CDB97-B5E8-4C4A-86F4-D6B914BF7749}" srcOrd="2" destOrd="0" presId="urn:microsoft.com/office/officeart/2005/8/layout/hierarchy3"/>
    <dgm:cxn modelId="{95B4DDE2-D1EF-4019-BFE8-40335A5A9D75}" type="presParOf" srcId="{3D182AD7-69E9-4209-8D0E-CC5649188E9B}" destId="{3B290F37-1D7E-4897-AE00-9B36B8454EB6}" srcOrd="3" destOrd="0" presId="urn:microsoft.com/office/officeart/2005/8/layout/hierarchy3"/>
    <dgm:cxn modelId="{019BB214-AED3-4AFC-BBEB-84FFAA4CB526}" type="presParOf" srcId="{3D182AD7-69E9-4209-8D0E-CC5649188E9B}" destId="{00B5B7AD-04B6-4852-93F6-8C7DA35E018B}" srcOrd="4" destOrd="0" presId="urn:microsoft.com/office/officeart/2005/8/layout/hierarchy3"/>
    <dgm:cxn modelId="{6F4F29F0-68A8-4DFD-B0FA-6A29366387A5}" type="presParOf" srcId="{3D182AD7-69E9-4209-8D0E-CC5649188E9B}" destId="{84C97063-E02A-45C2-9580-743A09480B3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4A23C-1E3C-4695-9419-CCFA5C0C879F}">
      <dsp:nvSpPr>
        <dsp:cNvPr id="0" name=""/>
        <dsp:cNvSpPr/>
      </dsp:nvSpPr>
      <dsp:spPr>
        <a:xfrm>
          <a:off x="7546267" y="2415674"/>
          <a:ext cx="91440" cy="601435"/>
        </a:xfrm>
        <a:custGeom>
          <a:avLst/>
          <a:gdLst/>
          <a:ahLst/>
          <a:cxnLst/>
          <a:rect l="0" t="0" r="0" b="0"/>
          <a:pathLst>
            <a:path>
              <a:moveTo>
                <a:pt x="46317" y="0"/>
              </a:moveTo>
              <a:lnTo>
                <a:pt x="46317" y="328457"/>
              </a:lnTo>
              <a:lnTo>
                <a:pt x="45720" y="328457"/>
              </a:lnTo>
              <a:lnTo>
                <a:pt x="45720" y="601435"/>
              </a:lnTo>
            </a:path>
          </a:pathLst>
        </a:custGeom>
        <a:noFill/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86C27F-A81D-4476-B8F9-F1E303D05563}">
      <dsp:nvSpPr>
        <dsp:cNvPr id="0" name=""/>
        <dsp:cNvSpPr/>
      </dsp:nvSpPr>
      <dsp:spPr>
        <a:xfrm>
          <a:off x="2884181" y="2452838"/>
          <a:ext cx="1562058" cy="564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293"/>
              </a:lnTo>
              <a:lnTo>
                <a:pt x="1562058" y="291293"/>
              </a:lnTo>
              <a:lnTo>
                <a:pt x="1562058" y="564271"/>
              </a:lnTo>
            </a:path>
          </a:pathLst>
        </a:custGeom>
        <a:noFill/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C8328-320E-460B-A392-325087232BEE}">
      <dsp:nvSpPr>
        <dsp:cNvPr id="0" name=""/>
        <dsp:cNvSpPr/>
      </dsp:nvSpPr>
      <dsp:spPr>
        <a:xfrm>
          <a:off x="1300492" y="2452838"/>
          <a:ext cx="1583688" cy="564271"/>
        </a:xfrm>
        <a:custGeom>
          <a:avLst/>
          <a:gdLst/>
          <a:ahLst/>
          <a:cxnLst/>
          <a:rect l="0" t="0" r="0" b="0"/>
          <a:pathLst>
            <a:path>
              <a:moveTo>
                <a:pt x="1583688" y="0"/>
              </a:moveTo>
              <a:lnTo>
                <a:pt x="1583688" y="291293"/>
              </a:lnTo>
              <a:lnTo>
                <a:pt x="0" y="291293"/>
              </a:lnTo>
              <a:lnTo>
                <a:pt x="0" y="564271"/>
              </a:lnTo>
            </a:path>
          </a:pathLst>
        </a:custGeom>
        <a:noFill/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1820EA-C655-47C9-A30E-DE37EF2F7647}">
      <dsp:nvSpPr>
        <dsp:cNvPr id="0" name=""/>
        <dsp:cNvSpPr/>
      </dsp:nvSpPr>
      <dsp:spPr>
        <a:xfrm>
          <a:off x="1584285" y="1152942"/>
          <a:ext cx="2599791" cy="1299895"/>
        </a:xfrm>
        <a:prstGeom prst="rect">
          <a:avLst/>
        </a:prstGeom>
        <a:solidFill>
          <a:srgbClr val="E4E4E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Правительству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представить предложения о внесении в законодательство Российской Федерации изменений, предусматривающих</a:t>
          </a:r>
          <a:r>
            <a:rPr lang="ru-RU" sz="1300" kern="1200" dirty="0" smtClean="0">
              <a:solidFill>
                <a:srgbClr val="095889"/>
              </a:solidFill>
              <a:latin typeface="Calibri" panose="020F0502020204030204" pitchFamily="34" charset="0"/>
            </a:rPr>
            <a:t>:</a:t>
          </a:r>
          <a:endParaRPr lang="ru-RU" sz="1300" kern="1200" dirty="0">
            <a:latin typeface="Calibri" panose="020F0502020204030204" pitchFamily="34" charset="0"/>
          </a:endParaRPr>
        </a:p>
      </dsp:txBody>
      <dsp:txXfrm>
        <a:off x="1584285" y="1152942"/>
        <a:ext cx="2599791" cy="1299895"/>
      </dsp:txXfrm>
    </dsp:sp>
    <dsp:sp modelId="{6844FCD3-153B-46EA-9480-C609B033B65F}">
      <dsp:nvSpPr>
        <dsp:cNvPr id="0" name=""/>
        <dsp:cNvSpPr/>
      </dsp:nvSpPr>
      <dsp:spPr>
        <a:xfrm>
          <a:off x="597" y="3017110"/>
          <a:ext cx="2599791" cy="1299895"/>
        </a:xfrm>
        <a:prstGeom prst="rect">
          <a:avLst/>
        </a:prstGeom>
        <a:solidFill>
          <a:srgbClr val="E4E4E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solidFill>
                <a:srgbClr val="095889"/>
              </a:solidFill>
              <a:latin typeface="Calibri" panose="020F0502020204030204" pitchFamily="34" charset="0"/>
            </a:rPr>
            <a:t>установление особенностей регулирования деятельности ТОС как некоммерческой организации</a:t>
          </a:r>
          <a:endParaRPr lang="ru-RU" sz="1300" b="0" kern="1200" dirty="0">
            <a:latin typeface="Calibri" panose="020F0502020204030204" pitchFamily="34" charset="0"/>
          </a:endParaRPr>
        </a:p>
      </dsp:txBody>
      <dsp:txXfrm>
        <a:off x="597" y="3017110"/>
        <a:ext cx="2599791" cy="1299895"/>
      </dsp:txXfrm>
    </dsp:sp>
    <dsp:sp modelId="{0F3CFD53-F0D4-43E9-8719-4DB6C538BA68}">
      <dsp:nvSpPr>
        <dsp:cNvPr id="0" name=""/>
        <dsp:cNvSpPr/>
      </dsp:nvSpPr>
      <dsp:spPr>
        <a:xfrm>
          <a:off x="3146344" y="3017110"/>
          <a:ext cx="2599791" cy="1299895"/>
        </a:xfrm>
        <a:prstGeom prst="rect">
          <a:avLst/>
        </a:prstGeom>
        <a:solidFill>
          <a:srgbClr val="E4E4E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solidFill>
                <a:srgbClr val="095889"/>
              </a:solidFill>
              <a:latin typeface="Calibri" panose="020F0502020204030204" pitchFamily="34" charset="0"/>
            </a:rPr>
            <a:t>предоставление ТОС мер поддержки, предусмотренных для социально ориентированных некоммерческих организаций исполнителей общественно полезных услуг</a:t>
          </a:r>
          <a:endParaRPr lang="ru-RU" sz="1300" b="0" kern="1200" dirty="0">
            <a:latin typeface="Calibri" panose="020F0502020204030204" pitchFamily="34" charset="0"/>
          </a:endParaRPr>
        </a:p>
      </dsp:txBody>
      <dsp:txXfrm>
        <a:off x="3146344" y="3017110"/>
        <a:ext cx="2599791" cy="1299895"/>
      </dsp:txXfrm>
    </dsp:sp>
    <dsp:sp modelId="{72127962-A955-485A-BF9E-1D70291721B5}">
      <dsp:nvSpPr>
        <dsp:cNvPr id="0" name=""/>
        <dsp:cNvSpPr/>
      </dsp:nvSpPr>
      <dsp:spPr>
        <a:xfrm>
          <a:off x="6292688" y="1115778"/>
          <a:ext cx="2599791" cy="129989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Рекомендовать органам исполнительной власти субъектов Российской Федерации</a:t>
          </a:r>
          <a:endParaRPr lang="ru-RU" sz="1300" b="1" i="1" kern="1200" dirty="0">
            <a:solidFill>
              <a:srgbClr val="095889"/>
            </a:solidFill>
            <a:latin typeface="Calibri" panose="020F0502020204030204" pitchFamily="34" charset="0"/>
          </a:endParaRPr>
        </a:p>
      </dsp:txBody>
      <dsp:txXfrm>
        <a:off x="6292688" y="1115778"/>
        <a:ext cx="2599791" cy="1299895"/>
      </dsp:txXfrm>
    </dsp:sp>
    <dsp:sp modelId="{16926DB1-B96F-4CEC-B8CD-DE8BEB5D6A59}">
      <dsp:nvSpPr>
        <dsp:cNvPr id="0" name=""/>
        <dsp:cNvSpPr/>
      </dsp:nvSpPr>
      <dsp:spPr>
        <a:xfrm>
          <a:off x="6292091" y="3017110"/>
          <a:ext cx="2599791" cy="129989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95889"/>
              </a:solidFill>
              <a:latin typeface="Calibri" panose="020F0502020204030204" pitchFamily="34" charset="0"/>
            </a:rPr>
            <a:t>создать условия для развития территориального общественного самоуправления</a:t>
          </a:r>
          <a:endParaRPr lang="ru-RU" sz="1300" kern="1200" dirty="0">
            <a:solidFill>
              <a:srgbClr val="095889"/>
            </a:solidFill>
            <a:latin typeface="Calibri" panose="020F0502020204030204" pitchFamily="34" charset="0"/>
          </a:endParaRPr>
        </a:p>
      </dsp:txBody>
      <dsp:txXfrm>
        <a:off x="6292091" y="3017110"/>
        <a:ext cx="2599791" cy="1299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0738A-718D-49BC-AC5F-8ADF94483D63}">
      <dsp:nvSpPr>
        <dsp:cNvPr id="0" name=""/>
        <dsp:cNvSpPr/>
      </dsp:nvSpPr>
      <dsp:spPr>
        <a:xfrm>
          <a:off x="2156166" y="479396"/>
          <a:ext cx="3722357" cy="3722357"/>
        </a:xfrm>
        <a:prstGeom prst="blockArc">
          <a:avLst>
            <a:gd name="adj1" fmla="val 10758707"/>
            <a:gd name="adj2" fmla="val 16468790"/>
            <a:gd name="adj3" fmla="val 4641"/>
          </a:avLst>
        </a:prstGeom>
        <a:solidFill>
          <a:srgbClr val="095889">
            <a:alpha val="3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4221D-1537-436E-9096-EB70EE1C45F4}">
      <dsp:nvSpPr>
        <dsp:cNvPr id="0" name=""/>
        <dsp:cNvSpPr/>
      </dsp:nvSpPr>
      <dsp:spPr>
        <a:xfrm>
          <a:off x="2147770" y="434444"/>
          <a:ext cx="3722357" cy="3722357"/>
        </a:xfrm>
        <a:prstGeom prst="blockArc">
          <a:avLst>
            <a:gd name="adj1" fmla="val 5131374"/>
            <a:gd name="adj2" fmla="val 10777105"/>
            <a:gd name="adj3" fmla="val 4641"/>
          </a:avLst>
        </a:prstGeom>
        <a:solidFill>
          <a:srgbClr val="095889">
            <a:alpha val="39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4D6EB-50A3-4ACC-90CF-E68C69A28BD9}">
      <dsp:nvSpPr>
        <dsp:cNvPr id="0" name=""/>
        <dsp:cNvSpPr/>
      </dsp:nvSpPr>
      <dsp:spPr>
        <a:xfrm>
          <a:off x="2399144" y="432195"/>
          <a:ext cx="3722357" cy="3722357"/>
        </a:xfrm>
        <a:prstGeom prst="blockArc">
          <a:avLst>
            <a:gd name="adj1" fmla="val 60558"/>
            <a:gd name="adj2" fmla="val 5607111"/>
            <a:gd name="adj3" fmla="val 4641"/>
          </a:avLst>
        </a:prstGeom>
        <a:solidFill>
          <a:srgbClr val="095889">
            <a:alpha val="53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5D5EE-364B-421A-B5E4-09D99EB5A655}">
      <dsp:nvSpPr>
        <dsp:cNvPr id="0" name=""/>
        <dsp:cNvSpPr/>
      </dsp:nvSpPr>
      <dsp:spPr>
        <a:xfrm>
          <a:off x="2399244" y="498973"/>
          <a:ext cx="3711339" cy="3543721"/>
        </a:xfrm>
        <a:prstGeom prst="blockArc">
          <a:avLst>
            <a:gd name="adj1" fmla="val 15992692"/>
            <a:gd name="adj2" fmla="val 70451"/>
            <a:gd name="adj3" fmla="val 4641"/>
          </a:avLst>
        </a:prstGeom>
        <a:solidFill>
          <a:srgbClr val="095889">
            <a:alpha val="41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F6FEC-802D-46DB-AF01-6770140ACD6D}">
      <dsp:nvSpPr>
        <dsp:cNvPr id="0" name=""/>
        <dsp:cNvSpPr/>
      </dsp:nvSpPr>
      <dsp:spPr>
        <a:xfrm>
          <a:off x="3295256" y="1737657"/>
          <a:ext cx="1620728" cy="1245906"/>
        </a:xfrm>
        <a:prstGeom prst="ellipse">
          <a:avLst/>
        </a:prstGeom>
        <a:solidFill>
          <a:srgbClr val="095889">
            <a:alpha val="86000"/>
          </a:srgbClr>
        </a:solidFill>
        <a:ln w="15875" cap="flat" cmpd="sng" algn="ctr">
          <a:solidFill>
            <a:srgbClr val="095889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libri" panose="020F0502020204030204" pitchFamily="34" charset="0"/>
              <a:cs typeface="Arial" panose="020B0604020202020204" pitchFamily="34" charset="0"/>
            </a:rPr>
            <a:t>ОКРУЖНОЙ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libri" panose="020F0502020204030204" pitchFamily="34" charset="0"/>
              <a:cs typeface="Arial" panose="020B0604020202020204" pitchFamily="34" charset="0"/>
            </a:rPr>
            <a:t>СОВЕТ</a:t>
          </a:r>
          <a:endParaRPr lang="ru-RU" sz="1600" b="1" kern="1200" dirty="0">
            <a:latin typeface="Calibri" panose="020F0502020204030204" pitchFamily="34" charset="0"/>
            <a:cs typeface="Arial" panose="020B0604020202020204" pitchFamily="34" charset="0"/>
          </a:endParaRPr>
        </a:p>
      </dsp:txBody>
      <dsp:txXfrm>
        <a:off x="3532606" y="1920116"/>
        <a:ext cx="1146028" cy="880988"/>
      </dsp:txXfrm>
    </dsp:sp>
    <dsp:sp modelId="{A6F8889D-36B9-48D1-AA06-4D4CA003B27F}">
      <dsp:nvSpPr>
        <dsp:cNvPr id="0" name=""/>
        <dsp:cNvSpPr/>
      </dsp:nvSpPr>
      <dsp:spPr>
        <a:xfrm>
          <a:off x="3079221" y="-363868"/>
          <a:ext cx="2160248" cy="1784013"/>
        </a:xfrm>
        <a:prstGeom prst="ellipse">
          <a:avLst/>
        </a:prstGeom>
        <a:solidFill>
          <a:srgbClr val="095889">
            <a:alpha val="86000"/>
          </a:srgbClr>
        </a:solidFill>
        <a:ln w="15875" cap="flat" cmpd="sng" algn="ctr">
          <a:solidFill>
            <a:srgbClr val="095889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Горино</a:t>
          </a:r>
          <a:endParaRPr lang="ru-RU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Дружный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Лесное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Calibri" panose="020F0502020204030204" pitchFamily="34" charset="0"/>
          </a:endParaRPr>
        </a:p>
      </dsp:txBody>
      <dsp:txXfrm>
        <a:off x="3395582" y="-102605"/>
        <a:ext cx="1527526" cy="1261487"/>
      </dsp:txXfrm>
    </dsp:sp>
    <dsp:sp modelId="{9BE9196D-8C05-4B34-B482-213F8C253FB1}">
      <dsp:nvSpPr>
        <dsp:cNvPr id="0" name=""/>
        <dsp:cNvSpPr/>
      </dsp:nvSpPr>
      <dsp:spPr>
        <a:xfrm>
          <a:off x="5023448" y="1417964"/>
          <a:ext cx="2126142" cy="1924228"/>
        </a:xfrm>
        <a:prstGeom prst="ellipse">
          <a:avLst/>
        </a:prstGeom>
        <a:solidFill>
          <a:srgbClr val="095889">
            <a:alpha val="86000"/>
          </a:srgbClr>
        </a:solidFill>
        <a:ln w="15875" cap="flat" cmpd="sng" algn="ctr">
          <a:solidFill>
            <a:srgbClr val="095889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Сластиха</a:t>
          </a:r>
          <a:endParaRPr lang="ru-RU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Сахаплинский</a:t>
          </a:r>
          <a:endParaRPr lang="ru-RU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Соснево</a:t>
          </a:r>
          <a:endParaRPr lang="ru-RU" sz="1400" b="1" kern="1200" dirty="0">
            <a:latin typeface="Calibri" panose="020F0502020204030204" pitchFamily="34" charset="0"/>
          </a:endParaRPr>
        </a:p>
      </dsp:txBody>
      <dsp:txXfrm>
        <a:off x="5334814" y="1699761"/>
        <a:ext cx="1503410" cy="1360634"/>
      </dsp:txXfrm>
    </dsp:sp>
    <dsp:sp modelId="{F388C672-7768-4918-ADBD-FF7FD71C3E3B}">
      <dsp:nvSpPr>
        <dsp:cNvPr id="0" name=""/>
        <dsp:cNvSpPr/>
      </dsp:nvSpPr>
      <dsp:spPr>
        <a:xfrm>
          <a:off x="3007228" y="3119969"/>
          <a:ext cx="2304242" cy="2085557"/>
        </a:xfrm>
        <a:prstGeom prst="ellipse">
          <a:avLst/>
        </a:prstGeom>
        <a:solidFill>
          <a:srgbClr val="095889">
            <a:alpha val="86000"/>
          </a:srgbClr>
        </a:solidFill>
        <a:ln w="15875" cap="flat" cmpd="sng" algn="ctr">
          <a:solidFill>
            <a:srgbClr val="095889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Харинка</a:t>
          </a:r>
          <a:endParaRPr lang="en-US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Сортировочный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ТЭЦ 3</a:t>
          </a:r>
          <a:endParaRPr lang="ru-RU" sz="1400" b="1" kern="1200" dirty="0">
            <a:latin typeface="Calibri" panose="020F0502020204030204" pitchFamily="34" charset="0"/>
          </a:endParaRPr>
        </a:p>
      </dsp:txBody>
      <dsp:txXfrm>
        <a:off x="3344676" y="3425392"/>
        <a:ext cx="1629346" cy="1474711"/>
      </dsp:txXfrm>
    </dsp:sp>
    <dsp:sp modelId="{1A6A5264-E696-4738-902B-907073E2C17A}">
      <dsp:nvSpPr>
        <dsp:cNvPr id="0" name=""/>
        <dsp:cNvSpPr/>
      </dsp:nvSpPr>
      <dsp:spPr>
        <a:xfrm>
          <a:off x="1152735" y="1382638"/>
          <a:ext cx="2093499" cy="1959546"/>
        </a:xfrm>
        <a:prstGeom prst="ellipse">
          <a:avLst/>
        </a:prstGeom>
        <a:solidFill>
          <a:srgbClr val="095889">
            <a:alpha val="86000"/>
          </a:srgbClr>
        </a:solidFill>
        <a:ln w="15875" cap="flat" cmpd="sng" algn="ctr">
          <a:solidFill>
            <a:srgbClr val="095889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Меланжист</a:t>
          </a:r>
          <a:endParaRPr lang="ru-RU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</a:t>
          </a:r>
          <a:r>
            <a:rPr lang="ru-RU" sz="1400" b="1" kern="1200" dirty="0" err="1" smtClean="0">
              <a:latin typeface="Calibri" panose="020F0502020204030204" pitchFamily="34" charset="0"/>
            </a:rPr>
            <a:t>Митрафаново</a:t>
          </a:r>
          <a:endParaRPr lang="ru-RU" sz="1400" b="1" kern="1200" dirty="0" smtClean="0"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ТОС Санаторный</a:t>
          </a:r>
          <a:endParaRPr lang="ru-RU" sz="1400" b="1" kern="1200" dirty="0">
            <a:latin typeface="Calibri" panose="020F0502020204030204" pitchFamily="34" charset="0"/>
          </a:endParaRPr>
        </a:p>
      </dsp:txBody>
      <dsp:txXfrm>
        <a:off x="1459321" y="1669607"/>
        <a:ext cx="1480327" cy="1385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CCABF-5B6B-44D6-B6C8-22ED4215815A}">
      <dsp:nvSpPr>
        <dsp:cNvPr id="0" name=""/>
        <dsp:cNvSpPr/>
      </dsp:nvSpPr>
      <dsp:spPr>
        <a:xfrm>
          <a:off x="2825" y="186967"/>
          <a:ext cx="6414590" cy="726653"/>
        </a:xfrm>
        <a:prstGeom prst="roundRect">
          <a:avLst>
            <a:gd name="adj" fmla="val 10000"/>
          </a:avLst>
        </a:prstGeom>
        <a:solidFill>
          <a:srgbClr val="095889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Calibri" panose="020F0502020204030204" pitchFamily="34" charset="0"/>
            </a:rPr>
            <a:t>Эффективность деятельности  председателей Советов ТОС в значительной степени определяется </a:t>
          </a:r>
          <a:endParaRPr lang="ru-RU" sz="2200" b="1" kern="1200" dirty="0">
            <a:latin typeface="Calibri" panose="020F0502020204030204" pitchFamily="34" charset="0"/>
          </a:endParaRPr>
        </a:p>
      </dsp:txBody>
      <dsp:txXfrm>
        <a:off x="24108" y="208250"/>
        <a:ext cx="6372024" cy="684087"/>
      </dsp:txXfrm>
    </dsp:sp>
    <dsp:sp modelId="{A5B45172-996D-48E6-BA41-36E086D940F1}">
      <dsp:nvSpPr>
        <dsp:cNvPr id="0" name=""/>
        <dsp:cNvSpPr/>
      </dsp:nvSpPr>
      <dsp:spPr>
        <a:xfrm>
          <a:off x="644284" y="913621"/>
          <a:ext cx="641459" cy="544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989"/>
              </a:lnTo>
              <a:lnTo>
                <a:pt x="641459" y="544989"/>
              </a:lnTo>
            </a:path>
          </a:pathLst>
        </a:custGeom>
        <a:noFill/>
        <a:ln w="15875" cap="flat" cmpd="sng" algn="ctr">
          <a:solidFill>
            <a:srgbClr val="095889">
              <a:alpha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64B77-DB90-46EF-9CA7-6A96E801E615}">
      <dsp:nvSpPr>
        <dsp:cNvPr id="0" name=""/>
        <dsp:cNvSpPr/>
      </dsp:nvSpPr>
      <dsp:spPr>
        <a:xfrm>
          <a:off x="1285743" y="1095284"/>
          <a:ext cx="5569431" cy="72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958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умением выбрать среди всего многообразия основных направлений  деятельности ТОС наиболее жизненно важные проблемы для жителей конкретного микрорайона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1307026" y="1116567"/>
        <a:ext cx="5526865" cy="684087"/>
      </dsp:txXfrm>
    </dsp:sp>
    <dsp:sp modelId="{D00CDB97-B5E8-4C4A-86F4-D6B914BF7749}">
      <dsp:nvSpPr>
        <dsp:cNvPr id="0" name=""/>
        <dsp:cNvSpPr/>
      </dsp:nvSpPr>
      <dsp:spPr>
        <a:xfrm>
          <a:off x="644284" y="913621"/>
          <a:ext cx="644284" cy="1454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527"/>
              </a:lnTo>
              <a:lnTo>
                <a:pt x="644284" y="1454527"/>
              </a:lnTo>
            </a:path>
          </a:pathLst>
        </a:custGeom>
        <a:noFill/>
        <a:ln w="15875" cap="flat" cmpd="sng" algn="ctr">
          <a:solidFill>
            <a:srgbClr val="095889">
              <a:alpha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90F37-1D7E-4897-AE00-9B36B8454EB6}">
      <dsp:nvSpPr>
        <dsp:cNvPr id="0" name=""/>
        <dsp:cNvSpPr/>
      </dsp:nvSpPr>
      <dsp:spPr>
        <a:xfrm>
          <a:off x="1288568" y="2004822"/>
          <a:ext cx="5569431" cy="72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958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определить возможные пути, формы и методы их решения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1309851" y="2026105"/>
        <a:ext cx="5526865" cy="684087"/>
      </dsp:txXfrm>
    </dsp:sp>
    <dsp:sp modelId="{00B5B7AD-04B6-4852-93F6-8C7DA35E018B}">
      <dsp:nvSpPr>
        <dsp:cNvPr id="0" name=""/>
        <dsp:cNvSpPr/>
      </dsp:nvSpPr>
      <dsp:spPr>
        <a:xfrm>
          <a:off x="644284" y="913621"/>
          <a:ext cx="641459" cy="2660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0873"/>
              </a:lnTo>
              <a:lnTo>
                <a:pt x="641459" y="2660873"/>
              </a:lnTo>
            </a:path>
          </a:pathLst>
        </a:custGeom>
        <a:noFill/>
        <a:ln w="15875" cap="flat" cmpd="sng" algn="ctr">
          <a:solidFill>
            <a:srgbClr val="095889">
              <a:alpha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97063-E02A-45C2-9580-743A09480B3B}">
      <dsp:nvSpPr>
        <dsp:cNvPr id="0" name=""/>
        <dsp:cNvSpPr/>
      </dsp:nvSpPr>
      <dsp:spPr>
        <a:xfrm>
          <a:off x="1285743" y="2911917"/>
          <a:ext cx="5569431" cy="132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958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95889"/>
              </a:solidFill>
              <a:latin typeface="Calibri" panose="020F0502020204030204" pitchFamily="34" charset="0"/>
            </a:rPr>
            <a:t>организовывать взаимодействие с органами власти, структурными подразделениями Администрации города, организациями, которые способны оказать помощь в решении поставленных проблем и спланировать конкретные мероприятия Советов ТОС по их осуществлению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1324555" y="2950729"/>
        <a:ext cx="5491807" cy="1247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EB236-4589-4482-85F5-D9A4EBE8FFA6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1247E-18EB-448C-ABB1-CD483B4C1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5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247E-18EB-448C-ABB1-CD483B4C1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3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29E4-3028-45EE-A531-CF88A89C6A9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B3A77-FE67-490D-B32A-E378735F4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03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2C9C-3722-403F-8C49-1EF047096C5C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A4BB2-E957-4FFB-B108-D70A842CE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058E-3168-471D-B2EC-F2D451B81717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8725-55C2-486D-88E6-3E2D02E67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8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D66E-BA75-44C8-89D7-CD60AE6AC3B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919D5-BAB3-4F1D-B26E-CC3E12B4F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4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9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6C228-9612-4030-9E37-38B1B0916958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BB36-765C-4AD4-A4B9-B156E7AA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1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3A34-DD0B-43B7-B315-94C1E10B6CB5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03BB-0D25-486A-A8A0-B9A17C92C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0083-DA75-4993-90A2-6693A7CFF1D5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C0AA-CB17-4B18-A427-75CBF0E61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3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340F8-5652-4655-ABAF-FB83544A069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4FCFB-0760-4613-B3B8-B62FE714F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6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A8458-D869-45A2-AF7C-D251881F9472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7C543-D50D-4DCF-BCB5-D85CEED5A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8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9" y="731521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3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9ED9-FA71-4BC5-8A7A-F5BA7B20F488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B25-B47C-4247-8FFD-0489EE88C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1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2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1BFA-395C-47B5-85B3-F152EA30F5C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D897-27EC-4280-A151-7CD54D11F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2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97696A-B291-4668-872E-7BF155E698A2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7A9428-D257-4526-B04E-947923CFE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06" r:id="rId2"/>
    <p:sldLayoutId id="2147485115" r:id="rId3"/>
    <p:sldLayoutId id="2147485107" r:id="rId4"/>
    <p:sldLayoutId id="2147485108" r:id="rId5"/>
    <p:sldLayoutId id="2147485109" r:id="rId6"/>
    <p:sldLayoutId id="2147485110" r:id="rId7"/>
    <p:sldLayoutId id="2147485111" r:id="rId8"/>
    <p:sldLayoutId id="2147485116" r:id="rId9"/>
    <p:sldLayoutId id="2147485112" r:id="rId10"/>
    <p:sldLayoutId id="214748511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diagramData" Target="../diagrams/data3.xml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1.wdp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7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image" Target="../media/image78.jpeg"/><Relationship Id="rId9" Type="http://schemas.microsoft.com/office/2007/relationships/diagramDrawing" Target="../diagrams/drawing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4" y="1327382"/>
            <a:ext cx="1412726" cy="137919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1907704" y="1416813"/>
            <a:ext cx="799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 деятельности комитета развития общественного самоуправления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2486" y="3789040"/>
            <a:ext cx="6360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95889"/>
                </a:solidFill>
                <a:latin typeface="Calibri" panose="020F0502020204030204" pitchFamily="34" charset="0"/>
              </a:rPr>
              <a:t>«Только при постоянном, неформальном, заинтересованном общении с жителями можно узнать, почувствовать, что их действительно волнует, и вместе с гражданами добиваться решения насущных задач, строить планы </a:t>
            </a:r>
            <a:r>
              <a:rPr lang="ru-RU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развития» —</a:t>
            </a:r>
            <a:r>
              <a:rPr lang="ru-RU" i="1" dirty="0">
                <a:solidFill>
                  <a:srgbClr val="095889"/>
                </a:solidFill>
                <a:latin typeface="Calibri" panose="020F0502020204030204" pitchFamily="34" charset="0"/>
              </a:rPr>
              <a:t>  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25892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stCxn id="16" idx="1"/>
          </p:cNvCxnSpPr>
          <p:nvPr/>
        </p:nvCxnSpPr>
        <p:spPr>
          <a:xfrm>
            <a:off x="7446105" y="3429000"/>
            <a:ext cx="2307" cy="806334"/>
          </a:xfrm>
          <a:prstGeom prst="line">
            <a:avLst/>
          </a:prstGeom>
          <a:ln w="25400">
            <a:solidFill>
              <a:srgbClr val="09588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2" idx="1"/>
            <a:endCxn id="9" idx="2"/>
          </p:cNvCxnSpPr>
          <p:nvPr/>
        </p:nvCxnSpPr>
        <p:spPr>
          <a:xfrm>
            <a:off x="3167844" y="2707514"/>
            <a:ext cx="0" cy="3508842"/>
          </a:xfrm>
          <a:prstGeom prst="line">
            <a:avLst/>
          </a:prstGeom>
          <a:ln w="25400">
            <a:solidFill>
              <a:srgbClr val="09588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42391" y="650627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rgbClr val="212745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rgbClr val="212745"/>
              </a:solidFill>
              <a:latin typeface="Arial Black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6387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467544" y="1175039"/>
            <a:ext cx="5400600" cy="1532475"/>
          </a:xfrm>
          <a:prstGeom prst="round2SameRect">
            <a:avLst/>
          </a:prstGeom>
          <a:solidFill>
            <a:srgbClr val="09588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Муниципальная программа </a:t>
            </a:r>
            <a:r>
              <a:rPr lang="ru-RU" b="1" dirty="0">
                <a:latin typeface="Calibri" panose="020F0502020204030204" pitchFamily="34" charset="0"/>
              </a:rPr>
              <a:t>«Совершенствование местного самоуправления города Иванова» </a:t>
            </a:r>
            <a:r>
              <a:rPr lang="ru-RU" dirty="0" smtClean="0">
                <a:latin typeface="Calibri" panose="020F0502020204030204" pitchFamily="34" charset="0"/>
              </a:rPr>
              <a:t>аналитическая подпрограмма </a:t>
            </a:r>
            <a:r>
              <a:rPr lang="ru-RU" dirty="0">
                <a:latin typeface="Calibri" panose="020F0502020204030204" pitchFamily="34" charset="0"/>
              </a:rPr>
              <a:t>«Территориальное общественное самоуправление</a:t>
            </a:r>
            <a:r>
              <a:rPr lang="ru-RU" dirty="0" smtClean="0">
                <a:latin typeface="Calibri" panose="020F0502020204030204" pitchFamily="34" charset="0"/>
              </a:rPr>
              <a:t>» </a:t>
            </a:r>
          </a:p>
          <a:p>
            <a:pPr algn="ctr"/>
            <a:r>
              <a:rPr lang="ru-RU" b="1" dirty="0" smtClean="0">
                <a:latin typeface="Calibri" panose="020F0502020204030204" pitchFamily="34" charset="0"/>
              </a:rPr>
              <a:t>-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3 482 тыс. руб.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3025484"/>
            <a:ext cx="5400600" cy="9833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проведение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мероприятий, организуемых в территориальных общественных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самоуправлениях</a:t>
            </a:r>
            <a:r>
              <a:rPr lang="en-US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(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Новый год, Масленица, День семьи, любви и верности, Спартакиада)</a:t>
            </a:r>
          </a:p>
          <a:p>
            <a:pPr algn="ctr"/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-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1 253,34 тыс. руб.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4127730"/>
            <a:ext cx="5400600" cy="9833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приобретение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товарно-материальных ценностей, необходимых для реализации территориальными общественными самоуправлениями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полномочий</a:t>
            </a:r>
          </a:p>
          <a:p>
            <a:pPr algn="ctr"/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-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747,48 тыс. руб.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5232988"/>
            <a:ext cx="5400600" cy="9833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выплат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а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денежных премий председателям советов и активам территориальных общественных самоуправлений, присуждаемых по результатам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конкурса</a:t>
            </a:r>
          </a:p>
          <a:p>
            <a:pPr algn="ctr"/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-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1 444,00 тыс. руб.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299632"/>
            <a:ext cx="3983844" cy="400110"/>
          </a:xfrm>
          <a:prstGeom prst="rect">
            <a:avLst/>
          </a:prstGeom>
          <a:solidFill>
            <a:schemeClr val="bg2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Финансирование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211960" y="797346"/>
            <a:ext cx="315093" cy="258093"/>
          </a:xfrm>
          <a:prstGeom prst="downArrow">
            <a:avLst/>
          </a:prstGeom>
          <a:solidFill>
            <a:srgbClr val="09588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59301" y="797345"/>
            <a:ext cx="315093" cy="258093"/>
          </a:xfrm>
          <a:prstGeom prst="downArrow">
            <a:avLst/>
          </a:prstGeom>
          <a:solidFill>
            <a:srgbClr val="09588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6168217" y="1175039"/>
            <a:ext cx="2555776" cy="2253961"/>
          </a:xfrm>
          <a:prstGeom prst="round2SameRect">
            <a:avLst/>
          </a:prstGeom>
          <a:solidFill>
            <a:srgbClr val="09588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Муниципальная программа </a:t>
            </a:r>
            <a:r>
              <a:rPr lang="ru-RU" sz="1400" b="1" dirty="0">
                <a:latin typeface="Calibri" panose="020F0502020204030204" pitchFamily="34" charset="0"/>
              </a:rPr>
              <a:t>«Благоустройство города Иванова</a:t>
            </a:r>
            <a:r>
              <a:rPr lang="ru-RU" sz="1400" b="1" dirty="0" smtClean="0">
                <a:latin typeface="Calibri" panose="020F0502020204030204" pitchFamily="34" charset="0"/>
              </a:rPr>
              <a:t>»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</a:rPr>
              <a:t>аналитической </a:t>
            </a:r>
            <a:r>
              <a:rPr lang="ru-RU" sz="1400" dirty="0">
                <a:latin typeface="Calibri" panose="020F0502020204030204" pitchFamily="34" charset="0"/>
              </a:rPr>
              <a:t>подпрограммы «Благоустройство территорий общего пользования» </a:t>
            </a:r>
            <a:endParaRPr lang="ru-RU" sz="1400" dirty="0" smtClean="0">
              <a:latin typeface="Calibri" panose="020F0502020204030204" pitchFamily="34" charset="0"/>
            </a:endParaRPr>
          </a:p>
          <a:p>
            <a:pPr algn="ctr"/>
            <a:endParaRPr lang="ru-RU" sz="1400" b="1" dirty="0" smtClean="0"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68217" y="3595191"/>
            <a:ext cx="2511524" cy="737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rgbClr val="095889"/>
                </a:solidFill>
                <a:latin typeface="Calibri" panose="020F0502020204030204" pitchFamily="34" charset="0"/>
              </a:rPr>
              <a:t>кронирование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 и спил деревьев в </a:t>
            </a:r>
            <a:r>
              <a:rPr lang="ru-RU" sz="1400" dirty="0" err="1">
                <a:solidFill>
                  <a:srgbClr val="095889"/>
                </a:solidFill>
                <a:latin typeface="Calibri" panose="020F0502020204030204" pitchFamily="34" charset="0"/>
              </a:rPr>
              <a:t>ТОСах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endParaRPr lang="ru-RU" sz="14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- 992,855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тыс.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руб.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5926622" y="4804310"/>
            <a:ext cx="2503190" cy="613575"/>
          </a:xfrm>
          <a:prstGeom prst="round2SameRect">
            <a:avLst/>
          </a:prstGeom>
          <a:solidFill>
            <a:srgbClr val="09588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Наказы депутатов</a:t>
            </a:r>
            <a:endParaRPr lang="ru-RU" sz="1400" dirty="0" smtClean="0">
              <a:latin typeface="Calibri" panose="020F0502020204030204" pitchFamily="34" charset="0"/>
            </a:endParaRPr>
          </a:p>
          <a:p>
            <a:pPr algn="ctr"/>
            <a:endParaRPr lang="ru-RU" sz="1400" b="1" dirty="0" smtClean="0">
              <a:latin typeface="Calibri" panose="020F050202020403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5926622" y="797346"/>
            <a:ext cx="157546" cy="3999808"/>
          </a:xfrm>
          <a:prstGeom prst="downArrow">
            <a:avLst/>
          </a:prstGeom>
          <a:solidFill>
            <a:srgbClr val="09588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 стрелкой 48"/>
          <p:cNvCxnSpPr/>
          <p:nvPr/>
        </p:nvCxnSpPr>
        <p:spPr>
          <a:xfrm>
            <a:off x="4049977" y="3138909"/>
            <a:ext cx="161689" cy="426120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3970685" y="3157113"/>
            <a:ext cx="320275" cy="2144095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320699" y="3969048"/>
            <a:ext cx="150550" cy="536253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868744" y="3138909"/>
            <a:ext cx="0" cy="1471022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42391" y="650627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rgbClr val="212745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rgbClr val="212745"/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02" y="11113"/>
            <a:ext cx="700398" cy="8628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69" y="242463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Что сделано за 2017 год (благоустройство)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6504" y="650627"/>
            <a:ext cx="4104456" cy="5388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13 ТОС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выполнена отсыпка дорог щебнем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на 23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улицах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1855" y="1243604"/>
            <a:ext cx="4104456" cy="8483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28 ТОС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выполнена отсыпка дорог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асфальтово-бетонной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крошкой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на 76 улицах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39146" y="642573"/>
            <a:ext cx="4104456" cy="985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 весенний-осенний период в ТОС города Иванова проведено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114 субботников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, количество принявших участие жителей составляет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1514 </a:t>
            </a:r>
            <a:r>
              <a:rPr lang="ru-RU" sz="1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человек</a:t>
            </a:r>
            <a:endParaRPr lang="ru-RU" sz="1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130" y="3282702"/>
            <a:ext cx="4199644" cy="13147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«Юношеский»</a:t>
            </a: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Ул. Богдана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Хмельницкого д.73,75 </a:t>
            </a:r>
            <a:endParaRPr lang="en-US" sz="12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асфальтирование выполнено  -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2 141 564,37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Ул. </a:t>
            </a:r>
            <a:r>
              <a:rPr lang="ru-RU" sz="1200" dirty="0" err="1">
                <a:solidFill>
                  <a:srgbClr val="095889"/>
                </a:solidFill>
                <a:latin typeface="Calibri" panose="020F0502020204030204" pitchFamily="34" charset="0"/>
              </a:rPr>
              <a:t>Благова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 д.20,32, 34 </a:t>
            </a:r>
            <a:endParaRPr lang="ru-RU" sz="12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игровые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элементы работы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выполнены - 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32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456,90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130" y="4685705"/>
            <a:ext cx="4208462" cy="17706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«Союз»</a:t>
            </a: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Ул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. Кузнецова д. 59, 61, 63 </a:t>
            </a:r>
            <a:endParaRPr lang="ru-RU" sz="12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асфальтирование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выполнено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 оплачено</a:t>
            </a:r>
            <a:r>
              <a:rPr lang="en-US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-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1 274 904,58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игровые элементы выполнены и оплачены </a:t>
            </a:r>
            <a:r>
              <a:rPr lang="en-US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-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1 113 726,94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озеленение выполнено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и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оплачено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-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129 493,32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00721" y="3194497"/>
            <a:ext cx="4743279" cy="1491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</a:t>
            </a:r>
            <a:r>
              <a:rPr lang="ru-RU" sz="1200" b="1" dirty="0" err="1">
                <a:solidFill>
                  <a:srgbClr val="095889"/>
                </a:solidFill>
                <a:latin typeface="Calibri" panose="020F0502020204030204" pitchFamily="34" charset="0"/>
              </a:rPr>
              <a:t>Соснево</a:t>
            </a:r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»</a:t>
            </a: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Ул. Окуловой д.14,ул. </a:t>
            </a:r>
            <a:r>
              <a:rPr lang="ru-RU" sz="1200" dirty="0" err="1">
                <a:solidFill>
                  <a:srgbClr val="095889"/>
                </a:solidFill>
                <a:latin typeface="Calibri" panose="020F0502020204030204" pitchFamily="34" charset="0"/>
              </a:rPr>
              <a:t>Каравайковой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д.90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, 8-ой Проезд д. 9 </a:t>
            </a:r>
            <a:endParaRPr lang="ru-RU" sz="12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асфальтирование выполнено, не оплачено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игровые </a:t>
            </a:r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элементы выполнены и оплачены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- 2 098 403,07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озеленение выполнено и оплачено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- 106957,23</a:t>
            </a:r>
            <a:r>
              <a:rPr lang="en-US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08084" y="4773911"/>
            <a:ext cx="4665886" cy="1031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«Сортировочный»</a:t>
            </a: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Ул. 3-я Чайковского д.9 </a:t>
            </a:r>
            <a:endParaRPr lang="ru-RU" sz="12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95889"/>
                </a:solidFill>
                <a:latin typeface="Calibri" panose="020F0502020204030204" pitchFamily="34" charset="0"/>
              </a:rPr>
              <a:t>асфальтирование выполнено и </a:t>
            </a:r>
            <a:r>
              <a:rPr lang="ru-RU" sz="12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оплачено - 128 158,7 руб.</a:t>
            </a:r>
            <a:endParaRPr lang="ru-RU" sz="1200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27986" y="5877593"/>
            <a:ext cx="4638622" cy="5787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«ТЭЦ-3»</a:t>
            </a:r>
          </a:p>
          <a:p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 «</a:t>
            </a:r>
            <a:r>
              <a:rPr lang="ru-RU" sz="1200" b="1" dirty="0" err="1">
                <a:solidFill>
                  <a:srgbClr val="095889"/>
                </a:solidFill>
                <a:latin typeface="Calibri" panose="020F0502020204030204" pitchFamily="34" charset="0"/>
              </a:rPr>
              <a:t>Минеево</a:t>
            </a:r>
            <a:r>
              <a:rPr lang="ru-RU" sz="1200" b="1" dirty="0">
                <a:solidFill>
                  <a:srgbClr val="095889"/>
                </a:solidFill>
                <a:latin typeface="Calibri" panose="020F0502020204030204" pitchFamily="34" charset="0"/>
              </a:rPr>
              <a:t>»</a:t>
            </a:r>
          </a:p>
          <a:p>
            <a:endParaRPr lang="ru-RU" sz="12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339146" y="1667791"/>
            <a:ext cx="4104456" cy="11131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В летний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период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в 4 ТОС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города Иванова были организованы летние трудовые отряды школьников по благоустройству территорий микрорайонов, общее количество вовлеченных </a:t>
            </a:r>
            <a:r>
              <a:rPr lang="ru-RU" sz="1400" b="1" dirty="0">
                <a:solidFill>
                  <a:srgbClr val="095889"/>
                </a:solidFill>
                <a:latin typeface="Calibri" panose="020F0502020204030204" pitchFamily="34" charset="0"/>
              </a:rPr>
              <a:t>более 100 подростков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255404" y="3066678"/>
            <a:ext cx="281141" cy="432048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635945" y="3157113"/>
            <a:ext cx="0" cy="445470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527053" y="4641602"/>
            <a:ext cx="136582" cy="327471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871003" y="4592712"/>
            <a:ext cx="0" cy="415676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22" idx="1"/>
          </p:cNvCxnSpPr>
          <p:nvPr/>
        </p:nvCxnSpPr>
        <p:spPr>
          <a:xfrm>
            <a:off x="4350592" y="5622206"/>
            <a:ext cx="77394" cy="544760"/>
          </a:xfrm>
          <a:prstGeom prst="straightConnector1">
            <a:avLst/>
          </a:prstGeom>
          <a:ln w="19050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150948" y="2186211"/>
            <a:ext cx="4104456" cy="970902"/>
          </a:xfrm>
          <a:prstGeom prst="round2SameRect">
            <a:avLst/>
          </a:prstGeom>
          <a:solidFill>
            <a:srgbClr val="09588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Calibri" panose="020F0502020204030204" pitchFamily="34" charset="0"/>
              </a:rPr>
              <a:t>6</a:t>
            </a:r>
            <a:r>
              <a:rPr lang="ru-RU" sz="1600" b="1" dirty="0" smtClean="0">
                <a:latin typeface="Calibri" panose="020F0502020204030204" pitchFamily="34" charset="0"/>
              </a:rPr>
              <a:t> </a:t>
            </a:r>
            <a:r>
              <a:rPr lang="ru-RU" sz="1600" b="1" dirty="0">
                <a:latin typeface="Calibri" panose="020F0502020204030204" pitchFamily="34" charset="0"/>
              </a:rPr>
              <a:t>ТОС города Иванова приняли участие в программе «Городская комфортная среда»</a:t>
            </a:r>
            <a:endParaRPr lang="ru-RU" sz="16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6146" name="Picture 2" descr="V:\Приложение лучший председатель\Горино\8.субботники\Покраска спорт площадки 2017\20170802_1932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 r="6450" b="37637"/>
          <a:stretch/>
        </p:blipFill>
        <p:spPr bwMode="auto">
          <a:xfrm>
            <a:off x="747936" y="764704"/>
            <a:ext cx="3672408" cy="24631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V:\Приложение лучший председатель\Лесное\Субботники (3)\суб.29.05.17г\IMG_20170610_1235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7" b="7589"/>
          <a:stretch/>
        </p:blipFill>
        <p:spPr bwMode="auto">
          <a:xfrm>
            <a:off x="4412704" y="3250728"/>
            <a:ext cx="3823162" cy="24454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:\Приложение лучший председатель\Лесное\Субботники (3)\субботник перед Новым Годом\IMG_20161217_1508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4481" b="14514"/>
          <a:stretch/>
        </p:blipFill>
        <p:spPr bwMode="auto">
          <a:xfrm>
            <a:off x="4412704" y="764703"/>
            <a:ext cx="3823162" cy="24860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V:\Приложение лучший председатель\Надежда\8 Субботники\1 26.04.2017 Субботник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b="22271"/>
          <a:stretch/>
        </p:blipFill>
        <p:spPr bwMode="auto">
          <a:xfrm>
            <a:off x="747936" y="3227833"/>
            <a:ext cx="3672408" cy="24683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0"/>
            <a:ext cx="562306" cy="69269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7611"/>
          <a:stretch/>
        </p:blipFill>
        <p:spPr>
          <a:xfrm>
            <a:off x="431996" y="908720"/>
            <a:ext cx="2728273" cy="183780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r="8589"/>
          <a:stretch/>
        </p:blipFill>
        <p:spPr>
          <a:xfrm>
            <a:off x="438629" y="3429275"/>
            <a:ext cx="2728273" cy="16508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3166902" y="3435770"/>
            <a:ext cx="2343510" cy="16508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/>
          <p:nvPr/>
        </p:nvPicPr>
        <p:blipFill>
          <a:blip r:embed="rId8"/>
          <a:stretch>
            <a:fillRect/>
          </a:stretch>
        </p:blipFill>
        <p:spPr>
          <a:xfrm>
            <a:off x="3160269" y="894465"/>
            <a:ext cx="2735609" cy="1875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/>
          <p:cNvPicPr/>
          <p:nvPr/>
        </p:nvPicPr>
        <p:blipFill>
          <a:blip r:embed="rId9"/>
          <a:stretch>
            <a:fillRect/>
          </a:stretch>
        </p:blipFill>
        <p:spPr>
          <a:xfrm>
            <a:off x="5888255" y="900214"/>
            <a:ext cx="2974592" cy="18463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10"/>
          <a:srcRect b="4120"/>
          <a:stretch/>
        </p:blipFill>
        <p:spPr>
          <a:xfrm>
            <a:off x="5510412" y="3439996"/>
            <a:ext cx="3370247" cy="16466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6141" y="2793665"/>
            <a:ext cx="8446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95889"/>
                </a:solidFill>
                <a:latin typeface="Calibri" panose="020F0502020204030204" pitchFamily="34" charset="0"/>
              </a:rPr>
              <a:t>Регулярно выходят статьи в местных газетах, посвященные популяризации ТОС, а так же видеосюжеты в телевизионных </a:t>
            </a: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передачах.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3248" y="5095121"/>
            <a:ext cx="8409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95889"/>
                </a:solidFill>
                <a:latin typeface="Calibri" panose="020F0502020204030204" pitchFamily="34" charset="0"/>
              </a:rPr>
              <a:t>Мониторинг СМИ - </a:t>
            </a: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164 </a:t>
            </a:r>
            <a:r>
              <a:rPr lang="ru-RU" b="1" dirty="0">
                <a:solidFill>
                  <a:srgbClr val="095889"/>
                </a:solidFill>
                <a:latin typeface="Calibri" panose="020F0502020204030204" pitchFamily="34" charset="0"/>
              </a:rPr>
              <a:t>информационных материалов, касающихся деятельности ТОС в Иваново, за 2017 год.</a:t>
            </a:r>
          </a:p>
        </p:txBody>
      </p:sp>
    </p:spTree>
    <p:extLst>
      <p:ext uri="{BB962C8B-B14F-4D97-AF65-F5344CB8AC3E}">
        <p14:creationId xmlns:p14="http://schemas.microsoft.com/office/powerpoint/2010/main" val="21139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9"/>
          <a:stretch/>
        </p:blipFill>
        <p:spPr bwMode="auto">
          <a:xfrm>
            <a:off x="1099267" y="692696"/>
            <a:ext cx="3511369" cy="261255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01" y="697249"/>
            <a:ext cx="3511441" cy="260296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"/>
          <a:stretch/>
        </p:blipFill>
        <p:spPr bwMode="auto">
          <a:xfrm>
            <a:off x="4791613" y="4149080"/>
            <a:ext cx="3496000" cy="217599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0"/>
            <a:ext cx="562306" cy="69269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7025" y="53960"/>
            <a:ext cx="7194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Администрация города Иванова уделяет особое внимание популяризации деятельности ТОС посредством привлечения региональных </a:t>
            </a:r>
            <a:r>
              <a:rPr lang="ru-RU" sz="1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СМИ</a:t>
            </a:r>
            <a:endParaRPr lang="ru-RU" sz="16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268" y="3300219"/>
            <a:ext cx="7172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Информация о деятельности ТОС регулярно предоставляется в средства массовой информации, размещается на сайте Администрации города Иванова</a:t>
            </a:r>
          </a:p>
          <a:p>
            <a:endParaRPr lang="ru-RU" dirty="0"/>
          </a:p>
        </p:txBody>
      </p:sp>
      <p:pic>
        <p:nvPicPr>
          <p:cNvPr id="15" name="Рисунок 14"/>
          <p:cNvPicPr/>
          <p:nvPr/>
        </p:nvPicPr>
        <p:blipFill>
          <a:blip r:embed="rId8"/>
          <a:stretch>
            <a:fillRect/>
          </a:stretch>
        </p:blipFill>
        <p:spPr>
          <a:xfrm>
            <a:off x="1099268" y="4149080"/>
            <a:ext cx="3487821" cy="217599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5168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66466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3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404689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a.konstantinova\Desktop\Иваново_Фрунзе 86_сторона В_Социалка_март 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15" y="763374"/>
            <a:ext cx="3847160" cy="259327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.konstantinova\Desktop\Иваново_П.Коммуны 131_сторона В_Социалка_март 2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21027" r="8713"/>
          <a:stretch/>
        </p:blipFill>
        <p:spPr bwMode="auto">
          <a:xfrm>
            <a:off x="611560" y="3384799"/>
            <a:ext cx="2897268" cy="214011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.konstantinova\Desktop\Иваново_14 Проезд_сторона В_Социалка_март 2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12577"/>
          <a:stretch/>
        </p:blipFill>
        <p:spPr bwMode="auto">
          <a:xfrm>
            <a:off x="5675413" y="3371083"/>
            <a:ext cx="2605177" cy="215382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.konstantinova\Desktop\Иваново_Некрасова 49_сторона В_Социалка_март 2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3373"/>
            <a:ext cx="3726236" cy="259327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.konstantinova\Desktop\Иваново_Смирнова-Огородная_сторона В_социалка_март 20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0" t="502" b="-502"/>
          <a:stretch/>
        </p:blipFill>
        <p:spPr bwMode="auto">
          <a:xfrm>
            <a:off x="3546656" y="3384117"/>
            <a:ext cx="2099517" cy="21353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0850" y="64500"/>
            <a:ext cx="7667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Разработана и </a:t>
            </a:r>
            <a:r>
              <a:rPr lang="ru-RU" sz="1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запущена социальная </a:t>
            </a:r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реклама, направленная на </a:t>
            </a:r>
            <a:r>
              <a:rPr lang="ru-RU" sz="1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создание и </a:t>
            </a:r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организацию ТОС, которая размещена на баннерах на территории города </a:t>
            </a:r>
            <a:r>
              <a:rPr lang="ru-RU" sz="1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Иванова </a:t>
            </a:r>
            <a:endParaRPr lang="ru-RU" sz="16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397" y="925313"/>
            <a:ext cx="48374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95889"/>
                </a:solidFill>
                <a:latin typeface="Calibri" panose="020F0502020204030204" pitchFamily="34" charset="0"/>
              </a:rPr>
              <a:t>Советами ТОС при организационной и финансовой поддержке Администрации города Иванова в </a:t>
            </a:r>
            <a:r>
              <a:rPr lang="ru-RU" sz="20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микрорайонах </a:t>
            </a:r>
            <a:r>
              <a:rPr lang="ru-RU" sz="2000" b="1" dirty="0">
                <a:solidFill>
                  <a:srgbClr val="095889"/>
                </a:solidFill>
                <a:latin typeface="Calibri" panose="020F0502020204030204" pitchFamily="34" charset="0"/>
              </a:rPr>
              <a:t>города проводятся массовые досуговые мероприятия с участием жителей </a:t>
            </a:r>
            <a:r>
              <a:rPr lang="ru-RU" sz="20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ТОС</a:t>
            </a:r>
            <a:endParaRPr lang="ru-RU" sz="2000" b="1" dirty="0">
              <a:solidFill>
                <a:srgbClr val="095889"/>
              </a:solidFill>
              <a:latin typeface="Calibri" panose="020F0502020204030204" pitchFamily="34" charset="0"/>
              <a:cs typeface="Rod" panose="02030509050101010101" pitchFamily="49" charset="-79"/>
            </a:endParaRPr>
          </a:p>
        </p:txBody>
      </p:sp>
      <p:pic>
        <p:nvPicPr>
          <p:cNvPr id="3074" name="Picture 2" descr="E:\фото\DSC_1010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r="3491"/>
          <a:stretch/>
        </p:blipFill>
        <p:spPr bwMode="auto">
          <a:xfrm>
            <a:off x="5264994" y="571001"/>
            <a:ext cx="3587352" cy="26766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\DSC004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 bwMode="auto">
          <a:xfrm>
            <a:off x="160071" y="3188008"/>
            <a:ext cx="2512763" cy="25269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\DSC007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/>
          <a:stretch/>
        </p:blipFill>
        <p:spPr bwMode="auto">
          <a:xfrm>
            <a:off x="5674381" y="3247690"/>
            <a:ext cx="3171069" cy="24725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фото\DSC030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r="2567"/>
          <a:stretch/>
        </p:blipFill>
        <p:spPr bwMode="auto">
          <a:xfrm>
            <a:off x="2645747" y="3247689"/>
            <a:ext cx="3051294" cy="24673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42391" y="650627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rgbClr val="212745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rgbClr val="212745"/>
              </a:solidFill>
              <a:latin typeface="Arial Black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43940151"/>
              </p:ext>
            </p:extLst>
          </p:nvPr>
        </p:nvGraphicFramePr>
        <p:xfrm>
          <a:off x="-1" y="1012513"/>
          <a:ext cx="9247359" cy="518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http://arevus.ru/uploads/s/j/w/l/jwlvigfpi84v/img/pHotDTI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35" y="3356992"/>
            <a:ext cx="328667" cy="3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thecliparts.com/wp-content/uploads/2016/06/yellow-star-clip-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95" y="2753440"/>
            <a:ext cx="211500" cy="2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blogoduma.ru/Media/images/news/big/6cafc48da9a30ed58544dc1ca5f4069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3928" y="4433701"/>
            <a:ext cx="493467" cy="4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clipart-library.com/img/99548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55074"/>
            <a:ext cx="1258320" cy="9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www.kino-nowosti.org.ua/uploads/volleyball_2-5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40448"/>
            <a:ext cx="641263" cy="6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69725" y="1488043"/>
            <a:ext cx="178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ТОС приняли участие в IV Межрегиональном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фольклерно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 -  гастрономическом фестивале национальных кухонь 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«Кухонь</a:t>
            </a: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»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391" y="3602582"/>
            <a:ext cx="1669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Городской 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фотоконкурс «Наши соседи 2017» </a:t>
            </a:r>
            <a:endParaRPr lang="ru-RU" sz="1200" b="1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Times New Roman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приняли 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участие 11 ТОС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8867" y="4547294"/>
            <a:ext cx="164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Городской конкурс 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«Лучший председатель ТОС» </a:t>
            </a:r>
            <a:endParaRPr 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78637" y="362265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Городской </a:t>
            </a:r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конкурс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«Лучший 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Times New Roman"/>
              </a:rPr>
              <a:t>актив ТОС"</a:t>
            </a:r>
          </a:p>
          <a:p>
            <a:pPr algn="ctr"/>
            <a:endParaRPr lang="ru-RU" sz="1600" dirty="0"/>
          </a:p>
        </p:txBody>
      </p:sp>
      <p:pic>
        <p:nvPicPr>
          <p:cNvPr id="4109" name="Picture 13" descr="https://image.freepik.com/free-vector/analog-camera-icon_23-214751148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t="15576" r="14645" b="14951"/>
          <a:stretch/>
        </p:blipFill>
        <p:spPr bwMode="auto">
          <a:xfrm>
            <a:off x="382132" y="4433701"/>
            <a:ext cx="455238" cy="4530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https://icon-icons.com/icons2/9/PNG/256/trophy_gold_152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96" y="4325030"/>
            <a:ext cx="428898" cy="4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https://icon-icons.com/icons2/9/PNG/256/trophy_gold_152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5407162"/>
            <a:ext cx="432047" cy="4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6387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82" y="650627"/>
            <a:ext cx="554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95889"/>
                </a:solidFill>
                <a:latin typeface="Calibri" panose="020F0502020204030204" pitchFamily="34" charset="0"/>
              </a:rPr>
              <a:t>Что сделано за 2017 год </a:t>
            </a: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(праздничные мероприятия)</a:t>
            </a:r>
            <a:endParaRPr lang="ru-RU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2248" r="4686"/>
          <a:stretch/>
        </p:blipFill>
        <p:spPr bwMode="auto">
          <a:xfrm>
            <a:off x="806867" y="620713"/>
            <a:ext cx="4068473" cy="24660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"/>
          <a:stretch/>
        </p:blipFill>
        <p:spPr bwMode="auto">
          <a:xfrm>
            <a:off x="806867" y="2999682"/>
            <a:ext cx="4032994" cy="267586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3964"/>
          <a:stretch/>
        </p:blipFill>
        <p:spPr bwMode="auto">
          <a:xfrm>
            <a:off x="4742100" y="3024390"/>
            <a:ext cx="3735617" cy="26511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61" y="642179"/>
            <a:ext cx="3637856" cy="24231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3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12765" r="5204" b="8559"/>
          <a:stretch/>
        </p:blipFill>
        <p:spPr bwMode="auto">
          <a:xfrm>
            <a:off x="608065" y="789686"/>
            <a:ext cx="3920986" cy="23608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фото\Шлиссельбург 5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611" r="206" b="17155"/>
          <a:stretch/>
        </p:blipFill>
        <p:spPr bwMode="auto">
          <a:xfrm>
            <a:off x="4544470" y="3177929"/>
            <a:ext cx="3918177" cy="24166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\DSC025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5"/>
          <a:stretch/>
        </p:blipFill>
        <p:spPr bwMode="auto">
          <a:xfrm>
            <a:off x="590695" y="3177928"/>
            <a:ext cx="3938428" cy="24166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фото\DSC060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b="18274"/>
          <a:stretch/>
        </p:blipFill>
        <p:spPr bwMode="auto">
          <a:xfrm>
            <a:off x="4544470" y="789686"/>
            <a:ext cx="3866599" cy="236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18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6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100674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266" y="260648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95889"/>
                </a:solidFill>
                <a:latin typeface="Calibri" panose="020F0502020204030204" pitchFamily="34" charset="0"/>
              </a:rPr>
              <a:t>Ключевым вопросом повестки заседания Совета по развитию местного самоуправления при Президенте </a:t>
            </a:r>
            <a:r>
              <a:rPr lang="ru-RU" sz="20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России </a:t>
            </a:r>
            <a:r>
              <a:rPr lang="ru-RU" sz="2000" dirty="0">
                <a:solidFill>
                  <a:srgbClr val="095889"/>
                </a:solidFill>
                <a:latin typeface="Calibri" panose="020F0502020204030204" pitchFamily="34" charset="0"/>
              </a:rPr>
              <a:t>стал комплекс задач активного участия жителей в решении задач развития местного сообщества. Одной из приоритетных форм участия общества является </a:t>
            </a:r>
            <a:r>
              <a:rPr lang="ru-RU" sz="2000" b="1" dirty="0">
                <a:solidFill>
                  <a:srgbClr val="095889"/>
                </a:solidFill>
                <a:latin typeface="Calibri" panose="020F0502020204030204" pitchFamily="34" charset="0"/>
              </a:rPr>
              <a:t>территориальное общественное самоуправление</a:t>
            </a:r>
            <a:r>
              <a:rPr lang="ru-RU" sz="2000" dirty="0">
                <a:solidFill>
                  <a:srgbClr val="095889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6" y="2363374"/>
            <a:ext cx="4104456" cy="24536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73" y="2345837"/>
            <a:ext cx="3989751" cy="24536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266" y="4859605"/>
            <a:ext cx="957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Заседание Совета по развитию местного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самоуправления</a:t>
            </a:r>
            <a:r>
              <a:rPr lang="en-US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5 </a:t>
            </a:r>
            <a:r>
              <a:rPr lang="ru-RU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августа 2017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Киров</a:t>
            </a:r>
            <a:endParaRPr lang="ru-RU" sz="1400" i="1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9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</a:rPr>
              <a:t>В рамках организации работы Комитета разрабатывается  нормативно-правовая база деятельности ТОС, совершенствуются формы и механизмы финансовой </a:t>
            </a:r>
            <a:r>
              <a:rPr lang="ru-RU" sz="16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поддержки:</a:t>
            </a:r>
          </a:p>
          <a:p>
            <a:endParaRPr lang="ru-RU" sz="16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внесены </a:t>
            </a:r>
            <a:r>
              <a:rPr lang="ru-RU" sz="1600" dirty="0">
                <a:solidFill>
                  <a:srgbClr val="095889"/>
                </a:solidFill>
                <a:latin typeface="Calibri" panose="020F0502020204030204" pitchFamily="34" charset="0"/>
              </a:rPr>
              <a:t>изменения в решение Ивановской городской Думы от 31 мая 2006 г. № 151 «Об утверждении положения о территориальном общественном самоуправлении в городе Иванове</a:t>
            </a:r>
            <a:r>
              <a:rPr lang="ru-RU" sz="16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внесены </a:t>
            </a:r>
            <a:r>
              <a:rPr lang="ru-RU" sz="1600" dirty="0">
                <a:solidFill>
                  <a:srgbClr val="095889"/>
                </a:solidFill>
                <a:latin typeface="Calibri" panose="020F0502020204030204" pitchFamily="34" charset="0"/>
              </a:rPr>
              <a:t>изменения в постановление Администрации города Иванова от 12.03.2010 № 468 «О Порядке расходования средств на обеспечение мероприятий по деятельности территориального общественного самоуправления города </a:t>
            </a:r>
            <a:r>
              <a:rPr lang="ru-RU" sz="16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Иванова»;</a:t>
            </a:r>
          </a:p>
          <a:p>
            <a:endParaRPr lang="ru-RU" sz="16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95889"/>
                </a:solidFill>
                <a:latin typeface="Calibri" panose="020F0502020204030204" pitchFamily="34" charset="0"/>
              </a:rPr>
              <a:t>изменения в административный регламент предоставления муниципальной услуги «Регистрация устава территориального общественного самоуправления города Иванова», утвержденный постановлением Администрации города Иванова, внесены 07.04.2017 № 479.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7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-108520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29" y="1"/>
            <a:ext cx="603927" cy="74396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819" y="104373"/>
            <a:ext cx="885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Направления деятельности ТОС</a:t>
            </a:r>
            <a:endParaRPr lang="ru-RU" sz="2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 descr="C:\Users\a.konstantinova\Desktop\5d0584fbb6500cb841e45d355180c5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4"/>
          <a:stretch/>
        </p:blipFill>
        <p:spPr bwMode="auto">
          <a:xfrm>
            <a:off x="511128" y="980728"/>
            <a:ext cx="4248472" cy="25202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.konstantinova\Desktop\e967bd2a4a77a28ab3100ffcf0a22c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10" y="980729"/>
            <a:ext cx="3780419" cy="25202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.konstantinova\Desktop\5d0584fbb6500cb841e45d355180c5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4"/>
          <a:stretch/>
        </p:blipFill>
        <p:spPr bwMode="auto">
          <a:xfrm>
            <a:off x="471808" y="782062"/>
            <a:ext cx="4248472" cy="25202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.konstantinova\Desktop\e967bd2a4a77a28ab3100ffcf0a22c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84" y="782062"/>
            <a:ext cx="4027545" cy="26850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.konstantinova\Desktop\event_photo_big_9038df53105447cbb0df9eabb01ab769-e151151231696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4" y="3861048"/>
            <a:ext cx="8039744" cy="23788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098" name="Picture 2" descr="E:\фото\IMG_9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b="4425"/>
          <a:stretch/>
        </p:blipFill>
        <p:spPr bwMode="auto">
          <a:xfrm>
            <a:off x="797370" y="176732"/>
            <a:ext cx="3632989" cy="26672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\IMG_95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7" b="5158"/>
          <a:stretch/>
        </p:blipFill>
        <p:spPr bwMode="auto">
          <a:xfrm>
            <a:off x="4679246" y="171714"/>
            <a:ext cx="3349138" cy="26722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7554" y="2843962"/>
            <a:ext cx="714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95889"/>
                </a:solidFill>
              </a:rPr>
              <a:t>В </a:t>
            </a:r>
            <a:r>
              <a:rPr lang="ru-RU" sz="1600" b="1" dirty="0">
                <a:solidFill>
                  <a:srgbClr val="095889"/>
                </a:solidFill>
              </a:rPr>
              <a:t>2017 году </a:t>
            </a:r>
            <a:r>
              <a:rPr lang="ru-RU" sz="1600" b="1" dirty="0" smtClean="0">
                <a:solidFill>
                  <a:srgbClr val="095889"/>
                </a:solidFill>
              </a:rPr>
              <a:t>прошли 7 выездных встреч Главы города Иванова </a:t>
            </a:r>
            <a:r>
              <a:rPr lang="ru-RU" sz="1600" b="1" dirty="0">
                <a:solidFill>
                  <a:srgbClr val="095889"/>
                </a:solidFill>
              </a:rPr>
              <a:t>с председателями и активистами ТОС на территориях </a:t>
            </a:r>
            <a:endParaRPr lang="ru-RU" sz="1600" dirty="0">
              <a:solidFill>
                <a:srgbClr val="095889"/>
              </a:solidFill>
            </a:endParaRPr>
          </a:p>
        </p:txBody>
      </p:sp>
      <p:pic>
        <p:nvPicPr>
          <p:cNvPr id="13" name="Picture 4" descr="E:\фото\DSC03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8" y="3380367"/>
            <a:ext cx="3741335" cy="28060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фото\DSC_02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-3566"/>
          <a:stretch/>
        </p:blipFill>
        <p:spPr bwMode="auto">
          <a:xfrm>
            <a:off x="4668262" y="3380367"/>
            <a:ext cx="3544185" cy="28060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2832" r="7125" b="8663"/>
          <a:stretch/>
        </p:blipFill>
        <p:spPr bwMode="auto">
          <a:xfrm>
            <a:off x="683568" y="1276710"/>
            <a:ext cx="4043423" cy="27029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3355" r="9640" b="7750"/>
          <a:stretch/>
        </p:blipFill>
        <p:spPr bwMode="auto">
          <a:xfrm>
            <a:off x="4647635" y="1269467"/>
            <a:ext cx="4028921" cy="27495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фото\ISBNlVAN3E-8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5949" b="6360"/>
          <a:stretch/>
        </p:blipFill>
        <p:spPr bwMode="auto">
          <a:xfrm>
            <a:off x="683568" y="3932618"/>
            <a:ext cx="4043423" cy="27698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фото\IMG_83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8716" r="3857" b="21317"/>
          <a:stretch/>
        </p:blipFill>
        <p:spPr bwMode="auto">
          <a:xfrm>
            <a:off x="4647635" y="3932617"/>
            <a:ext cx="4028921" cy="27827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101" y="188640"/>
            <a:ext cx="80399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95889"/>
                </a:solidFill>
                <a:latin typeface="Calibri" panose="020F0502020204030204" pitchFamily="34" charset="0"/>
                <a:cs typeface="Rod" panose="02030509050101010101" pitchFamily="49" charset="-79"/>
              </a:rPr>
              <a:t>Председатели ТОС берут на себя связующую роль между населением и органами местного самоуправления, обобщая и конкретизируя инициативы жителей, доводя их до сведения руководителей Администрации города Иванова и добиваются реализации запланированных проектов.</a:t>
            </a:r>
          </a:p>
          <a:p>
            <a:pPr algn="just"/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18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0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-108520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93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819" y="537929"/>
            <a:ext cx="885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Направления деятельности ТОС</a:t>
            </a:r>
            <a:endParaRPr lang="ru-RU" sz="2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C:\Users\a.konstantinova\Desktop\IMG_21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/>
          <a:stretch/>
        </p:blipFill>
        <p:spPr bwMode="auto">
          <a:xfrm>
            <a:off x="269819" y="1878990"/>
            <a:ext cx="2738837" cy="259364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.konstantinova\Desktop\IMG_20180124_1423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r="5194"/>
          <a:stretch/>
        </p:blipFill>
        <p:spPr bwMode="auto">
          <a:xfrm>
            <a:off x="3008656" y="1878992"/>
            <a:ext cx="3184985" cy="25936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Юбилей\1\9.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8"/>
          <a:stretch/>
        </p:blipFill>
        <p:spPr bwMode="auto">
          <a:xfrm>
            <a:off x="6193641" y="1878992"/>
            <a:ext cx="2808929" cy="259364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098" name="Picture 2" descr="E:\фото\DSC031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-2530" r="19883" b="2530"/>
          <a:stretch/>
        </p:blipFill>
        <p:spPr bwMode="auto">
          <a:xfrm>
            <a:off x="622094" y="772768"/>
            <a:ext cx="2389818" cy="24144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\DSC06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67" y="811853"/>
            <a:ext cx="3137004" cy="23527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\FullSizeRender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3" y="3164607"/>
            <a:ext cx="4779636" cy="21395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\Шлиссельбург 7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7855" b="17421"/>
          <a:stretch/>
        </p:blipFill>
        <p:spPr bwMode="auto">
          <a:xfrm>
            <a:off x="3011911" y="836712"/>
            <a:ext cx="2486756" cy="23278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фото\DSC_02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30" y="3164607"/>
            <a:ext cx="3221454" cy="21395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4" y="2686718"/>
            <a:ext cx="4068961" cy="3009378"/>
          </a:xfrm>
          <a:prstGeom prst="rect">
            <a:avLst/>
          </a:prstGeom>
          <a:ln w="0">
            <a:noFill/>
            <a:miter lim="800000"/>
            <a:headEnd/>
            <a:tailEnd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123" name="Picture 3" descr="E:\фото\IMG_59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716" r="3162" b="9910"/>
          <a:stretch/>
        </p:blipFill>
        <p:spPr bwMode="auto">
          <a:xfrm>
            <a:off x="627063" y="438597"/>
            <a:ext cx="3937394" cy="2430237"/>
          </a:xfrm>
          <a:prstGeom prst="rect">
            <a:avLst/>
          </a:prstGeom>
          <a:noFill/>
          <a:ln w="0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фото\IMG_58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 r="12725" b="7792"/>
          <a:stretch/>
        </p:blipFill>
        <p:spPr bwMode="auto">
          <a:xfrm>
            <a:off x="4535487" y="452305"/>
            <a:ext cx="4100116" cy="2447534"/>
          </a:xfrm>
          <a:prstGeom prst="rect">
            <a:avLst/>
          </a:prstGeom>
          <a:noFill/>
          <a:ln w="0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фото\image 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9143"/>
          <a:stretch/>
        </p:blipFill>
        <p:spPr bwMode="auto">
          <a:xfrm>
            <a:off x="627061" y="2868834"/>
            <a:ext cx="4340349" cy="2638589"/>
          </a:xfrm>
          <a:prstGeom prst="rect">
            <a:avLst/>
          </a:prstGeom>
          <a:noFill/>
          <a:ln w="0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7170" name="Picture 2" descr="E:\фото\DSC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18" y="769227"/>
            <a:ext cx="3726228" cy="24841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о\DSC_05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7" y="3236214"/>
            <a:ext cx="3699216" cy="24661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фото\DSC_08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" b="4903"/>
          <a:stretch/>
        </p:blipFill>
        <p:spPr bwMode="auto">
          <a:xfrm>
            <a:off x="818619" y="769228"/>
            <a:ext cx="3707194" cy="24841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фото\DSC070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3"/>
          <a:stretch/>
        </p:blipFill>
        <p:spPr bwMode="auto">
          <a:xfrm>
            <a:off x="812939" y="3212976"/>
            <a:ext cx="3722548" cy="24808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7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050" name="Picture 2" descr="E:\фото\4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7" y="4685666"/>
            <a:ext cx="2771697" cy="18466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\DSC_0419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8841"/>
          <a:stretch/>
        </p:blipFill>
        <p:spPr bwMode="auto">
          <a:xfrm>
            <a:off x="6086224" y="4648150"/>
            <a:ext cx="2867842" cy="18714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\DSC_02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4" b="14030"/>
          <a:stretch/>
        </p:blipFill>
        <p:spPr bwMode="auto">
          <a:xfrm>
            <a:off x="3301150" y="4708588"/>
            <a:ext cx="2785074" cy="18160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8560212"/>
              </p:ext>
            </p:extLst>
          </p:nvPr>
        </p:nvGraphicFramePr>
        <p:xfrm>
          <a:off x="1106487" y="260648"/>
          <a:ext cx="685800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7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4" y="692696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896" y="620713"/>
            <a:ext cx="806559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Основные направления </a:t>
            </a:r>
            <a:r>
              <a:rPr lang="ru-RU" sz="2300" b="1" dirty="0">
                <a:solidFill>
                  <a:srgbClr val="095889"/>
                </a:solidFill>
                <a:latin typeface="Calibri" panose="020F0502020204030204" pitchFamily="34" charset="0"/>
              </a:rPr>
              <a:t>деятельности </a:t>
            </a:r>
            <a:r>
              <a:rPr lang="ru-RU" sz="23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Комитета на 2018 год:</a:t>
            </a:r>
            <a:endParaRPr lang="ru-RU" sz="23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3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Организация работы по сбору информации о положительном опыте ТОС;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3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Формирование Банка интересных форм работ;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3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Выпуск брошюры по лучшим практикам работы ТОС города Иванова;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3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Создание ресурсного центра;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3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Организация и проведение Форума ТОС.</a:t>
            </a:r>
          </a:p>
          <a:p>
            <a:pPr marL="285750" indent="-285750">
              <a:buFontTx/>
              <a:buChar char="-"/>
            </a:pPr>
            <a:endParaRPr lang="ru-RU" sz="23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endParaRPr lang="ru-RU" sz="2300" dirty="0" smtClean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10067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82017488"/>
              </p:ext>
            </p:extLst>
          </p:nvPr>
        </p:nvGraphicFramePr>
        <p:xfrm>
          <a:off x="100675" y="404664"/>
          <a:ext cx="8892480" cy="548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93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76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95889"/>
                </a:solidFill>
                <a:latin typeface="Calibri" panose="020F0502020204030204" pitchFamily="34" charset="0"/>
              </a:rPr>
              <a:t>Перечень поручений по итогам заседания Совета по развитию местного самоуправления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610" y="5085184"/>
            <a:ext cx="957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Заседание Совета по развитию местного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самоуправления</a:t>
            </a:r>
            <a:r>
              <a:rPr lang="en-US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5 </a:t>
            </a:r>
            <a:r>
              <a:rPr lang="ru-RU" sz="1400" i="1" dirty="0">
                <a:solidFill>
                  <a:srgbClr val="095889"/>
                </a:solidFill>
                <a:latin typeface="Calibri" panose="020F0502020204030204" pitchFamily="34" charset="0"/>
              </a:rPr>
              <a:t>августа 2017 </a:t>
            </a:r>
            <a:r>
              <a:rPr lang="ru-RU" sz="1400" i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Киров</a:t>
            </a:r>
            <a:endParaRPr lang="ru-RU" sz="1400" i="1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1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i="1" dirty="0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</a:t>
            </a:r>
            <a:endParaRPr lang="ru-RU" altLang="ru-RU" sz="1400" dirty="0">
              <a:ln>
                <a:solidFill>
                  <a:srgbClr val="7030A0"/>
                </a:solidFill>
              </a:ln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24" y="0"/>
            <a:ext cx="449982" cy="55432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3648" y="242088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C</a:t>
            </a:r>
            <a:r>
              <a:rPr lang="ru-RU" sz="3200" b="1" dirty="0" err="1" smtClean="0">
                <a:solidFill>
                  <a:srgbClr val="095889"/>
                </a:solidFill>
                <a:latin typeface="Calibri" panose="020F0502020204030204" pitchFamily="34" charset="0"/>
              </a:rPr>
              <a:t>пасибо</a:t>
            </a:r>
            <a:r>
              <a:rPr lang="ru-RU" sz="32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191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-108520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93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819" y="104373"/>
            <a:ext cx="885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Направления деятельности ТОС</a:t>
            </a:r>
            <a:endParaRPr lang="ru-RU" sz="2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98" y="400765"/>
            <a:ext cx="5264948" cy="49724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10067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91" y="-1"/>
            <a:ext cx="625322" cy="7703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340" y="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Хронология</a:t>
            </a:r>
            <a:endParaRPr lang="ru-RU" sz="2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58738" y="462624"/>
            <a:ext cx="9144000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1990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год </a:t>
            </a:r>
            <a:endParaRPr lang="ru-RU" altLang="ru-RU" sz="1500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Решением сессии Ленинского районного Совета народных депутатов </a:t>
            </a: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утверждено первое 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территориальное общественное самоуправление (ТОС)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Сухово-</a:t>
            </a:r>
            <a:r>
              <a:rPr lang="ru-RU" altLang="ru-RU" sz="1500" dirty="0" err="1">
                <a:solidFill>
                  <a:schemeClr val="tx1"/>
                </a:solidFill>
                <a:latin typeface="Calibri" panose="020F0502020204030204" pitchFamily="34" charset="0"/>
              </a:rPr>
              <a:t>Дерябихинского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 микрорайона города Иванова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5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1992 - 1998</a:t>
            </a:r>
            <a:r>
              <a:rPr lang="en-US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год</a:t>
            </a:r>
            <a:endParaRPr lang="ru-RU" altLang="ru-RU" sz="1500" b="1" dirty="0">
              <a:solidFill>
                <a:srgbClr val="09588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Решением малого Совета Фрунзенского районного Совета народных депутатов утвержден ТОС Первомайских и Межевых города Иванова.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Открыт первый Центр по работе с населением в Сухово-</a:t>
            </a:r>
            <a:r>
              <a:rPr lang="ru-RU" altLang="ru-RU" sz="1500" dirty="0" err="1">
                <a:solidFill>
                  <a:schemeClr val="tx1"/>
                </a:solidFill>
                <a:latin typeface="Calibri" panose="020F0502020204030204" pitchFamily="34" charset="0"/>
              </a:rPr>
              <a:t>Дерябихинском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 микрорайоне города Иванова. Советом ТОС начата работа по приему 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жителей.</a:t>
            </a:r>
            <a:r>
              <a:rPr lang="ru-RU" altLang="ru-RU" sz="15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Решением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Ивановской городской Думы утвержден ТОС  «</a:t>
            </a:r>
            <a:r>
              <a:rPr lang="ru-RU" altLang="ru-RU" sz="1500" dirty="0" err="1">
                <a:solidFill>
                  <a:schemeClr val="tx1"/>
                </a:solidFill>
                <a:latin typeface="Calibri" panose="020F0502020204030204" pitchFamily="34" charset="0"/>
              </a:rPr>
              <a:t>Авдотьино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Ивановская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городская Дума утверждает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Положение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о территориальном общественном самоуправлении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 в городе Иванове.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Утвержден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ТОС «Сортировочный», ТОС «Минеево», ТОС «Привокзальный», ТОС «</a:t>
            </a:r>
            <a:r>
              <a:rPr lang="ru-RU" altLang="ru-RU" sz="1500" dirty="0" err="1">
                <a:solidFill>
                  <a:schemeClr val="tx1"/>
                </a:solidFill>
                <a:latin typeface="Calibri" panose="020F0502020204030204" pitchFamily="34" charset="0"/>
              </a:rPr>
              <a:t>Глинищево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», 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ТОС «</a:t>
            </a:r>
            <a:r>
              <a:rPr lang="ru-RU" altLang="ru-RU" sz="15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Соснево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». </a:t>
            </a:r>
            <a:endParaRPr lang="ru-RU" altLang="ru-RU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В июле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1999 года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в структуре управления организационной работы  администрации города Иванова был образован отдел по организации работы территориальных общественных самоуправлений. </a:t>
            </a:r>
            <a:endParaRPr lang="ru-RU" altLang="ru-RU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altLang="ru-RU" sz="1500" b="1" dirty="0">
                <a:solidFill>
                  <a:srgbClr val="095889"/>
                </a:solidFill>
                <a:latin typeface="Calibri" panose="020F0502020204030204" pitchFamily="34" charset="0"/>
              </a:rPr>
              <a:t>2006 году </a:t>
            </a:r>
            <a:r>
              <a:rPr lang="ru-RU" altLang="ru-RU" sz="1500" dirty="0">
                <a:solidFill>
                  <a:schemeClr val="tx1"/>
                </a:solidFill>
                <a:latin typeface="Calibri" panose="020F0502020204030204" pitchFamily="34" charset="0"/>
              </a:rPr>
              <a:t>администрацией города был принят ряд нормативных документов, которые позволили органам ТОС более целенаправленно и эффективно осуществлять свою деятельность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2016 году 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был создан </a:t>
            </a:r>
            <a:r>
              <a:rPr lang="ru-RU" altLang="ru-RU" sz="15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комитет</a:t>
            </a:r>
            <a:r>
              <a:rPr lang="ru-RU" altLang="ru-RU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развития общественного самоуправления Администрации города Иванова.</a:t>
            </a:r>
            <a:endParaRPr lang="ru-RU" altLang="ru-RU" sz="15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3247" y="5280832"/>
            <a:ext cx="9423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95889"/>
                </a:solidFill>
                <a:latin typeface="Calibri" panose="020F0502020204030204" pitchFamily="34" charset="0"/>
              </a:rPr>
              <a:t>В настоящее время в городе Иванове успешно функционируют </a:t>
            </a:r>
            <a:r>
              <a:rPr lang="ru-RU" sz="22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4</a:t>
            </a:r>
            <a:r>
              <a:rPr lang="en-US" sz="22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2</a:t>
            </a:r>
            <a:r>
              <a:rPr lang="ru-RU" sz="22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rgbClr val="095889"/>
                </a:solidFill>
                <a:latin typeface="Calibri" panose="020F0502020204030204" pitchFamily="34" charset="0"/>
              </a:rPr>
              <a:t>ТОС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9627" y="1331711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В 2017 году были созданы 4 новых ТОС: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«Сахалинский»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«Авиатор»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«Левобережье»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«Старый хутор»</a:t>
            </a:r>
          </a:p>
          <a:p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Утверждены границы 5 будущих </a:t>
            </a:r>
            <a:r>
              <a:rPr lang="ru-RU" b="1" dirty="0" err="1" smtClean="0">
                <a:solidFill>
                  <a:srgbClr val="095889"/>
                </a:solidFill>
                <a:latin typeface="Calibri" panose="020F0502020204030204" pitchFamily="34" charset="0"/>
              </a:rPr>
              <a:t>ТОСов</a:t>
            </a: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«Возрождение»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«Квадрат»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«Коммунар»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«Энергия»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«Майский»</a:t>
            </a:r>
            <a:endParaRPr lang="ru-RU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0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974" r="1525" b="1729"/>
          <a:stretch/>
        </p:blipFill>
        <p:spPr bwMode="auto">
          <a:xfrm>
            <a:off x="343247" y="1135259"/>
            <a:ext cx="5267325" cy="40862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glow rad="127000">
              <a:schemeClr val="bg1">
                <a:alpha val="78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3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42391" y="650627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rgbClr val="212745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rgbClr val="212745"/>
              </a:solidFill>
              <a:latin typeface="Arial Black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73325595"/>
              </p:ext>
            </p:extLst>
          </p:nvPr>
        </p:nvGraphicFramePr>
        <p:xfrm>
          <a:off x="-11711" y="1119765"/>
          <a:ext cx="8856984" cy="594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584" y="41319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95889"/>
                </a:solidFill>
                <a:latin typeface="Calibri" panose="020F0502020204030204" pitchFamily="34" charset="0"/>
              </a:rPr>
              <a:t>Динамика </a:t>
            </a:r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роста количества территориальных общественных самоуправлений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11113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420" y="5445224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-84349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819" y="104373"/>
            <a:ext cx="885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Окружной совет организаций ТОС</a:t>
            </a:r>
            <a:endParaRPr lang="ru-RU" sz="2400" b="1" dirty="0">
              <a:solidFill>
                <a:srgbClr val="0958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6902457"/>
              </p:ext>
            </p:extLst>
          </p:nvPr>
        </p:nvGraphicFramePr>
        <p:xfrm>
          <a:off x="268640" y="980728"/>
          <a:ext cx="8190985" cy="484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11113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6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444380"/>
            <a:ext cx="9222853" cy="1473349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 trans="27000"/>
                      </a14:imgEffect>
                      <a14:imgEffect>
                        <a14:sharpenSoften amount="12000"/>
                      </a14:imgEffect>
                      <a14:imgEffect>
                        <a14:brightnessContrast bright="4000" contrast="-23000"/>
                      </a14:imgEffect>
                    </a14:imgLayer>
                  </a14:imgProps>
                </a:ext>
              </a:extLst>
            </a:blip>
            <a:srcRect/>
            <a:stretch>
              <a:fillRect l="-4640" r="-1"/>
            </a:stretch>
          </a:blip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42391" y="650627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rgbClr val="212745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rgbClr val="212745"/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36" y="11113"/>
            <a:ext cx="899964" cy="11086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442789" y="455874"/>
            <a:ext cx="5400600" cy="663892"/>
          </a:xfrm>
          <a:prstGeom prst="round2SameRect">
            <a:avLst/>
          </a:prstGeom>
          <a:noFill/>
          <a:ln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95889"/>
                </a:solidFill>
                <a:latin typeface="Calibri" panose="020F0502020204030204" pitchFamily="34" charset="0"/>
              </a:rPr>
              <a:t>Основные цели деятельности комитета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1525623"/>
            <a:ext cx="5400600" cy="491684"/>
          </a:xfrm>
          <a:prstGeom prst="roundRect">
            <a:avLst/>
          </a:prstGeom>
          <a:noFill/>
          <a:ln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развитие института ТОС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9672" y="2276872"/>
            <a:ext cx="5400600" cy="504056"/>
          </a:xfrm>
          <a:prstGeom prst="roundRect">
            <a:avLst/>
          </a:prstGeom>
          <a:noFill/>
          <a:ln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создание условий для развития ТОС в городе Иванове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19672" y="2996952"/>
            <a:ext cx="5400600" cy="983368"/>
          </a:xfrm>
          <a:prstGeom prst="roundRect">
            <a:avLst/>
          </a:prstGeom>
          <a:noFill/>
          <a:ln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повышение эффективности взаимодействия между органами местного самоуправления и объединениями граждан по месту жительства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18531" y="4149080"/>
            <a:ext cx="5400600" cy="983368"/>
          </a:xfrm>
          <a:prstGeom prst="roundRect">
            <a:avLst/>
          </a:prstGeom>
          <a:noFill/>
          <a:ln>
            <a:solidFill>
              <a:srgbClr val="095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методическая и организационная помощь инициативным группам в проведении собраний и конференций, в подготовке Уставов органов ТОС </a:t>
            </a:r>
            <a:r>
              <a:rPr lang="ru-RU" sz="1400" dirty="0" smtClean="0">
                <a:solidFill>
                  <a:srgbClr val="095889"/>
                </a:solidFill>
                <a:latin typeface="Calibri" panose="020F0502020204030204" pitchFamily="34" charset="0"/>
              </a:rPr>
              <a:t>и </a:t>
            </a:r>
            <a:r>
              <a:rPr lang="ru-RU" sz="1400" dirty="0">
                <a:solidFill>
                  <a:srgbClr val="095889"/>
                </a:solidFill>
                <a:latin typeface="Calibri" panose="020F0502020204030204" pitchFamily="34" charset="0"/>
              </a:rPr>
              <a:t>их регистрации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16807" y="1124541"/>
            <a:ext cx="0" cy="3520998"/>
          </a:xfrm>
          <a:prstGeom prst="line">
            <a:avLst/>
          </a:prstGeom>
          <a:ln w="22225">
            <a:solidFill>
              <a:srgbClr val="095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0" idx="1"/>
          </p:cNvCxnSpPr>
          <p:nvPr/>
        </p:nvCxnSpPr>
        <p:spPr>
          <a:xfrm>
            <a:off x="1115616" y="1771465"/>
            <a:ext cx="504056" cy="0"/>
          </a:xfrm>
          <a:prstGeom prst="straightConnector1">
            <a:avLst/>
          </a:prstGeom>
          <a:ln w="22225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1" idx="1"/>
          </p:cNvCxnSpPr>
          <p:nvPr/>
        </p:nvCxnSpPr>
        <p:spPr>
          <a:xfrm>
            <a:off x="1116807" y="2528900"/>
            <a:ext cx="502865" cy="0"/>
          </a:xfrm>
          <a:prstGeom prst="straightConnector1">
            <a:avLst/>
          </a:prstGeom>
          <a:ln w="22225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2" idx="1"/>
          </p:cNvCxnSpPr>
          <p:nvPr/>
        </p:nvCxnSpPr>
        <p:spPr>
          <a:xfrm>
            <a:off x="1116807" y="3488636"/>
            <a:ext cx="502865" cy="0"/>
          </a:xfrm>
          <a:prstGeom prst="straightConnector1">
            <a:avLst/>
          </a:prstGeom>
          <a:ln w="22225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1"/>
          </p:cNvCxnSpPr>
          <p:nvPr/>
        </p:nvCxnSpPr>
        <p:spPr>
          <a:xfrm>
            <a:off x="1115616" y="4640764"/>
            <a:ext cx="502915" cy="0"/>
          </a:xfrm>
          <a:prstGeom prst="straightConnector1">
            <a:avLst/>
          </a:prstGeom>
          <a:ln w="22225">
            <a:solidFill>
              <a:srgbClr val="0958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7248</TotalTime>
  <Words>1323</Words>
  <Application>Microsoft Office PowerPoint</Application>
  <PresentationFormat>Экран (4:3)</PresentationFormat>
  <Paragraphs>191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города Иванова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t.selyunina@ivgoradm.ru</dc:creator>
  <cp:lastModifiedBy>Анна Алексеевна Константинова</cp:lastModifiedBy>
  <cp:revision>432</cp:revision>
  <cp:lastPrinted>2018-01-25T15:23:13Z</cp:lastPrinted>
  <dcterms:created xsi:type="dcterms:W3CDTF">2013-01-29T09:34:25Z</dcterms:created>
  <dcterms:modified xsi:type="dcterms:W3CDTF">2018-02-19T12:30:33Z</dcterms:modified>
</cp:coreProperties>
</file>