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40"/>
  </p:notesMasterIdLst>
  <p:sldIdLst>
    <p:sldId id="289" r:id="rId2"/>
    <p:sldId id="365" r:id="rId3"/>
    <p:sldId id="427" r:id="rId4"/>
    <p:sldId id="394" r:id="rId5"/>
    <p:sldId id="395" r:id="rId6"/>
    <p:sldId id="396" r:id="rId7"/>
    <p:sldId id="397" r:id="rId8"/>
    <p:sldId id="398" r:id="rId9"/>
    <p:sldId id="366" r:id="rId10"/>
    <p:sldId id="428" r:id="rId11"/>
    <p:sldId id="399" r:id="rId12"/>
    <p:sldId id="429" r:id="rId13"/>
    <p:sldId id="403" r:id="rId14"/>
    <p:sldId id="404" r:id="rId15"/>
    <p:sldId id="401" r:id="rId16"/>
    <p:sldId id="405" r:id="rId17"/>
    <p:sldId id="406" r:id="rId18"/>
    <p:sldId id="400" r:id="rId19"/>
    <p:sldId id="409" r:id="rId20"/>
    <p:sldId id="410" r:id="rId21"/>
    <p:sldId id="413" r:id="rId22"/>
    <p:sldId id="411" r:id="rId23"/>
    <p:sldId id="412" r:id="rId24"/>
    <p:sldId id="415" r:id="rId25"/>
    <p:sldId id="414" r:id="rId26"/>
    <p:sldId id="416" r:id="rId27"/>
    <p:sldId id="418" r:id="rId28"/>
    <p:sldId id="419" r:id="rId29"/>
    <p:sldId id="417" r:id="rId30"/>
    <p:sldId id="421" r:id="rId31"/>
    <p:sldId id="430" r:id="rId32"/>
    <p:sldId id="408" r:id="rId33"/>
    <p:sldId id="420" r:id="rId34"/>
    <p:sldId id="422" r:id="rId35"/>
    <p:sldId id="423" r:id="rId36"/>
    <p:sldId id="407" r:id="rId37"/>
    <p:sldId id="426" r:id="rId38"/>
    <p:sldId id="314" r:id="rId39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6600"/>
    <a:srgbClr val="2A2569"/>
    <a:srgbClr val="003300"/>
    <a:srgbClr val="333300"/>
    <a:srgbClr val="700000"/>
    <a:srgbClr val="001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94628" autoAdjust="0"/>
  </p:normalViewPr>
  <p:slideViewPr>
    <p:cSldViewPr>
      <p:cViewPr>
        <p:scale>
          <a:sx n="100" d="100"/>
          <a:sy n="100" d="100"/>
        </p:scale>
        <p:origin x="-132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74543501611171"/>
          <c:y val="5.6285178236397747E-2"/>
          <c:w val="0.69671781411938893"/>
          <c:h val="0.716667201124109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Тыс.руб.</c:v>
                </c:pt>
              </c:strCache>
            </c:strRef>
          </c:tx>
          <c:spPr>
            <a:solidFill>
              <a:srgbClr val="9999FF"/>
            </a:solidFill>
            <a:ln w="38345">
              <a:solidFill>
                <a:srgbClr val="000080"/>
              </a:solidFill>
              <a:prstDash val="solid"/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tx>
                <c:rich>
                  <a:bodyPr/>
                  <a:lstStyle/>
                  <a:p>
                    <a:r>
                      <a:rPr lang="ru-RU" dirty="0" smtClean="0"/>
                      <a:t>3292,5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5563">
                <a:noFill/>
              </a:ln>
            </c:spPr>
            <c:txPr>
              <a:bodyPr/>
              <a:lstStyle/>
              <a:p>
                <a:pPr algn="r">
                  <a:defRPr sz="1005" b="1" i="0" u="none" strike="noStrike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 Cyr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Sheet1!$B$1:$O$1</c:f>
              <c:numCache>
                <c:formatCode>General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Sheet1!$B$2:$O$2</c:f>
              <c:numCache>
                <c:formatCode>General</c:formatCode>
                <c:ptCount val="14"/>
                <c:pt idx="0">
                  <c:v>120</c:v>
                </c:pt>
                <c:pt idx="1">
                  <c:v>134</c:v>
                </c:pt>
                <c:pt idx="2">
                  <c:v>144</c:v>
                </c:pt>
                <c:pt idx="3">
                  <c:v>157</c:v>
                </c:pt>
                <c:pt idx="4">
                  <c:v>173</c:v>
                </c:pt>
                <c:pt idx="5">
                  <c:v>500</c:v>
                </c:pt>
                <c:pt idx="6">
                  <c:v>688</c:v>
                </c:pt>
                <c:pt idx="7">
                  <c:v>820</c:v>
                </c:pt>
                <c:pt idx="8">
                  <c:v>940</c:v>
                </c:pt>
                <c:pt idx="9">
                  <c:v>1010</c:v>
                </c:pt>
                <c:pt idx="10">
                  <c:v>2280</c:v>
                </c:pt>
                <c:pt idx="11">
                  <c:v>2956</c:v>
                </c:pt>
                <c:pt idx="12">
                  <c:v>3100</c:v>
                </c:pt>
                <c:pt idx="13">
                  <c:v>4150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52800"/>
        <c:axId val="22772736"/>
      </c:barChart>
      <c:catAx>
        <c:axId val="226528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5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год</a:t>
                </a:r>
              </a:p>
            </c:rich>
          </c:tx>
          <c:layout>
            <c:manualLayout>
              <c:xMode val="edge"/>
              <c:yMode val="edge"/>
              <c:x val="0.42370577427821521"/>
              <c:y val="0.8506357127894224"/>
            </c:manualLayout>
          </c:layout>
          <c:overlay val="0"/>
          <c:spPr>
            <a:noFill/>
            <a:ln w="2556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9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5" b="1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defRPr>
            </a:pPr>
            <a:endParaRPr lang="ru-RU"/>
          </a:p>
        </c:txPr>
        <c:crossAx val="227727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277273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05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/>
                  <a:t>тыс.рублей</a:t>
                </a:r>
              </a:p>
            </c:rich>
          </c:tx>
          <c:layout>
            <c:manualLayout>
              <c:xMode val="edge"/>
              <c:yMode val="edge"/>
              <c:x val="1.2889370078740157E-2"/>
              <c:y val="0.31332076448190455"/>
            </c:manualLayout>
          </c:layout>
          <c:overlay val="0"/>
          <c:spPr>
            <a:noFill/>
            <a:ln w="2556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9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5" b="1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Arial Cyr"/>
                <a:cs typeface="Times New Roman" panose="02020603050405020304" pitchFamily="18" charset="0"/>
              </a:defRPr>
            </a:pPr>
            <a:endParaRPr lang="ru-RU"/>
          </a:p>
        </c:txPr>
        <c:crossAx val="22652800"/>
        <c:crosses val="autoZero"/>
        <c:crossBetween val="between"/>
      </c:valAx>
      <c:spPr>
        <a:noFill/>
        <a:ln w="2553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35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EB236-4589-4482-85F5-D9A4EBE8FFA6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1247E-18EB-448C-ABB1-CD483B4C1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53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1247E-18EB-448C-ABB1-CD483B4C11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3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1247E-18EB-448C-ABB1-CD483B4C11F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06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1247E-18EB-448C-ABB1-CD483B4C11F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880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1247E-18EB-448C-ABB1-CD483B4C11F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89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3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D29E4-3028-45EE-A531-CF88A89C6A90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B3A77-FE67-490D-B32A-E378735F4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03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32C9C-3722-403F-8C49-1EF047096C5C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A4BB2-E957-4FFB-B108-D70A842CE3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5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3058E-3168-471D-B2EC-F2D451B81717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E8725-55C2-486D-88E6-3E2D02E67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484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ED66E-BA75-44C8-89D7-CD60AE6AC3B0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919D5-BAB3-4F1D-B26E-CC3E12B4F6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843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9"/>
            <a:ext cx="5966666" cy="2423347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6C228-9612-4030-9E37-38B1B0916958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1BB36-765C-4AD4-A4B9-B156E7AAA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715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23A34-DD0B-43B7-B315-94C1E10B6CB5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A03BB-0D25-486A-A8A0-B9A17C92C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23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1"/>
            <a:ext cx="3346704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1"/>
            <a:ext cx="3346704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C0083-DA75-4993-90A2-6693A7CFF1D5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C0AA-CB17-4B18-A427-75CBF0E61B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43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340F8-5652-4655-ABAF-FB83544A0690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4FCFB-0760-4613-B3B8-B62FE714F8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86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A8458-D869-45A2-AF7C-D251881F9472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7C543-D50D-4DCF-BCB5-D85CEED5A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285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9" y="731521"/>
            <a:ext cx="4017085" cy="4894731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3"/>
            <a:ext cx="3388660" cy="21395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99ED9-FA71-4BC5-8A7A-F5BA7B20F488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DEB25-B47C-4247-8FFD-0489EE88CF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11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2"/>
            <a:ext cx="41148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51BFA-395C-47B5-85B3-F152EA30F5C0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FD897-27EC-4280-A151-7CD54D11FA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627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97696A-B291-4668-872E-7BF155E698A2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7A9428-D257-4526-B04E-947923CFE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4" r:id="rId1"/>
    <p:sldLayoutId id="2147485106" r:id="rId2"/>
    <p:sldLayoutId id="2147485115" r:id="rId3"/>
    <p:sldLayoutId id="2147485107" r:id="rId4"/>
    <p:sldLayoutId id="2147485108" r:id="rId5"/>
    <p:sldLayoutId id="2147485109" r:id="rId6"/>
    <p:sldLayoutId id="2147485110" r:id="rId7"/>
    <p:sldLayoutId id="2147485111" r:id="rId8"/>
    <p:sldLayoutId id="2147485116" r:id="rId9"/>
    <p:sldLayoutId id="2147485112" r:id="rId10"/>
    <p:sldLayoutId id="2147485113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wmf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eg"/><Relationship Id="rId7" Type="http://schemas.openxmlformats.org/officeDocument/2006/relationships/image" Target="../media/image24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hyperlink" Target="http://ivgoradm.ru/attaches/DSC07669-2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99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12" Type="http://schemas.openxmlformats.org/officeDocument/2006/relationships/hyperlink" Target="http://ivgoradm.ru/attaches/DSCF9505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11" Type="http://schemas.openxmlformats.org/officeDocument/2006/relationships/image" Target="../media/image98.jpeg"/><Relationship Id="rId5" Type="http://schemas.openxmlformats.org/officeDocument/2006/relationships/image" Target="../media/image93.jpeg"/><Relationship Id="rId10" Type="http://schemas.openxmlformats.org/officeDocument/2006/relationships/hyperlink" Target="http://ivgoradm.ru/attaches/DSC_0073-4.JPG" TargetMode="External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3" Type="http://schemas.openxmlformats.org/officeDocument/2006/relationships/image" Target="../media/image4.jpeg"/><Relationship Id="rId7" Type="http://schemas.openxmlformats.org/officeDocument/2006/relationships/image" Target="../media/image103.jpeg"/><Relationship Id="rId12" Type="http://schemas.openxmlformats.org/officeDocument/2006/relationships/image" Target="../media/image108.emf"/><Relationship Id="rId17" Type="http://schemas.openxmlformats.org/officeDocument/2006/relationships/image" Target="../media/image113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5" Type="http://schemas.openxmlformats.org/officeDocument/2006/relationships/image" Target="../media/image11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Relationship Id="rId14" Type="http://schemas.openxmlformats.org/officeDocument/2006/relationships/image" Target="../media/image11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32.jpeg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12" Type="http://schemas.openxmlformats.org/officeDocument/2006/relationships/image" Target="../media/image131.jpeg"/><Relationship Id="rId17" Type="http://schemas.openxmlformats.org/officeDocument/2006/relationships/image" Target="../media/image136.jpeg"/><Relationship Id="rId2" Type="http://schemas.openxmlformats.org/officeDocument/2006/relationships/image" Target="../media/image4.jpeg"/><Relationship Id="rId16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5" Type="http://schemas.openxmlformats.org/officeDocument/2006/relationships/image" Target="../media/image13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Relationship Id="rId14" Type="http://schemas.openxmlformats.org/officeDocument/2006/relationships/image" Target="../media/image1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4.jpe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openxmlformats.org/officeDocument/2006/relationships/image" Target="../media/image153.jpeg"/><Relationship Id="rId9" Type="http://schemas.openxmlformats.org/officeDocument/2006/relationships/image" Target="../media/image15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12" Type="http://schemas.openxmlformats.org/officeDocument/2006/relationships/image" Target="../media/image17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11" Type="http://schemas.openxmlformats.org/officeDocument/2006/relationships/image" Target="../media/image173.emf"/><Relationship Id="rId5" Type="http://schemas.openxmlformats.org/officeDocument/2006/relationships/image" Target="../media/image167.jpeg"/><Relationship Id="rId10" Type="http://schemas.openxmlformats.org/officeDocument/2006/relationships/image" Target="../media/image172.jpeg"/><Relationship Id="rId4" Type="http://schemas.openxmlformats.org/officeDocument/2006/relationships/image" Target="../media/image166.png"/><Relationship Id="rId9" Type="http://schemas.openxmlformats.org/officeDocument/2006/relationships/image" Target="../media/image17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4.jpe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Relationship Id="rId9" Type="http://schemas.openxmlformats.org/officeDocument/2006/relationships/image" Target="../media/image18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13" Type="http://schemas.openxmlformats.org/officeDocument/2006/relationships/image" Target="../media/image195.jpeg"/><Relationship Id="rId3" Type="http://schemas.openxmlformats.org/officeDocument/2006/relationships/image" Target="../media/image188.jpeg"/><Relationship Id="rId7" Type="http://schemas.openxmlformats.org/officeDocument/2006/relationships/image" Target="../media/image191.jpeg"/><Relationship Id="rId12" Type="http://schemas.openxmlformats.org/officeDocument/2006/relationships/image" Target="../media/image19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vgoradm.ru/attaches/DSC_9781.JPG" TargetMode="External"/><Relationship Id="rId11" Type="http://schemas.openxmlformats.org/officeDocument/2006/relationships/hyperlink" Target="http://ivgoradm.ru/attaches/P1010290.JPG" TargetMode="External"/><Relationship Id="rId5" Type="http://schemas.openxmlformats.org/officeDocument/2006/relationships/image" Target="../media/image190.jpeg"/><Relationship Id="rId10" Type="http://schemas.openxmlformats.org/officeDocument/2006/relationships/image" Target="../media/image193.jpeg"/><Relationship Id="rId4" Type="http://schemas.openxmlformats.org/officeDocument/2006/relationships/image" Target="../media/image189.jpeg"/><Relationship Id="rId9" Type="http://schemas.openxmlformats.org/officeDocument/2006/relationships/hyperlink" Target="http://ivgoradm.ru/attaches/DSCF8461-1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Relationship Id="rId9" Type="http://schemas.openxmlformats.org/officeDocument/2006/relationships/image" Target="../media/image20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2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6.jpe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5123" name="Picture 5" descr="C:\Users\a.shlyakhta\Documents\сайт\TO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r="79871"/>
          <a:stretch>
            <a:fillRect/>
          </a:stretch>
        </p:blipFill>
        <p:spPr bwMode="auto">
          <a:xfrm>
            <a:off x="2339975" y="1804988"/>
            <a:ext cx="464978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34925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Прямоугольник 10"/>
          <p:cNvSpPr>
            <a:spLocks noChangeArrowheads="1"/>
          </p:cNvSpPr>
          <p:nvPr/>
        </p:nvSpPr>
        <p:spPr bwMode="auto">
          <a:xfrm>
            <a:off x="11113" y="404664"/>
            <a:ext cx="91328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Calibri" pitchFamily="34" charset="0"/>
              </a:rPr>
              <a:t>Территориальное общественное самоуправление </a:t>
            </a:r>
            <a:endParaRPr lang="ru-RU" altLang="ru-RU" sz="2400" b="1" dirty="0" smtClean="0">
              <a:solidFill>
                <a:srgbClr val="C000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C00000"/>
                </a:solidFill>
                <a:latin typeface="Calibri" pitchFamily="34" charset="0"/>
              </a:rPr>
              <a:t>города </a:t>
            </a:r>
            <a:r>
              <a:rPr lang="ru-RU" altLang="ru-RU" sz="2400" b="1" dirty="0">
                <a:solidFill>
                  <a:srgbClr val="C00000"/>
                </a:solidFill>
                <a:latin typeface="Calibri" pitchFamily="34" charset="0"/>
              </a:rPr>
              <a:t>Иванова</a:t>
            </a: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1113" y="1117599"/>
            <a:ext cx="9129712" cy="646331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Организация работы с территориальными общественными самоуправлениями в городском округе Иваново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 smtClean="0"/>
          </a:p>
        </p:txBody>
      </p:sp>
      <p:sp>
        <p:nvSpPr>
          <p:cNvPr id="12291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2292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82625" y="285750"/>
            <a:ext cx="7772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0" y="1340768"/>
            <a:ext cx="4860032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sz="1500" i="1" dirty="0" smtClean="0"/>
              <a:t>Эффективность  </a:t>
            </a:r>
            <a:r>
              <a:rPr lang="ru-RU" sz="1500" i="1" dirty="0"/>
              <a:t>деятельности  председателей Советов ТОС, в значительной степени определяется их умением выбрать среди всего многообразия основных направлений  деятельности </a:t>
            </a:r>
            <a:r>
              <a:rPr lang="ru-RU" sz="1500" i="1" dirty="0" smtClean="0"/>
              <a:t>ТОС наиболее </a:t>
            </a:r>
            <a:r>
              <a:rPr lang="ru-RU" sz="1500" i="1" dirty="0"/>
              <a:t>жизненно важные проблемы для жителей конкретного микрорайона, </a:t>
            </a:r>
            <a:r>
              <a:rPr lang="ru-RU" sz="1500" i="1" dirty="0" smtClean="0"/>
              <a:t>определить </a:t>
            </a:r>
            <a:r>
              <a:rPr lang="ru-RU" sz="1500" i="1" dirty="0"/>
              <a:t>возможные пути, формы и методы их решения, организовывать </a:t>
            </a:r>
            <a:r>
              <a:rPr lang="ru-RU" sz="1500" i="1" dirty="0" smtClean="0"/>
              <a:t>взаимодействие с органами власти, </a:t>
            </a:r>
            <a:r>
              <a:rPr lang="ru-RU" sz="1500" i="1" dirty="0"/>
              <a:t>структурными подразделениями Администрации города, организациями, которые способны оказать помощь в решении поставленных проблем и спланировать конкретные мероприятия Советов ТОС по их осуществлению.</a:t>
            </a:r>
          </a:p>
        </p:txBody>
      </p:sp>
      <p:pic>
        <p:nvPicPr>
          <p:cNvPr id="2050" name="Picture 2" descr="C:\Users\t.selyunina\Desktop\Все ТОСЫ города иванова\Юношеский\мероприят.в ДЮЦ-1 ГО иЧС\на сайт\P_20151111_1237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69765"/>
            <a:ext cx="3979043" cy="2203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2051" name="Picture 3" descr="C:\Users\t.selyunina\Desktop\Documents\На сайт\2014\Новая папка\100_9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84984"/>
            <a:ext cx="3979043" cy="2096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2052" name="Picture 4" descr="C:\Users\t.selyunina\Desktop\Documents\На сайт\2014\Новая папка\1307201324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45856"/>
            <a:ext cx="3979042" cy="15794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64952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 smtClean="0"/>
          </a:p>
        </p:txBody>
      </p:sp>
      <p:sp>
        <p:nvSpPr>
          <p:cNvPr id="13315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3316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7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82625" y="333375"/>
            <a:ext cx="7772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Диаграмма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684670"/>
              </p:ext>
            </p:extLst>
          </p:nvPr>
        </p:nvGraphicFramePr>
        <p:xfrm>
          <a:off x="733425" y="2131611"/>
          <a:ext cx="7652543" cy="4199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3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36675"/>
            <a:ext cx="85725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 smtClean="0"/>
          </a:p>
        </p:txBody>
      </p:sp>
      <p:sp>
        <p:nvSpPr>
          <p:cNvPr id="16387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6388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6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82625" y="333375"/>
            <a:ext cx="7772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t.selyunina\Desktop\Documents\На сайт\2014\Новая папка\getImageCA2LPN4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10" y="3926532"/>
            <a:ext cx="3505200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.selyunina\Desktop\Documents\На сайт\2014\Юношеский на сайт\IMAG13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2318"/>
            <a:ext cx="3887489" cy="2812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.selyunina\Desktop\Documents\На сайт\2015 ТОС\Для сми ТОС фото новый год\DSCF02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602" y="1291542"/>
            <a:ext cx="3555828" cy="2714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.selyunina\Desktop\Documents\На сайт\2015 ТОС\Субботники\Нежданово субботник\IMG_84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21088"/>
            <a:ext cx="3399208" cy="2201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.selyunina\Desktop\Documents\На сайт\ДСК праздник\getImageCA3CT0Z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2" y="3693114"/>
            <a:ext cx="2356060" cy="2076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45224"/>
            <a:ext cx="1512168" cy="1070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C:\Users\t.selyunina\AppData\Local\Microsoft\Windows\Temporary Internet Files\Content.IE5\3OKO3K03\MC900278544[1].wmf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345" y="5277172"/>
            <a:ext cx="1143000" cy="1152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0" name="Picture 8" descr="C:\Users\t.selyunina\Desktop\Все ТОСЫ города иванова\Ефремковский\ёлка\DSC0650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424" y="2036489"/>
            <a:ext cx="2025576" cy="2184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7236296" y="1242318"/>
            <a:ext cx="1872208" cy="914400"/>
          </a:xfrm>
          <a:prstGeom prst="roundRect">
            <a:avLst/>
          </a:prstGeom>
        </p:spPr>
        <p:style>
          <a:lnRef idx="3">
            <a:schemeClr val="lt1"/>
          </a:lnRef>
          <a:fillRef idx="1003">
            <a:schemeClr val="lt2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ТОСы</a:t>
            </a:r>
            <a:r>
              <a:rPr lang="ru-RU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города Иванова</a:t>
            </a:r>
            <a:endParaRPr lang="ru-RU" b="1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90026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 smtClean="0"/>
          </a:p>
        </p:txBody>
      </p:sp>
      <p:sp>
        <p:nvSpPr>
          <p:cNvPr id="16387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6388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6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82625" y="333375"/>
            <a:ext cx="7772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390" name="Прямоугольник 5"/>
          <p:cNvSpPr>
            <a:spLocks noChangeArrowheads="1"/>
          </p:cNvSpPr>
          <p:nvPr/>
        </p:nvSpPr>
        <p:spPr bwMode="auto">
          <a:xfrm>
            <a:off x="539750" y="1260475"/>
            <a:ext cx="8280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Calibri" pitchFamily="34" charset="0"/>
              </a:rPr>
              <a:t>Участие в городских и областных конкурсах</a:t>
            </a:r>
          </a:p>
        </p:txBody>
      </p:sp>
      <p:sp>
        <p:nvSpPr>
          <p:cNvPr id="16391" name="Прямоугольник 6"/>
          <p:cNvSpPr>
            <a:spLocks noChangeArrowheads="1"/>
          </p:cNvSpPr>
          <p:nvPr/>
        </p:nvSpPr>
        <p:spPr bwMode="auto">
          <a:xfrm>
            <a:off x="149225" y="1568450"/>
            <a:ext cx="87137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Calibri" pitchFamily="34" charset="0"/>
              </a:rPr>
              <a:t>     Одной из значимых мер по поддержке и развитию территориального общественного самоуправления в городе стало утверждение </a:t>
            </a:r>
            <a:r>
              <a:rPr lang="ru-RU" altLang="ru-RU" sz="1400" b="1" dirty="0">
                <a:solidFill>
                  <a:srgbClr val="C00000"/>
                </a:solidFill>
                <a:latin typeface="Calibri" pitchFamily="34" charset="0"/>
              </a:rPr>
              <a:t>Грантов Главы города Иванова для территориальных общественных самоуправлений города</a:t>
            </a:r>
            <a:r>
              <a:rPr lang="ru-RU" altLang="ru-RU" sz="1400" dirty="0">
                <a:solidFill>
                  <a:srgbClr val="000000"/>
                </a:solidFill>
                <a:latin typeface="Calibri" pitchFamily="34" charset="0"/>
              </a:rPr>
              <a:t>, осуществляющих социально значимую работу по месту жительства.</a:t>
            </a:r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-3175" y="2338388"/>
            <a:ext cx="384834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400" dirty="0">
                <a:solidFill>
                  <a:srgbClr val="000000"/>
                </a:solidFill>
              </a:rPr>
              <a:t>           Номинации: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altLang="ru-RU" sz="1400" dirty="0">
                <a:solidFill>
                  <a:srgbClr val="000000"/>
                </a:solidFill>
              </a:rPr>
              <a:t>«Семья. Дети. Будущее» - 217,00 тыс. рублей;</a:t>
            </a:r>
          </a:p>
          <a:p>
            <a:pPr>
              <a:defRPr/>
            </a:pPr>
            <a:endParaRPr lang="ru-RU" altLang="ru-RU" sz="800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altLang="ru-RU" sz="1400" dirty="0">
                <a:solidFill>
                  <a:srgbClr val="000000"/>
                </a:solidFill>
              </a:rPr>
              <a:t>«Пропаганда здорового образа жизни, </a:t>
            </a:r>
          </a:p>
          <a:p>
            <a:pPr>
              <a:defRPr/>
            </a:pPr>
            <a:r>
              <a:rPr lang="ru-RU" altLang="ru-RU" sz="1400" dirty="0">
                <a:solidFill>
                  <a:srgbClr val="000000"/>
                </a:solidFill>
              </a:rPr>
              <a:t>развитие физкультуры и спорта </a:t>
            </a:r>
          </a:p>
          <a:p>
            <a:pPr>
              <a:defRPr/>
            </a:pPr>
            <a:r>
              <a:rPr lang="ru-RU" altLang="ru-RU" sz="1400" dirty="0">
                <a:solidFill>
                  <a:srgbClr val="000000"/>
                </a:solidFill>
              </a:rPr>
              <a:t>на территории ТОС» - 300,00 тыс. рублей;</a:t>
            </a:r>
          </a:p>
          <a:p>
            <a:pPr>
              <a:defRPr/>
            </a:pPr>
            <a:endParaRPr lang="ru-RU" altLang="ru-RU" sz="800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altLang="ru-RU" sz="1400" dirty="0">
                <a:solidFill>
                  <a:srgbClr val="000000"/>
                </a:solidFill>
              </a:rPr>
              <a:t>«Благоустройство и озеленение</a:t>
            </a:r>
          </a:p>
          <a:p>
            <a:pPr>
              <a:defRPr/>
            </a:pPr>
            <a:r>
              <a:rPr lang="ru-RU" altLang="ru-RU" sz="1400" dirty="0">
                <a:solidFill>
                  <a:srgbClr val="000000"/>
                </a:solidFill>
              </a:rPr>
              <a:t> территории ТОС» - 600,00 тыс. рублей.</a:t>
            </a:r>
          </a:p>
        </p:txBody>
      </p:sp>
      <p:pic>
        <p:nvPicPr>
          <p:cNvPr id="16393" name="Picture 2" descr="C:\Users\i.belova\Desktop\Фото ТОС\площадка Матросовский\DSCF10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3892987"/>
            <a:ext cx="2646363" cy="256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2" descr="C:\Users\i.belova\Desktop\На сайт\Нарвские 2012 площадка цветы\STA4208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6"/>
          <a:stretch/>
        </p:blipFill>
        <p:spPr bwMode="auto">
          <a:xfrm>
            <a:off x="6516687" y="2228423"/>
            <a:ext cx="2606675" cy="2282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C:\Users\t.selyunina\Desktop\Documents\На сайт\2015 ТОС\на сайт гранты\выезд к победителям Грантов 21.05.2015\WP_20150521_0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r="3747"/>
          <a:stretch/>
        </p:blipFill>
        <p:spPr bwMode="auto">
          <a:xfrm>
            <a:off x="323528" y="4400491"/>
            <a:ext cx="2896319" cy="2057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t.selyunina\Desktop\Documents\На сайт\2015 ТОС\ТОСы вручение гранты\IMAG228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t="22286" r="28018" b="-1"/>
          <a:stretch/>
        </p:blipFill>
        <p:spPr bwMode="auto">
          <a:xfrm>
            <a:off x="3528664" y="4117876"/>
            <a:ext cx="3077865" cy="2340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t.selyunina\Desktop\Documents\отчеты\на 26 июня\26_05\Для стенда президент\ФОТО\Гранты\Площадка на ср-ва гранта 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8" b="12016"/>
          <a:stretch/>
        </p:blipFill>
        <p:spPr bwMode="auto">
          <a:xfrm>
            <a:off x="3563888" y="2185944"/>
            <a:ext cx="3057127" cy="2083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 smtClean="0"/>
          </a:p>
        </p:txBody>
      </p:sp>
      <p:sp>
        <p:nvSpPr>
          <p:cNvPr id="17411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7412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82625" y="333375"/>
            <a:ext cx="7772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230717"/>
            <a:ext cx="3641799" cy="2464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4946650"/>
            <a:ext cx="5252963" cy="1650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01" y="4005064"/>
            <a:ext cx="3816424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C:\Users\t.selyunina\Desktop\Documents\Благоустройство,Субботники\Субботни-ики\2015\Субботники на  сайт\DSC089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74" y="3567820"/>
            <a:ext cx="1702800" cy="1512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t.selyunina\Desktop\Documents\Благоустройство,Субботники\Субботни-ики\2014\Субботник  ТОС Дружный 26.04.2014\IMG_06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567820"/>
            <a:ext cx="1872880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t.selyunina\Desktop\Documents\На сайт\Субботники на сайт\P41301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104" y="2301627"/>
            <a:ext cx="1688400" cy="126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G:\На сайт\2014\субботник 05.07.14\IMG_01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1326817"/>
            <a:ext cx="2532756" cy="2674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G:\На сайт\2014\ТОС Дружный на сайт\Дружный\7 (2)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6746"/>
          <a:stretch/>
        </p:blipFill>
        <p:spPr bwMode="auto">
          <a:xfrm>
            <a:off x="3527769" y="1326817"/>
            <a:ext cx="3130775" cy="2674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C:\Users\t.selyunina\AppData\Local\Microsoft\Windows\Temporary Internet Files\Content.IE5\SZIS2O9M\MC900200385[1].wmf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3808184"/>
            <a:ext cx="1828800" cy="13227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 smtClean="0"/>
          </a:p>
        </p:txBody>
      </p:sp>
      <p:sp>
        <p:nvSpPr>
          <p:cNvPr id="15363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5364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7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82625" y="333375"/>
            <a:ext cx="7772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2706" name="Picture 2" descr="\\ivgoradm.local\Docs\Буфер\ОРГуправление\IMG_84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37"/>
          <a:stretch/>
        </p:blipFill>
        <p:spPr bwMode="auto">
          <a:xfrm>
            <a:off x="5874906" y="1503269"/>
            <a:ext cx="3346603" cy="2529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Picture 3" descr="\\ivgoradm.local\Docs\Буфер\ОРГуправление\P4130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849"/>
            <a:ext cx="3718695" cy="2789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\\ivgoradm.local\Docs\Буфер\ОРГуправление\IMG_06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" y="4133535"/>
            <a:ext cx="3653712" cy="231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9" name="Picture 5" descr="\\ivgoradm.local\Docs\Буфер\ОРГуправление\GEDC16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903" y="4070460"/>
            <a:ext cx="3747591" cy="2483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Описание: C:\Users\t.selyunina\AppData\Local\Microsoft\Windows\Temporary Internet Files\Content.IE5\TSZBOSXZ\MC900286916[1].wm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070" y="4884425"/>
            <a:ext cx="1862455" cy="156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G:\На сайт\2014\ТОС Дружный на сайт\Дружный\MC900434840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43" y="3689371"/>
            <a:ext cx="1507916" cy="14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G:\На сайт\2014\для отчета на сайте\посадка деревьев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2" t="31335" r="34176" b="11717"/>
          <a:stretch/>
        </p:blipFill>
        <p:spPr bwMode="auto">
          <a:xfrm>
            <a:off x="3563888" y="1220726"/>
            <a:ext cx="2448272" cy="3094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 smtClean="0"/>
          </a:p>
        </p:txBody>
      </p:sp>
      <p:sp>
        <p:nvSpPr>
          <p:cNvPr id="18435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8436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755576" y="260648"/>
            <a:ext cx="7772400" cy="57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</a:t>
            </a:r>
            <a:r>
              <a:rPr lang="ru-RU" sz="1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общественное</a:t>
            </a: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0" name="Picture 2" descr="\\ivgoradm.local\Docs\Буфер\ОРГуправление\IMG_9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8" y="1298836"/>
            <a:ext cx="3491880" cy="2706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\\ivgoradm.local\Docs\Буфер\ОРГуправление\IMG_98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91" y="1283248"/>
            <a:ext cx="3348372" cy="2603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28" y="1265786"/>
            <a:ext cx="3222996" cy="2647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74" y="4038114"/>
            <a:ext cx="3119362" cy="2481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www.ivgoradm.ru/attaches/IMG_576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8" y="3913444"/>
            <a:ext cx="3944938" cy="2554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G:\На сайт\Субботники на сайт\IMG_06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932" y="1401816"/>
            <a:ext cx="2406576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9"/>
          <p:cNvSpPr>
            <a:spLocks noChangeArrowheads="1"/>
          </p:cNvSpPr>
          <p:nvPr/>
        </p:nvSpPr>
        <p:spPr bwMode="auto">
          <a:xfrm>
            <a:off x="6737424" y="2924944"/>
            <a:ext cx="229907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1800" b="1" dirty="0">
                <a:solidFill>
                  <a:srgbClr val="7030A0"/>
                </a:solidFill>
                <a:cs typeface="Aharoni" panose="02010803020104030203" pitchFamily="2" charset="-79"/>
              </a:rPr>
              <a:t>Особое внимание в работе </a:t>
            </a:r>
            <a:r>
              <a:rPr lang="ru-RU" sz="1800" b="1" dirty="0" err="1">
                <a:solidFill>
                  <a:srgbClr val="7030A0"/>
                </a:solidFill>
                <a:cs typeface="Aharoni" panose="02010803020104030203" pitchFamily="2" charset="-79"/>
              </a:rPr>
              <a:t>ТОСов</a:t>
            </a:r>
            <a:r>
              <a:rPr lang="ru-RU" sz="1800" b="1" dirty="0">
                <a:solidFill>
                  <a:srgbClr val="7030A0"/>
                </a:solidFill>
                <a:cs typeface="Aharoni" panose="02010803020104030203" pitchFamily="2" charset="-79"/>
              </a:rPr>
              <a:t> уделяется благоустройству микрорайонов </a:t>
            </a:r>
            <a:endParaRPr lang="ru-RU" altLang="ru-RU" sz="1800" b="1" i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Calibri" pitchFamily="34" charset="0"/>
              <a:cs typeface="Aharoni" panose="02010803020104030203" pitchFamily="2" charset="-79"/>
            </a:endParaRPr>
          </a:p>
        </p:txBody>
      </p:sp>
      <p:pic>
        <p:nvPicPr>
          <p:cNvPr id="19459" name="Picture 3" descr="C:\Users\t.selyunina\Desktop\Все ТОСЫ города иванова\ЛЕСНОЕ\Лесное субботник 2015г\DSCN9127[2]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9" t="4912"/>
          <a:stretch/>
        </p:blipFill>
        <p:spPr bwMode="auto">
          <a:xfrm>
            <a:off x="6765107" y="4402272"/>
            <a:ext cx="2403401" cy="1922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 smtClean="0"/>
          </a:p>
        </p:txBody>
      </p:sp>
      <p:sp>
        <p:nvSpPr>
          <p:cNvPr id="19459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9460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82625" y="333375"/>
            <a:ext cx="7772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4" name="Picture 2" descr="\\ivgoradm.local\Docs\Буфер\ОРГуправление\перевозчик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" r="923" b="13826"/>
          <a:stretch/>
        </p:blipFill>
        <p:spPr bwMode="auto">
          <a:xfrm>
            <a:off x="0" y="3645024"/>
            <a:ext cx="4423531" cy="2829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C:\Users\a.shlyakhta\Desktop\bk_info_orig_23535_14224155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9" y="1268761"/>
            <a:ext cx="4546501" cy="3024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Прямоугольник 9"/>
          <p:cNvSpPr>
            <a:spLocks noChangeArrowheads="1"/>
          </p:cNvSpPr>
          <p:nvPr/>
        </p:nvSpPr>
        <p:spPr bwMode="auto">
          <a:xfrm>
            <a:off x="4490468" y="1268761"/>
            <a:ext cx="43900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8E0000"/>
                </a:solidFill>
                <a:latin typeface="Calibri" pitchFamily="34" charset="0"/>
              </a:rPr>
              <a:t>Контроль работы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8E0000"/>
                </a:solidFill>
                <a:latin typeface="Calibri" pitchFamily="34" charset="0"/>
              </a:rPr>
              <a:t>пассажирского транспорта</a:t>
            </a:r>
          </a:p>
        </p:txBody>
      </p:sp>
      <p:pic>
        <p:nvPicPr>
          <p:cNvPr id="19465" name="Picture 9" descr="C:\Users\t.selyunina\Desktop\1433882918_1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09" y="1976646"/>
            <a:ext cx="4439505" cy="2388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ivgoradm.ru/attaches/SDC1117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72" y="4293095"/>
            <a:ext cx="3116871" cy="2260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ivgoradm.ru/attaches/DSC07669-2.JPG">
            <a:hlinkClick r:id="rId7" tooltip="Вопросы работы городского пассажирского транспорта и благоустройства обсуждены на совещании с председателями ТОСов города Иванова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835" y="4869160"/>
            <a:ext cx="1667346" cy="1312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 smtClean="0"/>
          </a:p>
        </p:txBody>
      </p:sp>
      <p:sp>
        <p:nvSpPr>
          <p:cNvPr id="14339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4340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82625" y="333375"/>
            <a:ext cx="7772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42" name="Прямоугольник 2"/>
          <p:cNvSpPr>
            <a:spLocks noChangeArrowheads="1"/>
          </p:cNvSpPr>
          <p:nvPr/>
        </p:nvSpPr>
        <p:spPr bwMode="auto">
          <a:xfrm>
            <a:off x="0" y="1270000"/>
            <a:ext cx="9140825" cy="646113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Участие в проведении культурно-массовых и спортивных мероприятий,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</a:rPr>
              <a:t>организация досуга населения</a:t>
            </a:r>
          </a:p>
        </p:txBody>
      </p:sp>
      <p:sp>
        <p:nvSpPr>
          <p:cNvPr id="14343" name="Прямоугольник 9"/>
          <p:cNvSpPr>
            <a:spLocks noChangeArrowheads="1"/>
          </p:cNvSpPr>
          <p:nvPr/>
        </p:nvSpPr>
        <p:spPr bwMode="auto">
          <a:xfrm>
            <a:off x="11113" y="1970088"/>
            <a:ext cx="43449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Calibri" pitchFamily="34" charset="0"/>
              </a:rPr>
              <a:t>               Ежегодно в ТОС города проводятся праздничные мероприятия, посвященные Новому Году, Масленице,  Дню Победы, Дню города Иванова, Дню физкультурника, Дню пожилого человека.</a:t>
            </a:r>
          </a:p>
        </p:txBody>
      </p:sp>
      <p:pic>
        <p:nvPicPr>
          <p:cNvPr id="13" name="Picture 5" descr="C:\Users\i.belova\Documents\Мои полученные файлы\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835" y="2798018"/>
            <a:ext cx="1617662" cy="1739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i.belova\Desktop\На сайт\фотки на сайт масленица\DSCN5291.JPG"/>
          <p:cNvPicPr>
            <a:picLocks noChangeAspect="1" noChangeArrowheads="1"/>
          </p:cNvPicPr>
          <p:nvPr/>
        </p:nvPicPr>
        <p:blipFill rotWithShape="1">
          <a:blip r:embed="rId4"/>
          <a:srcRect l="27723" r="18815"/>
          <a:stretch/>
        </p:blipFill>
        <p:spPr bwMode="auto">
          <a:xfrm>
            <a:off x="-19124" y="2898375"/>
            <a:ext cx="1331913" cy="231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DNS\Desktop\Новая папка\IMG_1192.JPG"/>
          <p:cNvPicPr>
            <a:picLocks noChangeAspect="1" noChangeArrowheads="1"/>
          </p:cNvPicPr>
          <p:nvPr/>
        </p:nvPicPr>
        <p:blipFill rotWithShape="1">
          <a:blip r:embed="rId5"/>
          <a:srcRect l="5405" r="6043" b="11341"/>
          <a:stretch/>
        </p:blipFill>
        <p:spPr bwMode="auto">
          <a:xfrm>
            <a:off x="1475656" y="4482631"/>
            <a:ext cx="2178049" cy="1931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\\ivgoradm.local\Docs\Буфер\ОРГуправление\праздники\день города\100_76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8"/>
          <a:stretch>
            <a:fillRect/>
          </a:stretch>
        </p:blipFill>
        <p:spPr bwMode="auto">
          <a:xfrm>
            <a:off x="3490838" y="3857674"/>
            <a:ext cx="1873250" cy="2592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35" y="1959819"/>
            <a:ext cx="2304777" cy="2255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 descr="C:\Users\t.selyunina\Desktop\На сайт законы и конкурсы\2014\для отчета на сайте\День города - 201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120" y="1916113"/>
            <a:ext cx="2432756" cy="243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3" descr="IMGP349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27098"/>
            <a:ext cx="2194520" cy="2287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i.belova\Desktop\Фото ТОС\День города 2010 Ефремковский\IMG_131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08475"/>
            <a:ext cx="2192561" cy="2105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C:\Users\t.selyunina\Desktop\Documents\На сайт\2015 ТОС\70 лети епобеды в ТОС\поздравление ветеранов Спортивный06.05.2015\-5QM-l5NX2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502" y="2925811"/>
            <a:ext cx="1872208" cy="1556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t.selyunina\Desktop\Documents\На сайт\2015 ТОС\Праздники Курьяново Нежданово 2015\IMG_894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24" y="5162550"/>
            <a:ext cx="1573386" cy="1287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4213" y="317500"/>
            <a:ext cx="7497762" cy="863600"/>
          </a:xfrm>
        </p:spPr>
        <p:txBody>
          <a:bodyPr>
            <a:normAutofit/>
          </a:bodyPr>
          <a:lstStyle/>
          <a:p>
            <a:pPr marL="640080" indent="-45720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485" name="Прямоугольник 2"/>
          <p:cNvSpPr>
            <a:spLocks noChangeArrowheads="1"/>
          </p:cNvSpPr>
          <p:nvPr/>
        </p:nvSpPr>
        <p:spPr bwMode="auto">
          <a:xfrm>
            <a:off x="0" y="1152525"/>
            <a:ext cx="9140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6086" name="Picture 2" descr="C:\Users\i.belova\Desktop\На сайт\перспективный\4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182" y="3862908"/>
            <a:ext cx="2894161" cy="2795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75" y="1340148"/>
            <a:ext cx="3895725" cy="2922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9" name="Picture 9" descr="C:\Users\a.shlyakhta\Desktop\К презентации 11.02.15\Трудовые отряды\Трудовой отряд\DSC023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45" y="3838550"/>
            <a:ext cx="3736843" cy="2802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0" name="Picture 10" descr="C:\Users\a.shlyakhta\Desktop\К презентации 11.02.15\Регби\IMG_0076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1522413"/>
            <a:ext cx="1878029" cy="2194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F:\Круглый стол 11.02.15 итог\Новая папка\DSC011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2" y="1286943"/>
            <a:ext cx="378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t.selyunina\Desktop\Documents\На сайт\2014\Трудовой на сайт\Трудовой отряд\DSC022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4" y="4039572"/>
            <a:ext cx="2561941" cy="2312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605995" y="3573016"/>
            <a:ext cx="340616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Трудовые отряды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88" y="0"/>
            <a:ext cx="9144000" cy="715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41783" y="260648"/>
            <a:ext cx="7772400" cy="792162"/>
          </a:xfrm>
        </p:spPr>
        <p:txBody>
          <a:bodyPr>
            <a:normAutofit/>
          </a:bodyPr>
          <a:lstStyle/>
          <a:p>
            <a:pPr marL="640080" indent="-45720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 flipH="1">
            <a:off x="2884340" y="1412776"/>
            <a:ext cx="32718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Заседание совета при Президенте России по развитию местного самоуправления</a:t>
            </a:r>
            <a:endParaRPr lang="ru-RU" sz="1600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29698" name="Picture 2" descr="C:\Users\t.selyunina\Desktop\Documents\Азаров ТОСики\азаров ТОСы\IMG_6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74" y="3094986"/>
            <a:ext cx="2851349" cy="1809779"/>
          </a:xfrm>
          <a:prstGeom prst="rect">
            <a:avLst/>
          </a:prstGeom>
          <a:ln w="38100"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29699" name="Picture 3" descr="C:\Users\t.selyunina\Desktop\Documents\Азаров ТОСики\азаров ТОСы\IMG_64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81" y="1412776"/>
            <a:ext cx="2837904" cy="1682210"/>
          </a:xfrm>
          <a:prstGeom prst="rect">
            <a:avLst/>
          </a:prstGeom>
          <a:ln w="38100"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29700" name="Picture 4" descr="C:\Users\t.selyunina\Desktop\Documents\Азаров ТОСики\Инфа по рабочему совещанию 06.08.2015\азаров ТОСы\IMG_63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28" y="4897497"/>
            <a:ext cx="2868439" cy="1836604"/>
          </a:xfrm>
          <a:prstGeom prst="rect">
            <a:avLst/>
          </a:prstGeom>
          <a:ln w="38100"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29701" name="Picture 5" descr="C:\Users\t.selyunina\Desktop\фотография-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66643"/>
            <a:ext cx="3168350" cy="26278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29703" name="Picture 7" descr="C:\Users\t.selyunina\Desktop\DSC_00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2" y="3200213"/>
            <a:ext cx="2795041" cy="1748010"/>
          </a:xfrm>
          <a:prstGeom prst="rect">
            <a:avLst/>
          </a:prstGeom>
          <a:ln w="38100"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1026" name="Picture 2" descr="C:\Users\t.selyunina\Desktop\на секцию ТОС доклад+презентация\DSC_00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" y="4981923"/>
            <a:ext cx="2795040" cy="1759446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1027" name="Picture 3" descr="C:\Users\t.selyunina\Desktop\на секцию ТОС доклад+презентация\Круглый стол 02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" y="1383910"/>
            <a:ext cx="2800424" cy="1785924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17" name="Прямоугольник 3"/>
          <p:cNvSpPr>
            <a:spLocks noChangeArrowheads="1"/>
          </p:cNvSpPr>
          <p:nvPr/>
        </p:nvSpPr>
        <p:spPr bwMode="auto">
          <a:xfrm rot="10800000" flipH="1" flipV="1">
            <a:off x="2843808" y="5205515"/>
            <a:ext cx="331236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Рабочее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совещание по вопросу: «Территориальное общественное самоуправление – опыт и перспективы» с участием Азарова Дмитрия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Игоревича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21507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1508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3765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344613"/>
            <a:ext cx="2787650" cy="154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i.belova\Desktop\На сайт\Нарвские 2012 площадка цветы\STA42074.JPG"/>
          <p:cNvPicPr>
            <a:picLocks noChangeAspect="1" noChangeArrowheads="1"/>
          </p:cNvPicPr>
          <p:nvPr/>
        </p:nvPicPr>
        <p:blipFill rotWithShape="1">
          <a:blip r:embed="rId4"/>
          <a:srcRect r="1178" b="11097"/>
          <a:stretch/>
        </p:blipFill>
        <p:spPr bwMode="auto">
          <a:xfrm>
            <a:off x="6423009" y="2950945"/>
            <a:ext cx="2722579" cy="1472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106488" y="404813"/>
            <a:ext cx="7497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22" name="Picture 10" descr="F:\Круглый стол 11.02.15 итог\К презентации 11.02.15\Иваново в цвету\Иваново в цвету на банер\DSCF942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47" y="4221088"/>
            <a:ext cx="2852333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3" name="Picture 11" descr="F:\Круглый стол 11.02.15 итог\К презентации 11.02.15\Иваново в цвету\Иваново в цвету на банер\SDC113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81" y="1340768"/>
            <a:ext cx="1947085" cy="151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4" name="Picture 12" descr="F:\Круглый стол 11.02.15 итог\К презентации 11.02.15\Иваново в цвету\Иваново в цвету на банер\DSCF9476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76" y="2892879"/>
            <a:ext cx="2047586" cy="1758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5" name="Picture 13" descr="F:\Круглый стол 11.02.15 итог\К презентации 11.02.15\Иваново в цвету\170820139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66" y="4650952"/>
            <a:ext cx="2457737" cy="1896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6" name="Picture 14" descr="F:\Круглый стол 11.02.15 итог\К презентации 11.02.15\Иваново в цвету\Иваново в цвету на банер\DSCF9422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871" y="4358333"/>
            <a:ext cx="3730154" cy="2123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http://ivgoradm.ru/attaches/DSC_0073-4.JPG">
            <a:hlinkClick r:id="rId10" tooltip="ТОСы Иваново в цвету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30123"/>
            <a:ext cx="4824536" cy="3034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http://ivgoradm.ru/attaches/DSCF9505.JPG">
            <a:hlinkClick r:id="rId12" tooltip="Администрация города Иванова начала знакомство с участниками ежегодного конкурса «Иваново в цвету 2014»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10" y="4365104"/>
            <a:ext cx="1428750" cy="1066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олна 1"/>
          <p:cNvSpPr/>
          <p:nvPr/>
        </p:nvSpPr>
        <p:spPr>
          <a:xfrm>
            <a:off x="5998333" y="5949280"/>
            <a:ext cx="3024337" cy="90872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Иваново в цвету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9547"/>
            <a:ext cx="9144000" cy="6858000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0688" y="331788"/>
            <a:ext cx="7772400" cy="93503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73" name="Picture 9" descr="C:\Users\a.shlyakhta\Desktop\К презентации 11.02.15\день знаний\IMG_0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1273865"/>
            <a:ext cx="2304257" cy="15790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36874" name="Picture 10" descr="C:\Users\a.shlyakhta\Desktop\К презентации 11.02.15\день знаний\IMG_07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5359"/>
            <a:ext cx="2232248" cy="15875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36875" name="Picture 11" descr="C:\Users\a.shlyakhta\Desktop\К презентации 11.02.15\день знаний\DSCN25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592" y="3005458"/>
            <a:ext cx="2118807" cy="17196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36876" name="Picture 12" descr="C:\Users\a.shlyakhta\Desktop\К презентации 11.02.15\день знаний\DSCN259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82018"/>
            <a:ext cx="1767396" cy="15709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36877" name="Picture 13" descr="C:\Users\a.shlyakhta\Desktop\К презентации 11.02.15\день знаний\DSCN26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4851838"/>
            <a:ext cx="2304257" cy="14984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4" name="Picture 8" descr="C:\Users\a.shlyakhta\Desktop\К презентации 11.02.15\день знаний\IMAG137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244" r="23330"/>
          <a:stretch/>
        </p:blipFill>
        <p:spPr bwMode="auto">
          <a:xfrm>
            <a:off x="2490436" y="1265359"/>
            <a:ext cx="2180963" cy="15875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36878" name="Picture 14" descr="C:\Users\a.shlyakhta\Desktop\К презентации 11.02.15\день знаний Курьяново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883123"/>
            <a:ext cx="2304257" cy="15246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36879" name="Picture 15" descr="C:\Users\a.shlyakhta\Desktop\К презентации 11.02.15\день знаний Курьяново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707" y="3022629"/>
            <a:ext cx="2236789" cy="17025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81" y="5693259"/>
            <a:ext cx="606600" cy="65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C:\Users\t.selyunina\Desktop\Documents\На сайт\2015 ТОС\Марафон к дню победы\DSCF042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996952"/>
            <a:ext cx="2232249" cy="1728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24581" name="Picture 5" descr="C:\Users\t.selyunina\Desktop\Documents\На сайт\2015 ТОС\Для сми ТОС фото новый год\IMG_2148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19574" b="9951"/>
          <a:stretch/>
        </p:blipFill>
        <p:spPr bwMode="auto">
          <a:xfrm>
            <a:off x="2552591" y="4883122"/>
            <a:ext cx="2118807" cy="15246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24582" name="Picture 6" descr="C:\Users\t.selyunina\Desktop\Documents\На сайт\2015 ТОС\Для сми ТОС фото новый год\DSCN3919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t="7103"/>
          <a:stretch/>
        </p:blipFill>
        <p:spPr bwMode="auto">
          <a:xfrm>
            <a:off x="4860032" y="2996951"/>
            <a:ext cx="1767396" cy="17281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8" name="Picture 2" descr="C:\Users\t.selyunina\AppData\Local\Microsoft\Windows\Temporary Internet Files\Content.IE5\ZSQQ25U1\elka2[1].gif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297" y="4883122"/>
            <a:ext cx="1151890" cy="152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626" y="4851838"/>
            <a:ext cx="648786" cy="8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2625" y="333375"/>
            <a:ext cx="7772400" cy="100806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54" name="Picture 14" descr="C:\Users\a.shlyakhta\Desktop\К презентации 11.02.15\Деннь города\день горо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20" y="1185671"/>
            <a:ext cx="2938636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5" name="Picture 15" descr="C:\Users\a.shlyakhta\Desktop\К презентации 11.02.15\Деннь города\090820139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8" t="30588" r="-1"/>
          <a:stretch/>
        </p:blipFill>
        <p:spPr bwMode="auto">
          <a:xfrm>
            <a:off x="5763120" y="1171185"/>
            <a:ext cx="3356098" cy="1681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6" name="Picture 16" descr="C:\Users\a.shlyakhta\Desktop\К презентации 11.02.15\Деннь города\01062013226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4" b="9873"/>
          <a:stretch/>
        </p:blipFill>
        <p:spPr bwMode="auto">
          <a:xfrm>
            <a:off x="-22820" y="4593832"/>
            <a:ext cx="3011827" cy="1928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7" name="Picture 17" descr="C:\Users\a.shlyakhta\Desktop\К презентации 11.02.15\Деннь города\0106201323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06142"/>
            <a:ext cx="3148517" cy="2361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8" name="Picture 18" descr="C:\Users\a.shlyakhta\Desktop\К презентации 11.02.15\Деннь города\2505201322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488" y="1916831"/>
            <a:ext cx="3533703" cy="2697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9" name="Picture 19" descr="C:\Users\a.shlyakhta\Desktop\К презентации 11.02.15\Деннь города\getImageCAXVOM1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0" y="2924944"/>
            <a:ext cx="2750759" cy="1773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t.selyunina\Desktop\Documents\день города в ТОСах\2015\на банер\IMG_888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7720" r="21052" b="3570"/>
          <a:stretch/>
        </p:blipFill>
        <p:spPr bwMode="auto">
          <a:xfrm>
            <a:off x="6300192" y="2708920"/>
            <a:ext cx="2628398" cy="1634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t.selyunina\Desktop\Documents\день города в ТОСах\2015\на банер\IMG_883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1" r="14461"/>
          <a:stretch/>
        </p:blipFill>
        <p:spPr bwMode="auto">
          <a:xfrm>
            <a:off x="2989007" y="4479908"/>
            <a:ext cx="2946995" cy="2043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руглая лента лицом вниз 2"/>
          <p:cNvSpPr/>
          <p:nvPr/>
        </p:nvSpPr>
        <p:spPr>
          <a:xfrm>
            <a:off x="2411760" y="1152127"/>
            <a:ext cx="4248472" cy="681339"/>
          </a:xfrm>
          <a:prstGeom prst="ellipseRibb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alt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</a:t>
            </a:r>
            <a:r>
              <a:rPr lang="ru-RU" alt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города Иванова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2625" y="404813"/>
            <a:ext cx="7772400" cy="9112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5075" y="1420813"/>
            <a:ext cx="1593850" cy="14478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1\Соц.блок\ТОСы\Для Язевой Олечки от ТОСиков\Для презентации масленица\3 номинации\Современная ТОС Курьяново\Курьяново\012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 rot="280383">
            <a:off x="5778500" y="4843463"/>
            <a:ext cx="1643063" cy="1412875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1\Соц.блок\ТОСы\Для Язевой Олечки от ТОСиков\Для презентации масленица\3 номинации\Оригинальность ТОС Глинищево и ТОС Дружный\Глинищево\Глинищево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49865">
            <a:off x="1800225" y="1535113"/>
            <a:ext cx="1725613" cy="240665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1\Соц.блок\ТОСы\Для Язевой Олечки от ТОСиков\Для презентации масленица\3 номинации\ТрадиционнаяТОС Минеево\IMG_09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5300" y="3251200"/>
            <a:ext cx="3067050" cy="217805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1\Соц.блок\ТОСы\Для Язевой Олечки от ТОСиков\Для презентации масленица\депутаты призы\Лесное\IMAG053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873141">
            <a:off x="5764213" y="1563688"/>
            <a:ext cx="1497012" cy="2230437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1\Соц.блок\ТОСы\Для Язевой Олечки от ТОСиков\Для презентации масленица\3 номинации\Оригинальность ТОС Глинищево и ТОС Дружный\Дружный\IMG_021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356624">
            <a:off x="1873250" y="4622800"/>
            <a:ext cx="1800225" cy="153670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3" name="Группа 10"/>
          <p:cNvGrpSpPr>
            <a:grpSpLocks/>
          </p:cNvGrpSpPr>
          <p:nvPr/>
        </p:nvGrpSpPr>
        <p:grpSpPr bwMode="auto">
          <a:xfrm>
            <a:off x="0" y="1247775"/>
            <a:ext cx="1562100" cy="5305425"/>
            <a:chOff x="0" y="0"/>
            <a:chExt cx="1547664" cy="514350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3571" name="Picture 13" descr="D:\1\Соц.блок\ТОСы\Для Язевой Олечки от ТОСиков\масленица картины\2983-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04" b="-11504"/>
            <a:stretch>
              <a:fillRect/>
            </a:stretch>
          </p:blipFill>
          <p:spPr bwMode="auto">
            <a:xfrm>
              <a:off x="53832" y="3326830"/>
              <a:ext cx="1440000" cy="111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2" name="Picture 14" descr="D:\1\Соц.блок\ТОСы\Для Язевой Олечки от ТОСиков\масленица картины\1815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80" b="4980"/>
            <a:stretch>
              <a:fillRect/>
            </a:stretch>
          </p:blipFill>
          <p:spPr bwMode="auto">
            <a:xfrm>
              <a:off x="53832" y="2219122"/>
              <a:ext cx="1440000" cy="105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3" name="Picture 15" descr="D:\1\Соц.блок\ТОСы\Для Язевой Олечки от ТОСиков\масленица картины\70866_big_1352788094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019260"/>
              <a:ext cx="1440000" cy="120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4" name="Picture 16" descr="D:\1\Соц.блок\ТОСы\Для Язевой Олечки от ТОСиков\масленица картины\70866_big_1352788570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47333"/>
              <a:ext cx="1440000" cy="9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5" name="Picture 15" descr="D:\1\Соц.блок\ТОСы\Для Язевой Олечки от ТОСиков\масленица картины\pan-cake-day-in-russia-xvii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58" b="4858"/>
            <a:stretch>
              <a:fillRect/>
            </a:stretch>
          </p:blipFill>
          <p:spPr bwMode="auto">
            <a:xfrm>
              <a:off x="53832" y="4325122"/>
              <a:ext cx="1440000" cy="76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4" name="Группа 17"/>
          <p:cNvGrpSpPr>
            <a:grpSpLocks/>
          </p:cNvGrpSpPr>
          <p:nvPr/>
        </p:nvGrpSpPr>
        <p:grpSpPr bwMode="auto">
          <a:xfrm>
            <a:off x="7658100" y="1263650"/>
            <a:ext cx="1482725" cy="5272088"/>
            <a:chOff x="7607466" y="0"/>
            <a:chExt cx="1547664" cy="51435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3566" name="Picture 11" descr="D:\1\Соц.блок\ТОСы\Для Язевой Олечки от ТОСиков\масленица картины\1316556063_25_www_nevsepic_com_ua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10037"/>
              <a:ext cx="1440000" cy="95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7" name="Picture 12" descr="D:\1\Соц.блок\ТОСы\Для Язевой Олечки от ТОСиков\масленица картины\1920x1440_303805_[www_ArtFile_ru]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64348"/>
              <a:ext cx="144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8" name="Picture 14" descr="D:\1\Соц.блок\ТОСы\Для Язевой Олечки от ТОСиков\масленица картины\motto_net_ua_19210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231850"/>
              <a:ext cx="1440000" cy="89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9" name="Picture 17" descr="D:\1\Соц.блок\ТОСы\Для Язевой Олечки от ТОСиков\масленица картины\Repruk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186448"/>
              <a:ext cx="1440000" cy="1902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26627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6628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39750" y="333375"/>
            <a:ext cx="7772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7" name="Picture 9" descr="C:\Users\a.shlyakhta\Desktop\К презентации 11.02.15\пож.человек\SDC1056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651" y="1990805"/>
            <a:ext cx="3119868" cy="2446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C:\Users\a.shlyakhta\Desktop\К презентации 11.02.15\пож.человек\дск день пож.челове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" y="1340768"/>
            <a:ext cx="2691952" cy="1855676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9" name="Picture 11" descr="C:\Users\a.shlyakhta\Desktop\К презентации 11.02.15\пож.человек\imageCA1C6D0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91" y="1340768"/>
            <a:ext cx="3090887" cy="1886985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37900" name="Picture 12" descr="C:\Users\a.shlyakhta\Desktop\К презентации 11.02.15\пож.человек\imageCAUOYFNJ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2" b="14235"/>
          <a:stretch/>
        </p:blipFill>
        <p:spPr bwMode="auto">
          <a:xfrm>
            <a:off x="43421" y="3227753"/>
            <a:ext cx="2691952" cy="1569399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1" name="Picture 13" descr="C:\Users\a.shlyakhta\Desktop\К презентации 11.02.15\пож.человек\IMAG15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91" y="3260892"/>
            <a:ext cx="3056657" cy="1674427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2" name="Picture 14" descr="C:\Users\a.shlyakhta\Desktop\К презентации 11.02.15\день пож. человек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651" y="4437112"/>
            <a:ext cx="3017493" cy="2023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t.selyunina\Desktop\Documents\На сайт\СМИ  день пожилого человека ТОСы\imageCA1C6D0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2" y="4869159"/>
            <a:ext cx="2691952" cy="1512169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t.selyunina\Desktop\Documents\На сайт\СМИ  день пожилого человека ТОСы\IMAG153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91" y="4725144"/>
            <a:ext cx="3056657" cy="1735439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знак завершения 1"/>
          <p:cNvSpPr/>
          <p:nvPr/>
        </p:nvSpPr>
        <p:spPr>
          <a:xfrm>
            <a:off x="2823986" y="1247936"/>
            <a:ext cx="3146533" cy="756664"/>
          </a:xfrm>
          <a:prstGeom prst="flowChartTermina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altLang="ru-RU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День  пожилого  человека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2560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5604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39750" y="333375"/>
            <a:ext cx="7772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9331" name="Picture 3" descr="C:\Users\a.shlyakhta\Desktop\К презентации 11.02.15\Жаворонки\98754124_large_zhavoronkiof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24322"/>
            <a:ext cx="3096730" cy="283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\\ivgoradm.local\Docs\Буфер\ОРГуправление\1_3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57858"/>
            <a:ext cx="3219896" cy="2464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3" name="Picture 5" descr="\\ivgoradm.local\Docs\Буфер\ОРГуправление\3_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3" y="1324322"/>
            <a:ext cx="2736000" cy="20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\\ivgoradm.local\Docs\Буфер\ОРГуправление\2_2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0" y="3284984"/>
            <a:ext cx="2232248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5" name="Picture 7" descr="C:\Users\a.shlyakhta\Desktop\К презентации 11.02.15\Жаворонки\imgp0709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641" y="4061420"/>
            <a:ext cx="3312368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6" name="Picture 8" descr="C:\Users\a.shlyakhta\Desktop\К презентации 11.02.15\Жаворонки\жаворонки-021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515935"/>
            <a:ext cx="2915815" cy="1977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C:\Users\t.selyunina\Desktop\InNEQapojr0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962" y="3668793"/>
            <a:ext cx="2677054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6084168" y="5373216"/>
            <a:ext cx="2952328" cy="1125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7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Тематические праздники в ТОС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7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27651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765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39750" y="333375"/>
            <a:ext cx="7772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6258" name="Picture 2" descr="C:\Users\a.shlyakhta\Desktop\К презентации 11.02.15\День матери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90" y="2015104"/>
            <a:ext cx="3274023" cy="2175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3" descr="C:\Users\a.shlyakhta\Desktop\К презентации 11.02.15\День матери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31" y="4565099"/>
            <a:ext cx="2850579" cy="1894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C:\Users\a.shlyakhta\Desktop\К презентации 11.02.15\День матери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37" y="1398796"/>
            <a:ext cx="2915816" cy="1937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1" name="Picture 5" descr="C:\Users\a.shlyakhta\Desktop\К презентации 11.02.15\день матери\День матери Трудовой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87">
            <a:off x="5973133" y="4330908"/>
            <a:ext cx="2978668" cy="2057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C:\Users\a.shlyakhta\Desktop\К презентации 11.02.15\день матери\День матери Трудовой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37" y="1394240"/>
            <a:ext cx="2425502" cy="3234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4" name="Picture 8" descr="C:\Users\a.shlyakhta\Desktop\К презентации 11.02.15\день матери\Элегия День матер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86" y="4319001"/>
            <a:ext cx="2151087" cy="161331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0" name="TextBox 1"/>
          <p:cNvSpPr txBox="1">
            <a:spLocks noChangeArrowheads="1"/>
          </p:cNvSpPr>
          <p:nvPr/>
        </p:nvSpPr>
        <p:spPr bwMode="auto">
          <a:xfrm>
            <a:off x="3208525" y="1590602"/>
            <a:ext cx="2258952" cy="4770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flat" dir="t">
              <a:rot lat="0" lon="0" rev="18900000"/>
            </a:lightRig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500" b="1" dirty="0" smtClean="0">
                <a:ln/>
                <a:solidFill>
                  <a:schemeClr val="accent3"/>
                </a:solidFill>
              </a:rPr>
              <a:t>День матери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248"/>
            <a:ext cx="971600" cy="818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t.selyunina\Desktop\1024171320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11" y="3253778"/>
            <a:ext cx="1531615" cy="1075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29699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9700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46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39750" y="333375"/>
            <a:ext cx="7772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8306" name="Picture 2" descr="C:\Users\a.shlyakhta\Desktop\К презентации 11.02.15\Выставка ТОС Трудовой+Сортировочный\DSC_78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4"/>
          <a:stretch/>
        </p:blipFill>
        <p:spPr bwMode="auto">
          <a:xfrm>
            <a:off x="5004048" y="1424990"/>
            <a:ext cx="4111898" cy="2635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7" name="Picture 3" descr="C:\Users\a.shlyakhta\Desktop\К презентации 11.02.15\Выставка ТОС Трудовой+Сортировочный\DSC_78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-715" r="1920" b="715"/>
          <a:stretch/>
        </p:blipFill>
        <p:spPr bwMode="auto">
          <a:xfrm>
            <a:off x="28996" y="1290388"/>
            <a:ext cx="3390875" cy="2446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C:\Users\a.shlyakhta\Desktop\К презентации 11.02.15\Выставка ТОС Трудовой+Сортировочный\IMAG07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" y="3861048"/>
            <a:ext cx="3622873" cy="2665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5" descr="C:\Users\a.shlyakhta\Desktop\К презентации 11.02.15\Выставка ТОС Трудовой+Сортировочный\выставки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22"/>
          <a:stretch/>
        </p:blipFill>
        <p:spPr bwMode="auto">
          <a:xfrm>
            <a:off x="4067944" y="4149080"/>
            <a:ext cx="5003670" cy="2287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C:\Users\a.shlyakhta\Desktop\К презентации 11.02.15\Выставка ТОС Трудовой+Сортировочный\DSC_77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312" y="2182128"/>
            <a:ext cx="4101026" cy="271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3072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0724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39750" y="333375"/>
            <a:ext cx="7772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9027" name="Picture 3" descr="C:\Users\a.shlyakhta\Desktop\К презентации 11.02.15\Патриотическое+правоохранительные\DSC02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194700"/>
            <a:ext cx="3203848" cy="2402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8" name="Picture 4" descr="C:\Users\a.shlyakhta\Desktop\К презентации 11.02.15\Патриотическое+правоохранительные\ЮП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1280517"/>
            <a:ext cx="3233936" cy="2425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9" name="Picture 5" descr="C:\Users\a.shlyakhta\Desktop\К презентации 11.02.15\Патриотическое+правоохранительные\DSC019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39" y="2935002"/>
            <a:ext cx="2411760" cy="1808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0" name="Picture 6" descr="C:\Users\a.shlyakhta\Desktop\К презентации 11.02.15\первичка\IMAG08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51" y="3190337"/>
            <a:ext cx="3094583" cy="1966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1" name="Picture 7" descr="C:\Users\a.shlyakhta\Desktop\К презентации 11.02.15\ветераны\IMG_09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9" t="8359" r="41767"/>
          <a:stretch/>
        </p:blipFill>
        <p:spPr bwMode="auto">
          <a:xfrm>
            <a:off x="6372200" y="4050183"/>
            <a:ext cx="1224136" cy="2490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Users\t.selyunina\Desktop\Documents\На сайт\2015 ТОС\трудовой\imag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5"/>
          <a:stretch/>
        </p:blipFill>
        <p:spPr bwMode="auto">
          <a:xfrm>
            <a:off x="11833" y="4743822"/>
            <a:ext cx="3336032" cy="1804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t.selyunina\Desktop\Documents\На сайт\2015 ТОС\На сайт  15 мая день победы библиотека Сортировка\IMG_107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673" y="1280517"/>
            <a:ext cx="3789935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t.selyunina\Desktop\Documents\На сайт\2015 ТОС\Марафон к дню победы\аллея\IMG_0923[1]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608" y="1308162"/>
            <a:ext cx="2511822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46" y="1334802"/>
            <a:ext cx="748680" cy="59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t.selyunina\AppData\Local\Microsoft\Windows\Temporary Internet Files\Content.IE5\ZSQQ25U1\images[1]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9" y="4869160"/>
            <a:ext cx="1534070" cy="14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28675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8676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0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39750" y="333375"/>
            <a:ext cx="7772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4931" name="Picture 3" descr="C:\Users\a.shlyakhta\Desktop\К презентации 11.02.15\гимнастика\DSC018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82452"/>
            <a:ext cx="3059832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2" name="Picture 4" descr="C:\Users\a.shlyakhta\Desktop\К презентации 11.02.15\гимнастика\гимнасти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6" y="1266888"/>
            <a:ext cx="3658716" cy="2658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3" name="Picture 5" descr="C:\Users\a.shlyakhta\Desktop\К презентации 11.02.15\гимнастика\гимнастика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805" y="3858172"/>
            <a:ext cx="3388122" cy="2545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4" name="Picture 6" descr="C:\Users\a.shlyakhta\Desktop\К презентации 11.02.15\гимнастика\гимнастика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3946998"/>
            <a:ext cx="3728853" cy="2487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.shlyakhta\Desktop\К презентации 11.02.15\гимнастика\DSC016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82452"/>
            <a:ext cx="2952328" cy="2658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войная волна 1"/>
          <p:cNvSpPr/>
          <p:nvPr/>
        </p:nvSpPr>
        <p:spPr>
          <a:xfrm>
            <a:off x="5787777" y="5530502"/>
            <a:ext cx="3296338" cy="1109538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7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Здоровый образ жизни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7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26627" name="Picture 3" descr="C:\Users\t.selyunina\Desktop\Все ТОСЫ города иванова\Дружный\Для СМИ тос Дружный 2015 на сайт\День снега в ТОС\IMG_014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608" y="3738512"/>
            <a:ext cx="2245240" cy="1802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25463"/>
            <a:ext cx="9144000" cy="715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68313" y="188913"/>
            <a:ext cx="7772400" cy="792162"/>
          </a:xfrm>
        </p:spPr>
        <p:txBody>
          <a:bodyPr>
            <a:normAutofit/>
          </a:bodyPr>
          <a:lstStyle/>
          <a:p>
            <a:pPr marL="640080" indent="-45720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Рисунок 6" descr="АСК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0350"/>
            <a:ext cx="9144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152400" y="5516563"/>
            <a:ext cx="8880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В настоящее время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на территории города Иванова зарегистрировано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36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ТОС,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108 уличных и 77 домовых комитетов. 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</a:br>
            <a:endParaRPr lang="ru-RU" sz="1600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4" t="26855" r="33990" b="6079"/>
          <a:stretch>
            <a:fillRect/>
          </a:stretch>
        </p:blipFill>
        <p:spPr bwMode="auto">
          <a:xfrm>
            <a:off x="1763713" y="1452563"/>
            <a:ext cx="5834062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452563"/>
            <a:ext cx="4032250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t.selyunina\Desktop\15-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9" y="1248469"/>
            <a:ext cx="1584177" cy="2717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.selyunina\Desktop\0_e98c_57ea6f35_X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" y="3855889"/>
            <a:ext cx="1504453" cy="1660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.selyunina\Desktop\image281152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3" y="1265262"/>
            <a:ext cx="1328737" cy="2353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.selyunina\Desktop\20150101-_DSC8180-2 (1440x95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7" y="3501008"/>
            <a:ext cx="1328737" cy="2015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8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4213" y="317500"/>
            <a:ext cx="7497762" cy="863600"/>
          </a:xfrm>
        </p:spPr>
        <p:txBody>
          <a:bodyPr>
            <a:normAutofit/>
          </a:bodyPr>
          <a:lstStyle/>
          <a:p>
            <a:pPr marL="640080" indent="-45720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города Иванова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749" name="Прямоугольник 2"/>
          <p:cNvSpPr>
            <a:spLocks noChangeArrowheads="1"/>
          </p:cNvSpPr>
          <p:nvPr/>
        </p:nvSpPr>
        <p:spPr bwMode="auto">
          <a:xfrm>
            <a:off x="0" y="1152525"/>
            <a:ext cx="9140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1074" name="Picture 2" descr="C:\Users\a.shlyakhta\Desktop\К презентации 11.02.15\спорт\DSC00392-2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798" y="1522413"/>
            <a:ext cx="1828800" cy="137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5" name="Picture 3" descr="C:\Users\a.shlyakhta\Desktop\К презентации 11.02.15\спорт\DSC00410-1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324" y="5013176"/>
            <a:ext cx="1828800" cy="137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6" name="Picture 4" descr="C:\Users\a.shlyakhta\Desktop\К презентации 11.02.15\спорт\DSC02168-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171" y="1242219"/>
            <a:ext cx="3220864" cy="2415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7" name="Picture 5" descr="C:\Users\a.shlyakhta\Desktop\К презентации 11.02.15\спорт\DSC098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3" y="4005064"/>
            <a:ext cx="3174801" cy="2232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8" name="Picture 6" descr="C:\Users\a.shlyakhta\Desktop\К презентации 11.02.15\спорт\DSCF8363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3" y="1337469"/>
            <a:ext cx="3347864" cy="2510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9" name="Picture 7" descr="C:\Users\a.shlyakhta\Desktop\К презентации 11.02.15\спорт\ТОС Нежданово - день физкультурник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822" y="3277346"/>
            <a:ext cx="2206752" cy="1655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0" name="Picture 8" descr="C:\Users\a.shlyakhta\Desktop\К презентации 11.02.15\спорт\IMG_1843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108" y="3848367"/>
            <a:ext cx="3316717" cy="2487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 smtClean="0"/>
          </a:p>
        </p:txBody>
      </p:sp>
      <p:sp>
        <p:nvSpPr>
          <p:cNvPr id="32771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32772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82625" y="333375"/>
            <a:ext cx="7772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t.selyunina\Desktop\Documents\На сайт\2014\Круглый стол\DSC_0006-6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" y="1413049"/>
            <a:ext cx="2319139" cy="1423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Круглый стол\круглый стол Шуя 2015 на сайт\image-23-04-15-03-27-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857" y="1405458"/>
            <a:ext cx="2330227" cy="1544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Круглый стол\Круглый стол 11.02.15 итог\фото для ТОС\DSCF70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149" y="1732695"/>
            <a:ext cx="2319339" cy="2248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vgoradm.ru/attaches/DSC_9781.JPG">
            <a:hlinkClick r:id="rId6" tooltip="11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243" y="3068960"/>
            <a:ext cx="3695997" cy="3423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vgoradm.ru/attaches/IMG_029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4"/>
          <a:stretch/>
        </p:blipFill>
        <p:spPr bwMode="auto">
          <a:xfrm>
            <a:off x="6774084" y="4149080"/>
            <a:ext cx="2276786" cy="2159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ivgoradm.ru/attaches/DSCF8461-1.JPG">
            <a:hlinkClick r:id="rId9" tooltip="3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7" y="2856906"/>
            <a:ext cx="2880320" cy="2058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ivgoradm.ru/attaches/P1010290.JPG">
            <a:hlinkClick r:id="rId11" tooltip="форум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7" y="4845001"/>
            <a:ext cx="2880320" cy="1647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:\Users\t.selyunina\Desktop\Все ТОСЫ города иванова\Чкаловский\Встреча ТОС Чкаловский\P_20151116_17135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694" y="1413049"/>
            <a:ext cx="2016223" cy="1537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44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 smtClean="0"/>
          </a:p>
        </p:txBody>
      </p:sp>
      <p:sp>
        <p:nvSpPr>
          <p:cNvPr id="32771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32772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7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82625" y="333375"/>
            <a:ext cx="7772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5778" name="Picture 2" descr="\\ivgoradm.local\Docs\Буфер\ОРГуправление\соседн.регионы\то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601"/>
            <a:ext cx="3456384" cy="2399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 descr="\\ivgoradm.local\Docs\Буфер\ОРГуправление\соседн.регионы\68dc86fd537845e0e189c78624be5a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168" y="1339507"/>
            <a:ext cx="3059832" cy="2400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\\ivgoradm.local\Docs\Буфер\ОРГуправление\соседн.регионы\IMG_02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3854747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DCIM\101MSDCF\DSC0075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92489" y="3812364"/>
            <a:ext cx="4299991" cy="2784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80" name="Picture 12" descr="C:\Users\t.selyunina\Desktop\IMG_3535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377" y="1592537"/>
            <a:ext cx="2769791" cy="202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33795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3796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39750" y="333375"/>
            <a:ext cx="7772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0050" name="Picture 2" descr="C:\Users\a.shlyakhta\Desktop\К презентации 11.02.15\Патриотическое+правоохранительные\DSC02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0" y="3982954"/>
            <a:ext cx="3525564" cy="2644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1" name="Picture 3" descr="C:\Users\a.shlyakhta\Desktop\К презентации 11.02.15\Патриотическое+правоохранительные\DSC018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25" y="3739156"/>
            <a:ext cx="4060141" cy="2778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.shlyakhta\Desktop\К презентации 11.02.15\Патриотическое+правоохранительные\юпп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584" y="1307340"/>
            <a:ext cx="3528392" cy="2769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5" name="Picture 11" descr="F:\Круглый стол 11.02.15 итог\DSC023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6607"/>
            <a:ext cx="3607732" cy="2439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2" descr="C:\Users\Татьяна Селюнина\Desktop\юпп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0" y="1307340"/>
            <a:ext cx="2516188" cy="1597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 descr="C:\Users\t.selyunina\Desktop\Все ТОСЫ города иванова\Трудовой\ШАВАНДИНА\DSC0188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4" t="11961" r="24816"/>
          <a:stretch/>
        </p:blipFill>
        <p:spPr bwMode="auto">
          <a:xfrm>
            <a:off x="75159" y="2600976"/>
            <a:ext cx="2304256" cy="1590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t.selyunina\Desktop\Все ТОСЫ города иванова\Трудовой\ТОС Трудовой фото -архив\DSC0195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990" y="3598801"/>
            <a:ext cx="2626023" cy="1706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6804248" y="5085184"/>
            <a:ext cx="2339752" cy="1432519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7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ТОС «Трудовой»</a:t>
            </a:r>
          </a:p>
          <a:p>
            <a:pPr algn="ctr" eaLnBrk="1" hangingPunct="1">
              <a:defRPr/>
            </a:pP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7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Ю П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7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7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4213" y="317500"/>
            <a:ext cx="7497762" cy="863600"/>
          </a:xfrm>
        </p:spPr>
        <p:txBody>
          <a:bodyPr>
            <a:normAutofit/>
          </a:bodyPr>
          <a:lstStyle/>
          <a:p>
            <a:pPr marL="640080" indent="-45720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821" name="Прямоугольник 2"/>
          <p:cNvSpPr>
            <a:spLocks noChangeArrowheads="1"/>
          </p:cNvSpPr>
          <p:nvPr/>
        </p:nvSpPr>
        <p:spPr bwMode="auto">
          <a:xfrm>
            <a:off x="0" y="1152525"/>
            <a:ext cx="9140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4822" name="Picture 2" descr="C:\Users\a.shlyakhta\Desktop\К презентации 11.02.15\погорельц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338263"/>
            <a:ext cx="418782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3" descr="C:\Users\a.shlyakhta\Desktop\К презентации 11.02.15\ты нам нуже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84466"/>
            <a:ext cx="4752528" cy="2836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4" name="Picture 4" descr="C:\Users\a.shlyakhta\Desktop\К презентации 11.02.15\ты нам нужен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66996"/>
            <a:ext cx="3816424" cy="2502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3" name="Picture 9" descr="C:\Users\Татьяна Селюнина\Desktop\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392">
            <a:off x="3723993" y="4452190"/>
            <a:ext cx="1519648" cy="898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4" name="Picture 10" descr="C:\Users\Татьяна Селюнина\Desktop\м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1" y="4402135"/>
            <a:ext cx="3532683" cy="203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67544" y="332656"/>
            <a:ext cx="7772400" cy="1152525"/>
          </a:xfrm>
        </p:spPr>
        <p:txBody>
          <a:bodyPr>
            <a:normAutofit/>
          </a:bodyPr>
          <a:lstStyle/>
          <a:p>
            <a:pPr marL="640080" indent="-45720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68738"/>
            <a:ext cx="3541713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76760"/>
            <a:ext cx="359727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319213"/>
            <a:ext cx="42449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i.belova\Desktop\На сайт\Компьютерная граммотность\DSC007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74716"/>
            <a:ext cx="4248472" cy="2511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 smtClean="0"/>
          </a:p>
        </p:txBody>
      </p:sp>
      <p:sp>
        <p:nvSpPr>
          <p:cNvPr id="36867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36868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7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82625" y="333375"/>
            <a:ext cx="7772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70" name="Picture 3" descr="C:\Users\a.shlyakhta\Desktop\скрин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268413"/>
            <a:ext cx="7488238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одзаголовок 2"/>
          <p:cNvSpPr>
            <a:spLocks/>
          </p:cNvSpPr>
          <p:nvPr/>
        </p:nvSpPr>
        <p:spPr bwMode="auto">
          <a:xfrm>
            <a:off x="250825" y="620713"/>
            <a:ext cx="856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r>
              <a:rPr lang="ru-RU" altLang="ru-RU" sz="2800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</a:pPr>
            <a:endParaRPr lang="ru-RU" altLang="ru-RU" sz="3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37891" name="Picture 5" descr="C:\Users\a.shlyakhta\Documents\сайт\TO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r="79871"/>
          <a:stretch>
            <a:fillRect/>
          </a:stretch>
        </p:blipFill>
        <p:spPr bwMode="auto">
          <a:xfrm>
            <a:off x="2339975" y="1804988"/>
            <a:ext cx="464978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68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Прямоугольник 10"/>
          <p:cNvSpPr>
            <a:spLocks noChangeArrowheads="1"/>
          </p:cNvSpPr>
          <p:nvPr/>
        </p:nvSpPr>
        <p:spPr bwMode="auto">
          <a:xfrm>
            <a:off x="0" y="111760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200" b="1" dirty="0">
                <a:solidFill>
                  <a:srgbClr val="000000"/>
                </a:solidFill>
                <a:latin typeface="Calibri" pitchFamily="34" charset="0"/>
              </a:rPr>
              <a:t>Территориальное общественное самоуправление города Иванова</a:t>
            </a:r>
          </a:p>
        </p:txBody>
      </p:sp>
      <p:pic>
        <p:nvPicPr>
          <p:cNvPr id="6" name="Picture 6" descr="C:\Users\t.selyunina\Desktop\img_26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373216"/>
            <a:ext cx="1080120" cy="1472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Прямоугольник 3"/>
          <p:cNvSpPr>
            <a:spLocks noChangeArrowheads="1"/>
          </p:cNvSpPr>
          <p:nvPr/>
        </p:nvSpPr>
        <p:spPr bwMode="auto">
          <a:xfrm>
            <a:off x="438150" y="2762250"/>
            <a:ext cx="84963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6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162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EucrosiaUPC" pitchFamily="18" charset="-34"/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25463"/>
            <a:ext cx="9144000" cy="715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68313" y="188913"/>
            <a:ext cx="7772400" cy="792162"/>
          </a:xfrm>
        </p:spPr>
        <p:txBody>
          <a:bodyPr>
            <a:normAutofit/>
          </a:bodyPr>
          <a:lstStyle/>
          <a:p>
            <a:pPr marL="640080" indent="-45720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Рисунок 6" descr="АСК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0350"/>
            <a:ext cx="9144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152400" y="5516563"/>
            <a:ext cx="8880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В настоящее время в городе Иванове функционируют 40 ТОС,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108 уличных и 77 домовых комитетов. 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</a:br>
            <a:endParaRPr lang="ru-RU" sz="1600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4" t="26855" r="33990" b="6079"/>
          <a:stretch>
            <a:fillRect/>
          </a:stretch>
        </p:blipFill>
        <p:spPr bwMode="auto">
          <a:xfrm>
            <a:off x="1763713" y="1452563"/>
            <a:ext cx="5834062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16038"/>
            <a:ext cx="6634162" cy="4976812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25463"/>
            <a:ext cx="9144000" cy="715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68313" y="188913"/>
            <a:ext cx="7772400" cy="792162"/>
          </a:xfrm>
        </p:spPr>
        <p:txBody>
          <a:bodyPr>
            <a:normAutofit/>
          </a:bodyPr>
          <a:lstStyle/>
          <a:p>
            <a:pPr marL="640080" indent="-45720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Рисунок 6" descr="АСК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0350"/>
            <a:ext cx="9144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Прямоугольник 6"/>
          <p:cNvSpPr>
            <a:spLocks noChangeArrowheads="1"/>
          </p:cNvSpPr>
          <p:nvPr/>
        </p:nvSpPr>
        <p:spPr bwMode="auto">
          <a:xfrm>
            <a:off x="0" y="1268413"/>
            <a:ext cx="91440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                                    </a:t>
            </a:r>
            <a:r>
              <a:rPr lang="ru-RU" alt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 Р О Н О Л О Г И Я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0B050"/>
                </a:solidFill>
              </a:rPr>
              <a:t>1990 год </a:t>
            </a:r>
            <a:endParaRPr lang="ru-RU" altLang="ru-RU" sz="1400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Решением сессии Ленинского районного Совета народных депутатов утверждено  первое  территориальное общественное самоуправление (ТОС) Сухово-</a:t>
            </a:r>
            <a:r>
              <a:rPr lang="ru-RU" altLang="ru-RU" sz="1400" dirty="0" err="1">
                <a:solidFill>
                  <a:schemeClr val="tx1"/>
                </a:solidFill>
              </a:rPr>
              <a:t>Дерябихинского</a:t>
            </a:r>
            <a:r>
              <a:rPr lang="ru-RU" altLang="ru-RU" sz="1400" dirty="0">
                <a:solidFill>
                  <a:schemeClr val="tx1"/>
                </a:solidFill>
              </a:rPr>
              <a:t> микрорайона города Иванова.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400" b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0B050"/>
                </a:solidFill>
              </a:rPr>
              <a:t>1992 год-1998год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Решением малого Совета Фрунзенского районного Совета народных депутатов утвержден ТОС Первомайских и Межевых города Иванова.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Открыт первый Центр по работе с населением в Сухово-</a:t>
            </a:r>
            <a:r>
              <a:rPr lang="ru-RU" altLang="ru-RU" sz="1400" dirty="0" err="1">
                <a:solidFill>
                  <a:schemeClr val="tx1"/>
                </a:solidFill>
              </a:rPr>
              <a:t>Дерябихинском</a:t>
            </a:r>
            <a:r>
              <a:rPr lang="ru-RU" altLang="ru-RU" sz="1400" dirty="0">
                <a:solidFill>
                  <a:schemeClr val="tx1"/>
                </a:solidFill>
              </a:rPr>
              <a:t> микрорайоне города Иванова. Советом ТОС начата работа по приему жителей.</a:t>
            </a:r>
            <a:endParaRPr lang="ru-RU" altLang="ru-RU" sz="1400" b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Решением Ивановской городской Думы утвержден ТОС  «</a:t>
            </a:r>
            <a:r>
              <a:rPr lang="ru-RU" altLang="ru-RU" sz="1400" dirty="0" err="1">
                <a:solidFill>
                  <a:schemeClr val="tx1"/>
                </a:solidFill>
              </a:rPr>
              <a:t>Авдотьино</a:t>
            </a:r>
            <a:r>
              <a:rPr lang="ru-RU" altLang="ru-RU" sz="1400" dirty="0">
                <a:solidFill>
                  <a:schemeClr val="tx1"/>
                </a:solidFill>
              </a:rPr>
              <a:t>».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Ивановская городская Дума утверждает </a:t>
            </a:r>
            <a:r>
              <a:rPr lang="ru-RU" altLang="ru-RU" sz="1400" dirty="0">
                <a:solidFill>
                  <a:srgbClr val="00B050"/>
                </a:solidFill>
              </a:rPr>
              <a:t>Положение</a:t>
            </a:r>
            <a:r>
              <a:rPr lang="ru-RU" altLang="ru-RU" sz="1400" dirty="0">
                <a:solidFill>
                  <a:schemeClr val="tx1"/>
                </a:solidFill>
              </a:rPr>
              <a:t> о территориальном общественном самоуправлении в городе Иванове.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Утвержден  ТОС «Сортировочный», ТОС «Минеево», ТОС «Привокзальный», ТОС «</a:t>
            </a:r>
            <a:r>
              <a:rPr lang="ru-RU" altLang="ru-RU" sz="1400" dirty="0" err="1">
                <a:solidFill>
                  <a:schemeClr val="tx1"/>
                </a:solidFill>
              </a:rPr>
              <a:t>Глинищево</a:t>
            </a:r>
            <a:r>
              <a:rPr lang="ru-RU" altLang="ru-RU" sz="1400" dirty="0">
                <a:solidFill>
                  <a:schemeClr val="tx1"/>
                </a:solidFill>
              </a:rPr>
              <a:t>»,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ТОС «</a:t>
            </a:r>
            <a:r>
              <a:rPr lang="ru-RU" altLang="ru-RU" sz="1400" dirty="0" err="1">
                <a:solidFill>
                  <a:schemeClr val="tx1"/>
                </a:solidFill>
              </a:rPr>
              <a:t>Соснево</a:t>
            </a:r>
            <a:r>
              <a:rPr lang="ru-RU" altLang="ru-RU" sz="1400" dirty="0">
                <a:solidFill>
                  <a:schemeClr val="tx1"/>
                </a:solidFill>
              </a:rPr>
              <a:t>».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В июле </a:t>
            </a:r>
            <a:r>
              <a:rPr lang="ru-RU" altLang="ru-RU" sz="1400" dirty="0">
                <a:solidFill>
                  <a:srgbClr val="00B050"/>
                </a:solidFill>
              </a:rPr>
              <a:t>1999</a:t>
            </a:r>
            <a:r>
              <a:rPr lang="ru-RU" altLang="ru-RU" sz="1400" dirty="0">
                <a:solidFill>
                  <a:schemeClr val="tx1"/>
                </a:solidFill>
              </a:rPr>
              <a:t> года в структуре управления организационной работы  администрации города Иванова был образован отдел по организации работы территориальных общественных самоуправлений.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</a:rPr>
              <a:t>В </a:t>
            </a:r>
            <a:r>
              <a:rPr lang="ru-RU" altLang="ru-RU" sz="1400" dirty="0">
                <a:solidFill>
                  <a:srgbClr val="00B050"/>
                </a:solidFill>
              </a:rPr>
              <a:t>2006</a:t>
            </a:r>
            <a:r>
              <a:rPr lang="ru-RU" altLang="ru-RU" sz="1400" dirty="0">
                <a:solidFill>
                  <a:schemeClr val="tx1"/>
                </a:solidFill>
              </a:rPr>
              <a:t> году администрацией города был принят ряд нормативных документов, которые позволили органам ТОС более целенаправленно и эффективно осуществлять свою деятельность.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25463"/>
            <a:ext cx="9144000" cy="715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68313" y="188913"/>
            <a:ext cx="7772400" cy="792162"/>
          </a:xfrm>
        </p:spPr>
        <p:txBody>
          <a:bodyPr>
            <a:normAutofit/>
          </a:bodyPr>
          <a:lstStyle/>
          <a:p>
            <a:pPr marL="640080" indent="-45720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Рисунок 6" descr="АСК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0350"/>
            <a:ext cx="9144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1538288"/>
            <a:ext cx="9140825" cy="52625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600" dirty="0"/>
              <a:t>Конституция Российской Федерации.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600" dirty="0"/>
              <a:t>Федеральный закон от 06.10.2003г. № 131-ФЗ «Об общих принципах организации местного самоуправления в Российской Федерации».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/>
              <a:t> Устав города Иванова.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/>
              <a:t> Положение о территориальном общественном самоуправлении в городе Иванове от 31   мая 2006 г. № 151 (в действующей редакции).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/>
              <a:t>Федеральный закон от 12.01.1996г. №7-ФЗ «О некоммерческих организациях» (в случае если ТОС зарегистрирован в качестве юридического лица в организационно-правовой форме некоммерческой организации).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600" dirty="0"/>
              <a:t>Решение Ивановской городской Думы «О грантах главы города Иванова на 2015 год по поддержке социально значимых инициатив и проектов территориальных общественных самоуправлений в городе Иванове» от 24 декабря 2014 г. N 810.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600" dirty="0"/>
              <a:t>Постановление Администрации города Иванова «Об утверждении муниципальной программы «Совершенствование местного самоуправления города Иванова» от 30.10.2013 № 2372  (в действующей редакции).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600" dirty="0"/>
              <a:t>Постановление Главы администрации г. Иванова от 21 ноября 2006 г. N 3335 «О материальном поощрении актива территориального общественного самоуправления»</a:t>
            </a:r>
          </a:p>
          <a:p>
            <a:pPr>
              <a:defRPr/>
            </a:pPr>
            <a:r>
              <a:rPr lang="ru-RU" sz="1600" dirty="0"/>
              <a:t>     (в действующей редакции).</a:t>
            </a:r>
          </a:p>
          <a:p>
            <a:pPr>
              <a:defRPr/>
            </a:pPr>
            <a:endParaRPr lang="ru-RU" sz="1600" dirty="0"/>
          </a:p>
          <a:p>
            <a:pPr>
              <a:defRPr/>
            </a:pP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7" y="-53455"/>
            <a:ext cx="9144000" cy="715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68313" y="188913"/>
            <a:ext cx="7772400" cy="792162"/>
          </a:xfrm>
        </p:spPr>
        <p:txBody>
          <a:bodyPr>
            <a:normAutofit/>
          </a:bodyPr>
          <a:lstStyle/>
          <a:p>
            <a:pPr marL="640080" indent="-45720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245" name="Прямоугольник 2"/>
          <p:cNvSpPr>
            <a:spLocks noChangeArrowheads="1"/>
          </p:cNvSpPr>
          <p:nvPr/>
        </p:nvSpPr>
        <p:spPr bwMode="auto">
          <a:xfrm>
            <a:off x="179512" y="1779588"/>
            <a:ext cx="532859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8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7030A0"/>
                </a:solidFill>
              </a:rPr>
              <a:t>Основными целями администрации города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7030A0"/>
                </a:solidFill>
              </a:rPr>
              <a:t>во взаимодействии с ТОС являются:</a:t>
            </a:r>
            <a:r>
              <a:rPr lang="ru-RU" altLang="ru-RU" sz="1800" dirty="0">
                <a:solidFill>
                  <a:srgbClr val="7030A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8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8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</a:rPr>
              <a:t>- создание условий для развития территориального общественного самоуправления в городе Иванове;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</a:rPr>
              <a:t>- повышение эффективности взаимодействия между органами местного самоуправления и объединениями граждан по месту жительства.</a:t>
            </a:r>
          </a:p>
        </p:txBody>
      </p:sp>
      <p:pic>
        <p:nvPicPr>
          <p:cNvPr id="10246" name="Picture 2" descr="C:\Users\i.belova\Desktop\На сайт\фотки на сайт масленица\DSCN51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1270000"/>
            <a:ext cx="3273252" cy="2808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824" y="4073302"/>
            <a:ext cx="3344688" cy="2596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t.selyunina\Desktop\Все ТОСЫ города иванова\Краска ТОСы выезды\Фото покраска ТОС Нежданово\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0" y="4929984"/>
            <a:ext cx="3019102" cy="1747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t.selyunina\Desktop\Documents\Благоустройство,Субботники\Субботни-ики\2015\Субботники на  сайт\DSC089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922394"/>
            <a:ext cx="2880320" cy="1747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Описание: C:\Users\t.selyunina\AppData\Local\Microsoft\Windows\Temporary Internet Files\Content.IE5\TSZBOSXZ\MC900286916[1].wmf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43509"/>
            <a:ext cx="1440162" cy="107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1" name="Picture 5" descr="C:\Users\t.selyunina\Desktop\TOS-450x33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7" y="1270000"/>
            <a:ext cx="1423045" cy="850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25463"/>
            <a:ext cx="9144000" cy="715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68313" y="188913"/>
            <a:ext cx="7772400" cy="792162"/>
          </a:xfrm>
        </p:spPr>
        <p:txBody>
          <a:bodyPr>
            <a:normAutofit/>
          </a:bodyPr>
          <a:lstStyle/>
          <a:p>
            <a:pPr marL="640080" indent="-45720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8" name="Рисунок 6" descr="АСК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0350"/>
            <a:ext cx="9144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Прямоугольник 28"/>
          <p:cNvSpPr>
            <a:spLocks noChangeArrowheads="1"/>
          </p:cNvSpPr>
          <p:nvPr/>
        </p:nvSpPr>
        <p:spPr bwMode="auto">
          <a:xfrm>
            <a:off x="539750" y="1152525"/>
            <a:ext cx="2744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участвуют в проведении культурно-массовых и спортивных мероприятий, а так же организации досуга населения, в просветительской работе</a:t>
            </a:r>
          </a:p>
        </p:txBody>
      </p:sp>
      <p:sp>
        <p:nvSpPr>
          <p:cNvPr id="11270" name="Прямоугольник 29"/>
          <p:cNvSpPr>
            <a:spLocks noChangeArrowheads="1"/>
          </p:cNvSpPr>
          <p:nvPr/>
        </p:nvSpPr>
        <p:spPr bwMode="auto">
          <a:xfrm>
            <a:off x="184150" y="2293938"/>
            <a:ext cx="312102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организация участия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населения в работах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по санитарной очистке, благоустройству, озеленению и содержанию зеленых насаждений и цветников, детских площадок в границах ТОС</a:t>
            </a:r>
          </a:p>
        </p:txBody>
      </p:sp>
      <p:sp>
        <p:nvSpPr>
          <p:cNvPr id="11271" name="TextBox 3"/>
          <p:cNvSpPr txBox="1">
            <a:spLocks noChangeArrowheads="1"/>
          </p:cNvSpPr>
          <p:nvPr/>
        </p:nvSpPr>
        <p:spPr bwMode="auto">
          <a:xfrm>
            <a:off x="339725" y="3786188"/>
            <a:ext cx="28082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>
                <a:solidFill>
                  <a:srgbClr val="000000"/>
                </a:solidFill>
              </a:rPr>
              <a:t>принимают активное участие в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>
                <a:solidFill>
                  <a:srgbClr val="000000"/>
                </a:solidFill>
              </a:rPr>
              <a:t>обсуждении программ развития города, вносят свои предложения </a:t>
            </a:r>
          </a:p>
        </p:txBody>
      </p:sp>
      <p:sp>
        <p:nvSpPr>
          <p:cNvPr id="11272" name="TextBox 3"/>
          <p:cNvSpPr txBox="1">
            <a:spLocks noChangeArrowheads="1"/>
          </p:cNvSpPr>
          <p:nvPr/>
        </p:nvSpPr>
        <p:spPr bwMode="auto">
          <a:xfrm>
            <a:off x="184150" y="4602163"/>
            <a:ext cx="3121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принимают активное участие в публичных слушаниях, проводимых по вопросам жизнедеятельности города</a:t>
            </a:r>
          </a:p>
        </p:txBody>
      </p:sp>
      <p:sp>
        <p:nvSpPr>
          <p:cNvPr id="11273" name="TextBox 3"/>
          <p:cNvSpPr txBox="1">
            <a:spLocks noChangeArrowheads="1"/>
          </p:cNvSpPr>
          <p:nvPr/>
        </p:nvSpPr>
        <p:spPr bwMode="auto">
          <a:xfrm>
            <a:off x="438150" y="5410200"/>
            <a:ext cx="4130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оказывают содействие правоохранительным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органам в охране правопорядка и профилактике правонарушений, участвуют в совместных рейдах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с сотрудниками полиции по неблагополучным семьям, ведут совместные приемы жителей на опорных пунктах полиции</a:t>
            </a:r>
          </a:p>
        </p:txBody>
      </p:sp>
      <p:sp>
        <p:nvSpPr>
          <p:cNvPr id="11274" name="TextBox 3"/>
          <p:cNvSpPr txBox="1">
            <a:spLocks noChangeArrowheads="1"/>
          </p:cNvSpPr>
          <p:nvPr/>
        </p:nvSpPr>
        <p:spPr bwMode="auto">
          <a:xfrm>
            <a:off x="3538538" y="1206500"/>
            <a:ext cx="2355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принимают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активное участие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В общегородских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мероприятиях</a:t>
            </a:r>
          </a:p>
        </p:txBody>
      </p:sp>
      <p:sp>
        <p:nvSpPr>
          <p:cNvPr id="11275" name="Прямоугольник 31"/>
          <p:cNvSpPr>
            <a:spLocks noChangeArrowheads="1"/>
          </p:cNvSpPr>
          <p:nvPr/>
        </p:nvSpPr>
        <p:spPr bwMode="auto">
          <a:xfrm>
            <a:off x="6029325" y="1254125"/>
            <a:ext cx="316706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осуществляют общественный контроль за эксплуатацией и ремонтом жилищного фонда и благоустройством территории, за торговым и бытовым обслуживанием населения, участвуют в организации и проведении работ по благоустройству территорий</a:t>
            </a:r>
          </a:p>
        </p:txBody>
      </p:sp>
      <p:sp>
        <p:nvSpPr>
          <p:cNvPr id="11276" name="TextBox 3"/>
          <p:cNvSpPr txBox="1">
            <a:spLocks noChangeArrowheads="1"/>
          </p:cNvSpPr>
          <p:nvPr/>
        </p:nvSpPr>
        <p:spPr bwMode="auto">
          <a:xfrm>
            <a:off x="6159500" y="2797175"/>
            <a:ext cx="2949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принимают активное участие и занимают призовые места в городских и областных конкурсах</a:t>
            </a:r>
          </a:p>
        </p:txBody>
      </p:sp>
      <p:sp>
        <p:nvSpPr>
          <p:cNvPr id="11277" name="TextBox 3"/>
          <p:cNvSpPr txBox="1">
            <a:spLocks noChangeArrowheads="1"/>
          </p:cNvSpPr>
          <p:nvPr/>
        </p:nvSpPr>
        <p:spPr bwMode="auto">
          <a:xfrm>
            <a:off x="6875463" y="3595688"/>
            <a:ext cx="1844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участвуют в работе Общественного Совета города Иванова </a:t>
            </a:r>
          </a:p>
        </p:txBody>
      </p:sp>
      <p:sp>
        <p:nvSpPr>
          <p:cNvPr id="11278" name="TextBox 3"/>
          <p:cNvSpPr txBox="1">
            <a:spLocks noChangeArrowheads="1"/>
          </p:cNvSpPr>
          <p:nvPr/>
        </p:nvSpPr>
        <p:spPr bwMode="auto">
          <a:xfrm>
            <a:off x="6234113" y="4418013"/>
            <a:ext cx="2800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взаимодействуют с депутатами Ивановской городской и областной Думы, участвуют в формировании перечня наказов избирателей </a:t>
            </a:r>
          </a:p>
        </p:txBody>
      </p:sp>
      <p:sp>
        <p:nvSpPr>
          <p:cNvPr id="11279" name="Прямоугольник 32"/>
          <p:cNvSpPr>
            <a:spLocks noChangeArrowheads="1"/>
          </p:cNvSpPr>
          <p:nvPr/>
        </p:nvSpPr>
        <p:spPr bwMode="auto">
          <a:xfrm>
            <a:off x="4859338" y="5456238"/>
            <a:ext cx="42846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проводят социальную работу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</a:rPr>
              <a:t>с неблагополучными семьями, инвалидами, детьми и молодежью, лицами пожилого возраста, семьями погибших воинов, многодетными семьями, лицами, оказавшимися в трудной жизненной ситуации</a:t>
            </a:r>
          </a:p>
        </p:txBody>
      </p:sp>
      <p:sp>
        <p:nvSpPr>
          <p:cNvPr id="11280" name="TextBox 3"/>
          <p:cNvSpPr txBox="1">
            <a:spLocks noChangeArrowheads="1"/>
          </p:cNvSpPr>
          <p:nvPr/>
        </p:nvSpPr>
        <p:spPr bwMode="auto">
          <a:xfrm>
            <a:off x="3578225" y="3116263"/>
            <a:ext cx="21605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06600"/>
                </a:solidFill>
              </a:rPr>
              <a:t>Председатели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06600"/>
                </a:solidFill>
              </a:rPr>
              <a:t>Советов ТОС, актив ТОС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4568825" y="2038350"/>
            <a:ext cx="3175" cy="8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5199063" y="2181225"/>
            <a:ext cx="782637" cy="644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5651500" y="2957513"/>
            <a:ext cx="549275" cy="163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826125" y="3679825"/>
            <a:ext cx="598488" cy="34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451475" y="4086225"/>
            <a:ext cx="749300" cy="357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076825" y="4241800"/>
            <a:ext cx="574675" cy="10588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4248150" y="4264025"/>
            <a:ext cx="215900" cy="1060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3148013" y="4149725"/>
            <a:ext cx="822325" cy="6000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3059113" y="3714750"/>
            <a:ext cx="635000" cy="203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2987675" y="2852738"/>
            <a:ext cx="595313" cy="327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538538" y="2168525"/>
            <a:ext cx="528637" cy="788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 smtClean="0"/>
          </a:p>
        </p:txBody>
      </p:sp>
      <p:sp>
        <p:nvSpPr>
          <p:cNvPr id="12291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2292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7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82625" y="333375"/>
            <a:ext cx="77724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0080" indent="-45720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Территориальное общественное самоуправление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Иванова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75" name="Picture 19" descr="\\ivgoradm.local\Docs\Буфер\ОРГуправление\организац помощь\IMAG045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1326329"/>
            <a:ext cx="4454971" cy="2534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6" name="Picture 20" descr="\\ivgoradm.local\Docs\Буфер\ОРГуправление\организац помощь\IMAG252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0" y="1326329"/>
            <a:ext cx="4458135" cy="2445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7" name="Picture 21" descr="\\ivgoradm.local\Docs\Буфер\ОРГуправление\организац помощь\WP_20131022_03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1" y="3771954"/>
            <a:ext cx="4458134" cy="2568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8" name="Picture 22" descr="\\ivgoradm.local\Docs\Буфер\ОРГуправление\организац помощь\IMAG0458[1]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717032"/>
            <a:ext cx="4291461" cy="2653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4324</TotalTime>
  <Words>1009</Words>
  <Application>Microsoft Office PowerPoint</Application>
  <PresentationFormat>Экран (4:3)</PresentationFormat>
  <Paragraphs>140</Paragraphs>
  <Slides>38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Воздушный поток</vt:lpstr>
      <vt:lpstr>Презентация PowerPoint</vt:lpstr>
      <vt:lpstr>Территориальное общественное самоуправление  города Иванова</vt:lpstr>
      <vt:lpstr>Территориальное общественное самоуправление  города Иванова</vt:lpstr>
      <vt:lpstr>Территориальное общественное самоуправление  города Иванова</vt:lpstr>
      <vt:lpstr>Территориальное общественное самоуправление  города Иванова</vt:lpstr>
      <vt:lpstr>Территориальное общественное самоуправление  города Иванова</vt:lpstr>
      <vt:lpstr>Территориальное общественное самоуправление  города Иванова</vt:lpstr>
      <vt:lpstr>Территориальное общественное самоуправление  города Иванова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Территориальное общественное самоуправление  города Иванова</vt:lpstr>
      <vt:lpstr>Презентация PowerPoint</vt:lpstr>
      <vt:lpstr>Территориальное общественное самоуправление  города Иванова</vt:lpstr>
      <vt:lpstr>Территориальное общественное самоуправление  города Иванова</vt:lpstr>
      <vt:lpstr>Территориальное общественное самоуправление  города Иванова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Территориальное общественное самоуправление города Иванова</vt:lpstr>
      <vt:lpstr>Презентация PowerPoint</vt:lpstr>
      <vt:lpstr>Презентация PowerPoint</vt:lpstr>
      <vt:lpstr>Презентация PowerPoint</vt:lpstr>
      <vt:lpstr>Территориальное общественное самоуправление  города Иванова</vt:lpstr>
      <vt:lpstr>Территориальное общественное самоуправление  города Иванова</vt:lpstr>
      <vt:lpstr>Презентация PowerPoint</vt:lpstr>
      <vt:lpstr>Презентация PowerPoint</vt:lpstr>
      <vt:lpstr>Презентация PowerPoint</vt:lpstr>
    </vt:vector>
  </TitlesOfParts>
  <Company>Администрация города Иванова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t.selyunina@ivgoradm.ru</dc:creator>
  <cp:lastModifiedBy>Татьяна Николаевна Селюнина</cp:lastModifiedBy>
  <cp:revision>292</cp:revision>
  <cp:lastPrinted>2015-09-07T11:45:01Z</cp:lastPrinted>
  <dcterms:created xsi:type="dcterms:W3CDTF">2013-01-29T09:34:25Z</dcterms:created>
  <dcterms:modified xsi:type="dcterms:W3CDTF">2015-12-17T09:42:52Z</dcterms:modified>
</cp:coreProperties>
</file>