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CB31-109F-43F9-B3CD-E6A4C020326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BFA-5748-4EB9-831F-B52FCBFC1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CB31-109F-43F9-B3CD-E6A4C020326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BFA-5748-4EB9-831F-B52FCBFC1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CB31-109F-43F9-B3CD-E6A4C020326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BFA-5748-4EB9-831F-B52FCBFC1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CB31-109F-43F9-B3CD-E6A4C020326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BFA-5748-4EB9-831F-B52FCBFC1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CB31-109F-43F9-B3CD-E6A4C020326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BFA-5748-4EB9-831F-B52FCBFC1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CB31-109F-43F9-B3CD-E6A4C020326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BFA-5748-4EB9-831F-B52FCBFC1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CB31-109F-43F9-B3CD-E6A4C020326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BFA-5748-4EB9-831F-B52FCBFC1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CB31-109F-43F9-B3CD-E6A4C020326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BFA-5748-4EB9-831F-B52FCBFC1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CB31-109F-43F9-B3CD-E6A4C020326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BFA-5748-4EB9-831F-B52FCBFC1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CB31-109F-43F9-B3CD-E6A4C020326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BFA-5748-4EB9-831F-B52FCBFC1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CB31-109F-43F9-B3CD-E6A4C020326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BFA-5748-4EB9-831F-B52FCBFC1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DCB31-109F-43F9-B3CD-E6A4C020326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19BFA-5748-4EB9-831F-B52FCBFC1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429684" cy="4714908"/>
          </a:xfrm>
        </p:spPr>
        <p:txBody>
          <a:bodyPr numCol="2">
            <a:normAutofit fontScale="47500" lnSpcReduction="20000"/>
          </a:bodyPr>
          <a:lstStyle/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фамилия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имя, отчество работника и наименование работодателя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(фамилия, имя, отчество работодателя - физического лица), заключивших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трудовой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документах, удостоверяющих личность работника и работодателя - физического лица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идентификационный 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 налогоплательщика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(для работодателей,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исключением работодателей - физических лиц, не являющихся индивидуальными предпринимателями);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представителе работодателя, подписавшем трудовой договор, и основание,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силу которого он наделен соответствующими полномочиями;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дата заключения трудового договора;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разрешении 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работу или патенте, выданных в соответствии с законодательством о правовом положении иностранных граждан в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исключением случаев, установленных федеральными законами или международными договорами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заключении трудового договора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 пребывающими в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иностранным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гражданином или лицом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гражданства;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разрешении 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временное проживание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выданном в соответствии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законодательством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правовом положении иностранных граждан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РФ,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исключением случаев, установленных федеральными законами или международными договорами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 заключении трудового договора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 проживающими в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иностранным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гражданином или лицом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гражданства;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 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жительство, выданном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с законодательством </a:t>
            </a:r>
            <a:r>
              <a:rPr lang="en-US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9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правовом положении иностранных граждан </a:t>
            </a: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РФ,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исключением случаев, установленных федеральными законами или международными договорами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заключении трудового договора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 проживающими в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иностранным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гражданином или лицом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logoRosTrudчерн.png"/>
          <p:cNvPicPr>
            <a:picLocks noChangeAspect="1"/>
          </p:cNvPicPr>
          <p:nvPr/>
        </p:nvPicPr>
        <p:blipFill>
          <a:blip r:embed="rId2" cstate="print"/>
          <a:srcRect t="38876" r="14211" b="22247"/>
          <a:stretch>
            <a:fillRect/>
          </a:stretch>
        </p:blipFill>
        <p:spPr>
          <a:xfrm>
            <a:off x="6215074" y="6215082"/>
            <a:ext cx="2643206" cy="3700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428605"/>
            <a:ext cx="57864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Vrinda" pitchFamily="2" charset="0"/>
              </a:rPr>
              <a:t>Особенности заключения трудового договора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Vrinda" pitchFamily="2" charset="0"/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Vrinda" pitchFamily="2" charset="0"/>
              </a:rPr>
              <a:t>с работником, являющимся иностранным гражданином или лицом без гражданства</a:t>
            </a: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Vrinda" pitchFamily="2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620687"/>
            <a:ext cx="78883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трудовом договоре с работником, являющимся иностранным гражданином или лицом </a:t>
            </a:r>
            <a:r>
              <a:rPr 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гражданства, указываются следующие сведения: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Vrinda" pitchFamily="2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286808" cy="5786478"/>
          </a:xfrm>
        </p:spPr>
        <p:txBody>
          <a:bodyPr numCol="2">
            <a:normAutofit fontScale="92500"/>
          </a:bodyPr>
          <a:lstStyle/>
          <a:p>
            <a:r>
              <a:rPr lang="ru-RU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Обязательными </a:t>
            </a:r>
            <a:r>
              <a:rPr lang="ru-RU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включения в трудовой договор являются следующие условия</a:t>
            </a:r>
            <a:r>
              <a:rPr lang="ru-RU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1600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место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работы, а в случае, когда работник принимается для работы в филиале, представительстве или ином обособленном структурном подразделении организации, расположенном в другой местности, - место работы с указанием обособленного структурного подразделения и его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местонахождения;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трудовая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 (работа по должности в соответствии со штатным расписанием, профессии, специальности с указанием квалификации; конкретный вид поручаемой работнику работы).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Трудовым Кодексом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иными федеральными законами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выполнением работ по определенным должностям, профессиям, специальностям связано предоставление компенсаций и льгот либо наличие ограничений, то наименование этих должностей, профессий или специальностей и квалификационные требования к ним должны соответствовать наименованиям и требованиям, указанным в квалификационных справочниках, утверждаемых в порядке, устанавливаемом Правительством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соответствующим положениям профессиональных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стандартов;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дата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 работы, а в случае, когда заключается срочный трудовой договор, - также срок его действия и обстоятельства (причины), послужившие основанием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заключения срочного трудового договора в соответствии с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Трудовым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Кодексом или иным федеральным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условия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оплаты труда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числе размер тарифной ставки или оклада (должностного оклада) работника, доплаты, надбавки и поощрительные выплаты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logoRosTrudчерн.png"/>
          <p:cNvPicPr>
            <a:picLocks noChangeAspect="1"/>
          </p:cNvPicPr>
          <p:nvPr/>
        </p:nvPicPr>
        <p:blipFill>
          <a:blip r:embed="rId2" cstate="print"/>
          <a:srcRect t="38876" r="14211" b="22247"/>
          <a:stretch>
            <a:fillRect/>
          </a:stretch>
        </p:blipFill>
        <p:spPr>
          <a:xfrm>
            <a:off x="6215074" y="6215082"/>
            <a:ext cx="2643206" cy="370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286808" cy="6215106"/>
          </a:xfrm>
        </p:spPr>
        <p:txBody>
          <a:bodyPr numCol="2">
            <a:normAutofit fontScale="92500" lnSpcReduction="10000"/>
          </a:bodyPr>
          <a:lstStyle/>
          <a:p>
            <a:endParaRPr lang="ru-RU" sz="1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Обязательными </a:t>
            </a:r>
            <a:r>
              <a:rPr lang="ru-RU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включения в трудовой договор являются следующие условия</a:t>
            </a:r>
            <a:r>
              <a:rPr lang="ru-RU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1400" dirty="0" smtClean="0"/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режим 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рабочего времени и времени отдыха (если для данного работника он отличается 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общих правил, действующих у данного работодателя);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гарантии 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компенсации за работу 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вредными и (или) опасными условиями труда, если работник принимается на работу в соответствующих условиях, с указанием характеристик условий труда на рабочем месте;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условия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определяющие в необходимых случаях характер работы (подвижной, разъездной, в пути, другой характер работы);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условия 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 на рабочем месте;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условие 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обязательном социальном страховании работника в соответствии </a:t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Трудовым Кодексом и иными федеральными законами.</a:t>
            </a: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обязательным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включения в трудовой договор с работником, являющимся временно пребывающим в 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иностранным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гражданином или </a:t>
            </a:r>
            <a:endParaRPr lang="ru-RU" sz="1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endParaRPr lang="ru-RU" sz="1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Clr>
                <a:srgbClr val="FF0000"/>
              </a:buClr>
              <a:buFont typeface="Wingdings" pitchFamily="2" charset="2"/>
              <a:buChar char="Ø"/>
            </a:pPr>
            <a:endParaRPr lang="ru-RU" sz="1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Clr>
                <a:srgbClr val="FF0000"/>
              </a:buClr>
            </a:pP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лицом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гражданства, за исключением случаев, установленных федеральными законами или международными договорами 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условие об указании оснований оказания такому работнику медицинской помощи в течение срока действия трудового договора, в том числе реквизитов договора (полиса) добровольного медицинского страхования либо заключенного работодателем с медицинской организацией договора о предоставлении такому работнику платных медицинских услуг. Договор (полис) добровольного медицинского страхования либо заключенный работодателем с медицинской организацией договор о предоставлении платных медицинских услуг работнику, являющемуся иностранным гражданином или лицом без гражданства, должен обеспечивать оказание такому работнику первичной медико-санитарной помощи 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специализированной медицинской помощи в неотложной форме.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logoRosTrudчерн.png"/>
          <p:cNvPicPr>
            <a:picLocks noChangeAspect="1"/>
          </p:cNvPicPr>
          <p:nvPr/>
        </p:nvPicPr>
        <p:blipFill>
          <a:blip r:embed="rId2" cstate="print"/>
          <a:srcRect t="38876" r="14211" b="22247"/>
          <a:stretch>
            <a:fillRect/>
          </a:stretch>
        </p:blipFill>
        <p:spPr>
          <a:xfrm>
            <a:off x="6215074" y="6215082"/>
            <a:ext cx="2643206" cy="370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164</Words>
  <Application>Microsoft Office PowerPoint</Application>
  <PresentationFormat>Экран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Анастасия Анатольевна Сафонкина</cp:lastModifiedBy>
  <cp:revision>13</cp:revision>
  <cp:lastPrinted>2021-05-28T11:00:52Z</cp:lastPrinted>
  <dcterms:created xsi:type="dcterms:W3CDTF">2021-05-21T09:44:50Z</dcterms:created>
  <dcterms:modified xsi:type="dcterms:W3CDTF">2021-05-28T11:47:35Z</dcterms:modified>
</cp:coreProperties>
</file>