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162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AA73-ED0A-4208-B1AE-C226B2B9BD50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orgi.gov.r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07624_11-p-tsvetn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3265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Презентация объекта муниципального имущества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60"/>
            <a:ext cx="8892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/>
              <a:t>З</a:t>
            </a:r>
            <a:r>
              <a:rPr lang="ru-RU" sz="2000" b="1" u="sng" dirty="0" smtClean="0"/>
              <a:t>емельный </a:t>
            </a:r>
            <a:r>
              <a:rPr lang="ru-RU" sz="2000" b="1" u="sng" dirty="0" smtClean="0"/>
              <a:t>участок</a:t>
            </a:r>
            <a:r>
              <a:rPr lang="ru-RU" sz="2000" b="1" dirty="0" smtClean="0"/>
              <a:t>, включенный в перечень имущества города Иванова, свободного от прав третьих лиц  (за исключением права хозяйственного ведения, права оперативного управления, а также имущественных прав субъектов малого и среднего предпринимательства), предназначенного для передачи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предпринимательства, и физическим лицам, не являющимся индивидуальными предпринимателями и применяющим специальный налоговый режим «Налог на профессиональный доход» (аукцион на право заключения договора аренды земельного участка</a:t>
            </a:r>
            <a:r>
              <a:rPr lang="ru-RU" sz="2000" b="1" dirty="0" smtClean="0"/>
              <a:t>).</a:t>
            </a:r>
          </a:p>
          <a:p>
            <a:r>
              <a:rPr lang="ru-RU" sz="2000" b="1" dirty="0" smtClean="0"/>
              <a:t>Местоположение: </a:t>
            </a:r>
            <a:r>
              <a:rPr lang="ru-RU" sz="2000" dirty="0" smtClean="0"/>
              <a:t>Ивановская область, город Иваново, </a:t>
            </a:r>
            <a:r>
              <a:rPr lang="ru-RU" sz="2000" u="sng" dirty="0" smtClean="0"/>
              <a:t>улица 2-я Сельская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Площадь: </a:t>
            </a:r>
            <a:r>
              <a:rPr lang="ru-RU" sz="2000" b="1" u="sng" dirty="0" smtClean="0"/>
              <a:t>600</a:t>
            </a:r>
            <a:r>
              <a:rPr lang="ru-RU" sz="2000" u="sng" dirty="0" smtClean="0"/>
              <a:t> кв.м</a:t>
            </a:r>
            <a:r>
              <a:rPr lang="ru-RU" sz="2000" u="sng" dirty="0" smtClean="0"/>
              <a:t>.</a:t>
            </a:r>
          </a:p>
          <a:p>
            <a:r>
              <a:rPr lang="ru-RU" sz="2000" b="1" dirty="0" smtClean="0"/>
              <a:t>Кадастровый номер:</a:t>
            </a:r>
            <a:r>
              <a:rPr lang="ru-RU" sz="2000" dirty="0" smtClean="0"/>
              <a:t> </a:t>
            </a:r>
            <a:r>
              <a:rPr lang="ru-RU" sz="2000" u="sng" dirty="0" smtClean="0"/>
              <a:t>37:24:040416:243.</a:t>
            </a:r>
          </a:p>
          <a:p>
            <a:r>
              <a:rPr lang="ru-RU" sz="2000" b="1" dirty="0" smtClean="0"/>
              <a:t>Целевое назначение: </a:t>
            </a:r>
            <a:r>
              <a:rPr lang="ru-RU" sz="2000" dirty="0" smtClean="0"/>
              <a:t>для строительства объектов недвижимости в соответствии с видом разрешенного использования земельного участка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Разрешенное использование:</a:t>
            </a:r>
            <a:r>
              <a:rPr lang="ru-RU" sz="2000" dirty="0" smtClean="0"/>
              <a:t> магазины (код вида 4.4), для размещения объектов торговли.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07624_11-p-tsvetn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348880"/>
            <a:ext cx="3816424" cy="41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hlinkClick r:id="rId5"/>
              </a:rPr>
              <a:t>Информация об аукционе размещена на сайте </a:t>
            </a:r>
            <a:r>
              <a:rPr lang="en-US" sz="2800" b="1" u="sng" dirty="0" smtClean="0">
                <a:hlinkClick r:id="rId5"/>
              </a:rPr>
              <a:t>www</a:t>
            </a:r>
            <a:r>
              <a:rPr lang="ru-RU" sz="2800" b="1" u="sng" dirty="0" smtClean="0">
                <a:hlinkClick r:id="rId5"/>
              </a:rPr>
              <a:t>.</a:t>
            </a:r>
            <a:r>
              <a:rPr lang="en-US" sz="2800" b="1" u="sng" dirty="0" err="1" smtClean="0">
                <a:hlinkClick r:id="rId5"/>
              </a:rPr>
              <a:t>torgi</a:t>
            </a:r>
            <a:r>
              <a:rPr lang="ru-RU" sz="2800" b="1" u="sng" dirty="0" smtClean="0">
                <a:hlinkClick r:id="rId5"/>
              </a:rPr>
              <a:t>.</a:t>
            </a:r>
            <a:r>
              <a:rPr lang="en-US" sz="2800" b="1" u="sng" dirty="0" err="1" smtClean="0">
                <a:hlinkClick r:id="rId5"/>
              </a:rPr>
              <a:t>gov</a:t>
            </a:r>
            <a:r>
              <a:rPr lang="ru-RU" sz="2800" b="1" u="sng" dirty="0" smtClean="0">
                <a:hlinkClick r:id="rId5"/>
              </a:rPr>
              <a:t>.</a:t>
            </a:r>
            <a:r>
              <a:rPr lang="en-US" sz="2800" b="1" u="sng" dirty="0" err="1" smtClean="0">
                <a:hlinkClick r:id="rId5"/>
              </a:rPr>
              <a:t>ru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07624_11-p-tsvetn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820891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Срок аренды</a:t>
            </a:r>
            <a:r>
              <a:rPr lang="ru-RU" sz="2000" dirty="0" smtClean="0"/>
              <a:t>: </a:t>
            </a:r>
            <a:r>
              <a:rPr lang="ru-RU" sz="2000" b="1" dirty="0" smtClean="0"/>
              <a:t>30 месяцев </a:t>
            </a:r>
            <a:r>
              <a:rPr lang="ru-RU" sz="2000" dirty="0" smtClean="0"/>
              <a:t>(Срок аренды был определен в соответствии с пунктом 9 статьи 39.8 Земельного кодекса РФ и приказом Минстроя России от 15.05.2020 № 264/</a:t>
            </a:r>
            <a:r>
              <a:rPr lang="ru-RU" sz="2000" dirty="0" err="1" smtClean="0"/>
              <a:t>пр</a:t>
            </a:r>
            <a:r>
              <a:rPr lang="ru-RU" sz="2000" dirty="0" smtClean="0"/>
              <a:t> </a:t>
            </a:r>
            <a:r>
              <a:rPr lang="ru-RU" sz="2000" dirty="0" smtClean="0"/>
              <a:t>«</a:t>
            </a:r>
            <a:r>
              <a:rPr lang="ru-RU" sz="2000" dirty="0" smtClean="0"/>
              <a:t>Об установлении срока, необходимого для выполнения инженерных изысканий, осуществления архитектурно-строительного проектирования и строительства зданий, сооружений, в целях расчета срока договора аренды земельного участка, находящегося в государственной или муниципальной собственности», исходя из категории объекта капитального строительства площадью до 1500 кв.м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r>
              <a:rPr lang="ru-RU" sz="2000" b="1" dirty="0" smtClean="0"/>
              <a:t>Форма торгов:</a:t>
            </a:r>
            <a:r>
              <a:rPr lang="ru-RU" sz="2000" dirty="0" smtClean="0"/>
              <a:t> аукцион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b="1" dirty="0" smtClean="0"/>
              <a:t>Срок проведения</a:t>
            </a:r>
            <a:r>
              <a:rPr lang="ru-RU" sz="2000" dirty="0" smtClean="0"/>
              <a:t>: 4 квартал 2022 года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Начальная цена</a:t>
            </a:r>
            <a:r>
              <a:rPr lang="ru-RU" sz="2000" dirty="0" smtClean="0"/>
              <a:t> предмета аукциона (рыночная стоимость годовой арендной платы): </a:t>
            </a:r>
            <a:r>
              <a:rPr lang="ru-RU" sz="2000" b="1" dirty="0" smtClean="0"/>
              <a:t>278000 </a:t>
            </a:r>
            <a:r>
              <a:rPr lang="ru-RU" sz="2000" b="1" dirty="0" smtClean="0"/>
              <a:t>рублей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r>
              <a:rPr lang="ru-RU" sz="2000" b="1" dirty="0" smtClean="0"/>
              <a:t>Параметры разрешенного строительства, реконструкции: </a:t>
            </a:r>
            <a:endParaRPr lang="ru-RU" sz="2000" dirty="0" smtClean="0"/>
          </a:p>
          <a:p>
            <a:r>
              <a:rPr lang="ru-RU" sz="2000" dirty="0" smtClean="0"/>
              <a:t>Минимальный процент застройки в границах земельного участка - 20%.</a:t>
            </a:r>
          </a:p>
          <a:p>
            <a:r>
              <a:rPr lang="ru-RU" sz="2000" dirty="0" smtClean="0"/>
              <a:t>Максимальный процент застройки в границах земельного участка - 50%.</a:t>
            </a:r>
          </a:p>
          <a:p>
            <a:r>
              <a:rPr lang="ru-RU" sz="2000" dirty="0" smtClean="0"/>
              <a:t>Минимальный процент озеленения в границах земельного участка - 15%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299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berezina</dc:creator>
  <cp:lastModifiedBy>berezina</cp:lastModifiedBy>
  <cp:revision>11</cp:revision>
  <dcterms:created xsi:type="dcterms:W3CDTF">2021-06-21T12:35:57Z</dcterms:created>
  <dcterms:modified xsi:type="dcterms:W3CDTF">2022-07-20T11:42:28Z</dcterms:modified>
</cp:coreProperties>
</file>