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0" r:id="rId3"/>
  </p:sldMasterIdLst>
  <p:notesMasterIdLst>
    <p:notesMasterId r:id="rId58"/>
  </p:notesMasterIdLst>
  <p:sldIdLst>
    <p:sldId id="257" r:id="rId4"/>
    <p:sldId id="298" r:id="rId5"/>
    <p:sldId id="299" r:id="rId6"/>
    <p:sldId id="300" r:id="rId7"/>
    <p:sldId id="336" r:id="rId8"/>
    <p:sldId id="337" r:id="rId9"/>
    <p:sldId id="339" r:id="rId10"/>
    <p:sldId id="338" r:id="rId11"/>
    <p:sldId id="302" r:id="rId12"/>
    <p:sldId id="303" r:id="rId13"/>
    <p:sldId id="304" r:id="rId14"/>
    <p:sldId id="305" r:id="rId15"/>
    <p:sldId id="286" r:id="rId16"/>
    <p:sldId id="287" r:id="rId17"/>
    <p:sldId id="288" r:id="rId18"/>
    <p:sldId id="289" r:id="rId19"/>
    <p:sldId id="290" r:id="rId20"/>
    <p:sldId id="291" r:id="rId21"/>
    <p:sldId id="266" r:id="rId22"/>
    <p:sldId id="267" r:id="rId23"/>
    <p:sldId id="268" r:id="rId24"/>
    <p:sldId id="269" r:id="rId25"/>
    <p:sldId id="296" r:id="rId26"/>
    <p:sldId id="271" r:id="rId27"/>
    <p:sldId id="270" r:id="rId28"/>
    <p:sldId id="297" r:id="rId29"/>
    <p:sldId id="306" r:id="rId30"/>
    <p:sldId id="311" r:id="rId31"/>
    <p:sldId id="307" r:id="rId32"/>
    <p:sldId id="308" r:id="rId33"/>
    <p:sldId id="309" r:id="rId34"/>
    <p:sldId id="312" r:id="rId35"/>
    <p:sldId id="310" r:id="rId36"/>
    <p:sldId id="313" r:id="rId37"/>
    <p:sldId id="314" r:id="rId38"/>
    <p:sldId id="316" r:id="rId39"/>
    <p:sldId id="334" r:id="rId40"/>
    <p:sldId id="317" r:id="rId41"/>
    <p:sldId id="315" r:id="rId42"/>
    <p:sldId id="318" r:id="rId43"/>
    <p:sldId id="319" r:id="rId44"/>
    <p:sldId id="327" r:id="rId45"/>
    <p:sldId id="320" r:id="rId46"/>
    <p:sldId id="328" r:id="rId47"/>
    <p:sldId id="322" r:id="rId48"/>
    <p:sldId id="323" r:id="rId49"/>
    <p:sldId id="324" r:id="rId50"/>
    <p:sldId id="325" r:id="rId51"/>
    <p:sldId id="326" r:id="rId52"/>
    <p:sldId id="329" r:id="rId53"/>
    <p:sldId id="330" r:id="rId54"/>
    <p:sldId id="331" r:id="rId55"/>
    <p:sldId id="332" r:id="rId56"/>
    <p:sldId id="333" r:id="rId5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kazakova" initials="y"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7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E8E77-28BB-4058-88FB-77A43C3DF93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ru-RU"/>
        </a:p>
      </dgm:t>
    </dgm:pt>
    <dgm:pt modelId="{15856B33-C64A-4DE5-8D1B-12939D8BCF4D}">
      <dgm:prSet phldrT="[Текст]" custT="1"/>
      <dgm:spPr/>
      <dgm:t>
        <a:bodyPr/>
        <a:lstStyle/>
        <a:p>
          <a:pPr>
            <a:lnSpc>
              <a:spcPct val="100000"/>
            </a:lnSpc>
            <a:spcAft>
              <a:spcPts val="0"/>
            </a:spcAft>
          </a:pPr>
          <a:r>
            <a:rPr lang="ru-RU" sz="1400" dirty="0" err="1" smtClean="0">
              <a:latin typeface="Arial" panose="020B0604020202020204" pitchFamily="34" charset="0"/>
              <a:cs typeface="Arial" panose="020B0604020202020204" pitchFamily="34" charset="0"/>
            </a:rPr>
            <a:t>ФОИВы</a:t>
          </a:r>
          <a:r>
            <a:rPr lang="ru-RU" sz="1400" dirty="0" smtClean="0">
              <a:latin typeface="Arial" panose="020B0604020202020204" pitchFamily="34" charset="0"/>
              <a:cs typeface="Arial" panose="020B0604020202020204" pitchFamily="34" charset="0"/>
            </a:rPr>
            <a:t> вправе применять с 1.07.2018</a:t>
          </a:r>
          <a:endParaRPr lang="ru-RU" sz="1400" dirty="0">
            <a:latin typeface="Arial" panose="020B0604020202020204" pitchFamily="34" charset="0"/>
            <a:cs typeface="Arial" panose="020B0604020202020204" pitchFamily="34" charset="0"/>
          </a:endParaRPr>
        </a:p>
      </dgm:t>
    </dgm:pt>
    <dgm:pt modelId="{94CF72F0-6BD6-44B5-96A3-CA73792561C5}" type="parTrans" cxnId="{0863EE42-0D4F-4B84-9D70-A2BDCDA86A0B}">
      <dgm:prSet/>
      <dgm:spPr/>
      <dgm:t>
        <a:bodyPr/>
        <a:lstStyle/>
        <a:p>
          <a:endParaRPr lang="ru-RU"/>
        </a:p>
      </dgm:t>
    </dgm:pt>
    <dgm:pt modelId="{58836A02-B560-4D80-967E-ADE282A256A7}" type="sibTrans" cxnId="{0863EE42-0D4F-4B84-9D70-A2BDCDA86A0B}">
      <dgm:prSet/>
      <dgm:spPr/>
      <dgm:t>
        <a:bodyPr/>
        <a:lstStyle/>
        <a:p>
          <a:endParaRPr lang="ru-RU"/>
        </a:p>
      </dgm:t>
    </dgm:pt>
    <dgm:pt modelId="{23D479DB-E577-45EB-A2A3-B9204B80272F}">
      <dgm:prSet phldrT="[Текст]" custT="1"/>
      <dgm:spPr/>
      <dgm:t>
        <a:bodyPr/>
        <a:lstStyle/>
        <a:p>
          <a:pPr>
            <a:lnSpc>
              <a:spcPct val="100000"/>
            </a:lnSpc>
            <a:spcAft>
              <a:spcPts val="0"/>
            </a:spcAft>
          </a:pPr>
          <a:r>
            <a:rPr lang="ru-RU" sz="1400" dirty="0" smtClean="0">
              <a:latin typeface="Arial" panose="020B0604020202020204" pitchFamily="34" charset="0"/>
              <a:cs typeface="Arial" panose="020B0604020202020204" pitchFamily="34" charset="0"/>
            </a:rPr>
            <a:t>С 1 марта 2019 г. федеральные органы исполнительной власти и подведомственные им ФКУ ОБЯЗАНЫ использовать </a:t>
          </a:r>
          <a:r>
            <a:rPr lang="ru-RU" sz="1400" dirty="0" err="1" smtClean="0">
              <a:latin typeface="Arial" panose="020B0604020202020204" pitchFamily="34" charset="0"/>
              <a:cs typeface="Arial" panose="020B0604020202020204" pitchFamily="34" charset="0"/>
            </a:rPr>
            <a:t>агрегатор</a:t>
          </a:r>
          <a:r>
            <a:rPr lang="ru-RU" sz="1400"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(впоследствии-и ОИВ субъектов и муниципалитетов)</a:t>
          </a:r>
          <a:endParaRPr lang="ru-RU" sz="1400" b="1" dirty="0">
            <a:latin typeface="Arial" panose="020B0604020202020204" pitchFamily="34" charset="0"/>
            <a:cs typeface="Arial" panose="020B0604020202020204" pitchFamily="34" charset="0"/>
          </a:endParaRPr>
        </a:p>
      </dgm:t>
    </dgm:pt>
    <dgm:pt modelId="{335BE867-2A61-4942-8E2C-9E87E1506894}" type="parTrans" cxnId="{0358EB27-734C-4437-B4B0-0AC32EC7D4ED}">
      <dgm:prSet/>
      <dgm:spPr/>
      <dgm:t>
        <a:bodyPr/>
        <a:lstStyle/>
        <a:p>
          <a:endParaRPr lang="ru-RU"/>
        </a:p>
      </dgm:t>
    </dgm:pt>
    <dgm:pt modelId="{B67B1865-7E7F-4857-AE69-11189061A0D9}" type="sibTrans" cxnId="{0358EB27-734C-4437-B4B0-0AC32EC7D4ED}">
      <dgm:prSet/>
      <dgm:spPr/>
      <dgm:t>
        <a:bodyPr/>
        <a:lstStyle/>
        <a:p>
          <a:endParaRPr lang="ru-RU"/>
        </a:p>
      </dgm:t>
    </dgm:pt>
    <dgm:pt modelId="{A760345A-3FA3-44DB-9FB0-35B71948523E}">
      <dgm:prSet phldrT="[Текст]" custT="1"/>
      <dgm:spPr/>
      <dgm:t>
        <a:bodyPr/>
        <a:lstStyle/>
        <a:p>
          <a:pPr>
            <a:lnSpc>
              <a:spcPct val="100000"/>
            </a:lnSpc>
            <a:spcAft>
              <a:spcPts val="0"/>
            </a:spcAft>
          </a:pPr>
          <a:r>
            <a:rPr lang="ru-RU" sz="1400" b="0" i="0" dirty="0" smtClean="0">
              <a:latin typeface="Arial" panose="020B0604020202020204" pitchFamily="34" charset="0"/>
              <a:cs typeface="Arial" panose="020B0604020202020204" pitchFamily="34" charset="0"/>
            </a:rPr>
            <a:t>Для закупок по 4, 5 и 28 частям пункт 1 статьи 93 </a:t>
          </a:r>
          <a:endParaRPr lang="ru-RU" sz="1400" dirty="0">
            <a:latin typeface="Arial" panose="020B0604020202020204" pitchFamily="34" charset="0"/>
            <a:cs typeface="Arial" panose="020B0604020202020204" pitchFamily="34" charset="0"/>
          </a:endParaRPr>
        </a:p>
      </dgm:t>
    </dgm:pt>
    <dgm:pt modelId="{CB1BD4C9-4CC8-4EF7-B878-7E30DBCEABFF}" type="parTrans" cxnId="{047868F4-1A58-4D11-AC65-E8BDF119DDE4}">
      <dgm:prSet/>
      <dgm:spPr/>
      <dgm:t>
        <a:bodyPr/>
        <a:lstStyle/>
        <a:p>
          <a:endParaRPr lang="ru-RU"/>
        </a:p>
      </dgm:t>
    </dgm:pt>
    <dgm:pt modelId="{ED30D42A-E0C5-4853-8D4B-356747327B7F}" type="sibTrans" cxnId="{047868F4-1A58-4D11-AC65-E8BDF119DDE4}">
      <dgm:prSet/>
      <dgm:spPr/>
      <dgm:t>
        <a:bodyPr/>
        <a:lstStyle/>
        <a:p>
          <a:endParaRPr lang="ru-RU"/>
        </a:p>
      </dgm:t>
    </dgm:pt>
    <dgm:pt modelId="{7DACDDAA-0E5E-478A-BB97-AF1D05B3772E}" type="pres">
      <dgm:prSet presAssocID="{21BE8E77-28BB-4058-88FB-77A43C3DF939}" presName="linear" presStyleCnt="0">
        <dgm:presLayoutVars>
          <dgm:animLvl val="lvl"/>
          <dgm:resizeHandles val="exact"/>
        </dgm:presLayoutVars>
      </dgm:prSet>
      <dgm:spPr/>
      <dgm:t>
        <a:bodyPr/>
        <a:lstStyle/>
        <a:p>
          <a:endParaRPr lang="ru-RU"/>
        </a:p>
      </dgm:t>
    </dgm:pt>
    <dgm:pt modelId="{D836739E-32F8-4E9F-A133-B05E5440616A}" type="pres">
      <dgm:prSet presAssocID="{15856B33-C64A-4DE5-8D1B-12939D8BCF4D}" presName="parentText" presStyleLbl="node1" presStyleIdx="0" presStyleCnt="3">
        <dgm:presLayoutVars>
          <dgm:chMax val="0"/>
          <dgm:bulletEnabled val="1"/>
        </dgm:presLayoutVars>
      </dgm:prSet>
      <dgm:spPr/>
      <dgm:t>
        <a:bodyPr/>
        <a:lstStyle/>
        <a:p>
          <a:endParaRPr lang="ru-RU"/>
        </a:p>
      </dgm:t>
    </dgm:pt>
    <dgm:pt modelId="{43F09D28-78FC-4D82-983A-5E7352A4224A}" type="pres">
      <dgm:prSet presAssocID="{58836A02-B560-4D80-967E-ADE282A256A7}" presName="spacer" presStyleCnt="0"/>
      <dgm:spPr/>
    </dgm:pt>
    <dgm:pt modelId="{92655A15-8980-4582-993B-9CAAF2F7335C}" type="pres">
      <dgm:prSet presAssocID="{A760345A-3FA3-44DB-9FB0-35B71948523E}" presName="parentText" presStyleLbl="node1" presStyleIdx="1" presStyleCnt="3">
        <dgm:presLayoutVars>
          <dgm:chMax val="0"/>
          <dgm:bulletEnabled val="1"/>
        </dgm:presLayoutVars>
      </dgm:prSet>
      <dgm:spPr/>
      <dgm:t>
        <a:bodyPr/>
        <a:lstStyle/>
        <a:p>
          <a:endParaRPr lang="ru-RU"/>
        </a:p>
      </dgm:t>
    </dgm:pt>
    <dgm:pt modelId="{BFB1F1A5-AF43-4EC7-A968-47A62C5ADC60}" type="pres">
      <dgm:prSet presAssocID="{ED30D42A-E0C5-4853-8D4B-356747327B7F}" presName="spacer" presStyleCnt="0"/>
      <dgm:spPr/>
    </dgm:pt>
    <dgm:pt modelId="{342A886A-8647-47EE-B6BB-B294CCF05E21}" type="pres">
      <dgm:prSet presAssocID="{23D479DB-E577-45EB-A2A3-B9204B80272F}" presName="parentText" presStyleLbl="node1" presStyleIdx="2" presStyleCnt="3">
        <dgm:presLayoutVars>
          <dgm:chMax val="0"/>
          <dgm:bulletEnabled val="1"/>
        </dgm:presLayoutVars>
      </dgm:prSet>
      <dgm:spPr/>
      <dgm:t>
        <a:bodyPr/>
        <a:lstStyle/>
        <a:p>
          <a:endParaRPr lang="ru-RU"/>
        </a:p>
      </dgm:t>
    </dgm:pt>
  </dgm:ptLst>
  <dgm:cxnLst>
    <dgm:cxn modelId="{047868F4-1A58-4D11-AC65-E8BDF119DDE4}" srcId="{21BE8E77-28BB-4058-88FB-77A43C3DF939}" destId="{A760345A-3FA3-44DB-9FB0-35B71948523E}" srcOrd="1" destOrd="0" parTransId="{CB1BD4C9-4CC8-4EF7-B878-7E30DBCEABFF}" sibTransId="{ED30D42A-E0C5-4853-8D4B-356747327B7F}"/>
    <dgm:cxn modelId="{0FF74E6F-A07E-424B-BA7C-D4FD65505CCE}" type="presOf" srcId="{21BE8E77-28BB-4058-88FB-77A43C3DF939}" destId="{7DACDDAA-0E5E-478A-BB97-AF1D05B3772E}" srcOrd="0" destOrd="0" presId="urn:microsoft.com/office/officeart/2005/8/layout/vList2"/>
    <dgm:cxn modelId="{E72EA81D-91C7-4E8B-A189-1C573B5D27E4}" type="presOf" srcId="{A760345A-3FA3-44DB-9FB0-35B71948523E}" destId="{92655A15-8980-4582-993B-9CAAF2F7335C}" srcOrd="0" destOrd="0" presId="urn:microsoft.com/office/officeart/2005/8/layout/vList2"/>
    <dgm:cxn modelId="{0358EB27-734C-4437-B4B0-0AC32EC7D4ED}" srcId="{21BE8E77-28BB-4058-88FB-77A43C3DF939}" destId="{23D479DB-E577-45EB-A2A3-B9204B80272F}" srcOrd="2" destOrd="0" parTransId="{335BE867-2A61-4942-8E2C-9E87E1506894}" sibTransId="{B67B1865-7E7F-4857-AE69-11189061A0D9}"/>
    <dgm:cxn modelId="{A8247717-EC06-4DCA-8857-BD09A46B85F3}" type="presOf" srcId="{15856B33-C64A-4DE5-8D1B-12939D8BCF4D}" destId="{D836739E-32F8-4E9F-A133-B05E5440616A}" srcOrd="0" destOrd="0" presId="urn:microsoft.com/office/officeart/2005/8/layout/vList2"/>
    <dgm:cxn modelId="{9F973B86-E2BA-404E-85B3-F84518962F6C}" type="presOf" srcId="{23D479DB-E577-45EB-A2A3-B9204B80272F}" destId="{342A886A-8647-47EE-B6BB-B294CCF05E21}" srcOrd="0" destOrd="0" presId="urn:microsoft.com/office/officeart/2005/8/layout/vList2"/>
    <dgm:cxn modelId="{0863EE42-0D4F-4B84-9D70-A2BDCDA86A0B}" srcId="{21BE8E77-28BB-4058-88FB-77A43C3DF939}" destId="{15856B33-C64A-4DE5-8D1B-12939D8BCF4D}" srcOrd="0" destOrd="0" parTransId="{94CF72F0-6BD6-44B5-96A3-CA73792561C5}" sibTransId="{58836A02-B560-4D80-967E-ADE282A256A7}"/>
    <dgm:cxn modelId="{743703CB-85B8-40A1-9D88-C50FA510AA9E}" type="presParOf" srcId="{7DACDDAA-0E5E-478A-BB97-AF1D05B3772E}" destId="{D836739E-32F8-4E9F-A133-B05E5440616A}" srcOrd="0" destOrd="0" presId="urn:microsoft.com/office/officeart/2005/8/layout/vList2"/>
    <dgm:cxn modelId="{91A9288A-E1F4-4DB5-924C-D93160306A6E}" type="presParOf" srcId="{7DACDDAA-0E5E-478A-BB97-AF1D05B3772E}" destId="{43F09D28-78FC-4D82-983A-5E7352A4224A}" srcOrd="1" destOrd="0" presId="urn:microsoft.com/office/officeart/2005/8/layout/vList2"/>
    <dgm:cxn modelId="{FE0FAF9C-220F-4750-BB3F-6914712A8955}" type="presParOf" srcId="{7DACDDAA-0E5E-478A-BB97-AF1D05B3772E}" destId="{92655A15-8980-4582-993B-9CAAF2F7335C}" srcOrd="2" destOrd="0" presId="urn:microsoft.com/office/officeart/2005/8/layout/vList2"/>
    <dgm:cxn modelId="{C6340F9B-B35B-430B-A83C-010213419BDC}" type="presParOf" srcId="{7DACDDAA-0E5E-478A-BB97-AF1D05B3772E}" destId="{BFB1F1A5-AF43-4EC7-A968-47A62C5ADC60}" srcOrd="3" destOrd="0" presId="urn:microsoft.com/office/officeart/2005/8/layout/vList2"/>
    <dgm:cxn modelId="{6C871F5B-26FE-4B1C-8C86-E47C71EAA210}" type="presParOf" srcId="{7DACDDAA-0E5E-478A-BB97-AF1D05B3772E}" destId="{342A886A-8647-47EE-B6BB-B294CCF05E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C9EE5-79AE-4408-8310-9FCC56C4D7AC}" type="doc">
      <dgm:prSet loTypeId="urn:microsoft.com/office/officeart/2005/8/layout/venn1" loCatId="relationship" qsTypeId="urn:microsoft.com/office/officeart/2005/8/quickstyle/simple1" qsCatId="simple" csTypeId="urn:microsoft.com/office/officeart/2005/8/colors/accent1_2" csCatId="accent1" phldr="1"/>
      <dgm:spPr/>
    </dgm:pt>
    <dgm:pt modelId="{87383759-CF39-4892-A06E-67B92C25A7C2}">
      <dgm:prSet phldrT="[Текст]"/>
      <dgm:spPr/>
      <dgm:t>
        <a:bodyPr/>
        <a:lstStyle/>
        <a:p>
          <a:r>
            <a:rPr lang="ru-RU" dirty="0" smtClean="0"/>
            <a:t>Единообразие в наименованиях объектов закупки</a:t>
          </a:r>
          <a:endParaRPr lang="ru-RU" dirty="0"/>
        </a:p>
      </dgm:t>
    </dgm:pt>
    <dgm:pt modelId="{C2AD0F18-3484-40B0-B580-DCB99FB29824}" type="parTrans" cxnId="{F59676A0-E9B7-4B73-8B46-66B16938A4A6}">
      <dgm:prSet/>
      <dgm:spPr/>
      <dgm:t>
        <a:bodyPr/>
        <a:lstStyle/>
        <a:p>
          <a:endParaRPr lang="ru-RU"/>
        </a:p>
      </dgm:t>
    </dgm:pt>
    <dgm:pt modelId="{584F4ED5-1785-4E21-A499-85A248D28847}" type="sibTrans" cxnId="{F59676A0-E9B7-4B73-8B46-66B16938A4A6}">
      <dgm:prSet/>
      <dgm:spPr/>
      <dgm:t>
        <a:bodyPr/>
        <a:lstStyle/>
        <a:p>
          <a:endParaRPr lang="ru-RU"/>
        </a:p>
      </dgm:t>
    </dgm:pt>
    <dgm:pt modelId="{1A06C4D9-EB5F-460B-922D-D53DD8B597E6}">
      <dgm:prSet phldrT="[Текст]"/>
      <dgm:spPr/>
      <dgm:t>
        <a:bodyPr/>
        <a:lstStyle/>
        <a:p>
          <a:r>
            <a:rPr lang="ru-RU" dirty="0" smtClean="0"/>
            <a:t>Нормирование характеристик</a:t>
          </a:r>
          <a:endParaRPr lang="ru-RU" dirty="0"/>
        </a:p>
      </dgm:t>
    </dgm:pt>
    <dgm:pt modelId="{05074B07-40ED-4A07-8172-6A4203B8CABC}" type="parTrans" cxnId="{0BC20AD2-D71A-452B-BC91-DF624ACC63F7}">
      <dgm:prSet/>
      <dgm:spPr/>
      <dgm:t>
        <a:bodyPr/>
        <a:lstStyle/>
        <a:p>
          <a:endParaRPr lang="ru-RU"/>
        </a:p>
      </dgm:t>
    </dgm:pt>
    <dgm:pt modelId="{566A4FD2-1AFD-4FF6-84DE-246027F220E6}" type="sibTrans" cxnId="{0BC20AD2-D71A-452B-BC91-DF624ACC63F7}">
      <dgm:prSet/>
      <dgm:spPr/>
      <dgm:t>
        <a:bodyPr/>
        <a:lstStyle/>
        <a:p>
          <a:endParaRPr lang="ru-RU"/>
        </a:p>
      </dgm:t>
    </dgm:pt>
    <dgm:pt modelId="{60490273-F7F8-403E-9BEF-B0F1B2924C2D}">
      <dgm:prSet phldrT="[Текст]"/>
      <dgm:spPr/>
      <dgm:t>
        <a:bodyPr/>
        <a:lstStyle/>
        <a:p>
          <a:r>
            <a:rPr lang="ru-RU" dirty="0" smtClean="0"/>
            <a:t>Обеспечение сопоставимости цен закупаемых ТРУ</a:t>
          </a:r>
          <a:endParaRPr lang="ru-RU" dirty="0"/>
        </a:p>
      </dgm:t>
    </dgm:pt>
    <dgm:pt modelId="{97F31565-1F81-43D1-9EC1-A6BFEDC1A520}" type="parTrans" cxnId="{EAF23933-4DB2-4F8D-BB81-6EE064F669EC}">
      <dgm:prSet/>
      <dgm:spPr/>
      <dgm:t>
        <a:bodyPr/>
        <a:lstStyle/>
        <a:p>
          <a:endParaRPr lang="ru-RU"/>
        </a:p>
      </dgm:t>
    </dgm:pt>
    <dgm:pt modelId="{05992A19-FF1C-4A53-BD8C-0EEDFBD7F43F}" type="sibTrans" cxnId="{EAF23933-4DB2-4F8D-BB81-6EE064F669EC}">
      <dgm:prSet/>
      <dgm:spPr/>
      <dgm:t>
        <a:bodyPr/>
        <a:lstStyle/>
        <a:p>
          <a:endParaRPr lang="ru-RU"/>
        </a:p>
      </dgm:t>
    </dgm:pt>
    <dgm:pt modelId="{0132029A-DBB9-4717-A7E8-949B8B1EA377}" type="pres">
      <dgm:prSet presAssocID="{1ABC9EE5-79AE-4408-8310-9FCC56C4D7AC}" presName="compositeShape" presStyleCnt="0">
        <dgm:presLayoutVars>
          <dgm:chMax val="7"/>
          <dgm:dir/>
          <dgm:resizeHandles val="exact"/>
        </dgm:presLayoutVars>
      </dgm:prSet>
      <dgm:spPr/>
    </dgm:pt>
    <dgm:pt modelId="{B29B469D-FBE1-407C-8E53-70C7F0D48A4B}" type="pres">
      <dgm:prSet presAssocID="{87383759-CF39-4892-A06E-67B92C25A7C2}" presName="circ1" presStyleLbl="vennNode1" presStyleIdx="0" presStyleCnt="3"/>
      <dgm:spPr/>
      <dgm:t>
        <a:bodyPr/>
        <a:lstStyle/>
        <a:p>
          <a:endParaRPr lang="ru-RU"/>
        </a:p>
      </dgm:t>
    </dgm:pt>
    <dgm:pt modelId="{BA925394-F0F2-456B-BB5A-38DFA19745D1}" type="pres">
      <dgm:prSet presAssocID="{87383759-CF39-4892-A06E-67B92C25A7C2}" presName="circ1Tx" presStyleLbl="revTx" presStyleIdx="0" presStyleCnt="0">
        <dgm:presLayoutVars>
          <dgm:chMax val="0"/>
          <dgm:chPref val="0"/>
          <dgm:bulletEnabled val="1"/>
        </dgm:presLayoutVars>
      </dgm:prSet>
      <dgm:spPr/>
      <dgm:t>
        <a:bodyPr/>
        <a:lstStyle/>
        <a:p>
          <a:endParaRPr lang="ru-RU"/>
        </a:p>
      </dgm:t>
    </dgm:pt>
    <dgm:pt modelId="{420776B0-F9E9-479C-A73F-FD6CBB00AD02}" type="pres">
      <dgm:prSet presAssocID="{1A06C4D9-EB5F-460B-922D-D53DD8B597E6}" presName="circ2" presStyleLbl="vennNode1" presStyleIdx="1" presStyleCnt="3"/>
      <dgm:spPr/>
      <dgm:t>
        <a:bodyPr/>
        <a:lstStyle/>
        <a:p>
          <a:endParaRPr lang="ru-RU"/>
        </a:p>
      </dgm:t>
    </dgm:pt>
    <dgm:pt modelId="{AC0C6101-59EC-4604-AC38-EA6133B3AE4D}" type="pres">
      <dgm:prSet presAssocID="{1A06C4D9-EB5F-460B-922D-D53DD8B597E6}" presName="circ2Tx" presStyleLbl="revTx" presStyleIdx="0" presStyleCnt="0">
        <dgm:presLayoutVars>
          <dgm:chMax val="0"/>
          <dgm:chPref val="0"/>
          <dgm:bulletEnabled val="1"/>
        </dgm:presLayoutVars>
      </dgm:prSet>
      <dgm:spPr/>
      <dgm:t>
        <a:bodyPr/>
        <a:lstStyle/>
        <a:p>
          <a:endParaRPr lang="ru-RU"/>
        </a:p>
      </dgm:t>
    </dgm:pt>
    <dgm:pt modelId="{F1F2B351-43B6-4530-AA58-8978EBE2E754}" type="pres">
      <dgm:prSet presAssocID="{60490273-F7F8-403E-9BEF-B0F1B2924C2D}" presName="circ3" presStyleLbl="vennNode1" presStyleIdx="2" presStyleCnt="3"/>
      <dgm:spPr/>
      <dgm:t>
        <a:bodyPr/>
        <a:lstStyle/>
        <a:p>
          <a:endParaRPr lang="ru-RU"/>
        </a:p>
      </dgm:t>
    </dgm:pt>
    <dgm:pt modelId="{72A8C040-95F1-4D44-BDB4-8AC3F9DCB555}" type="pres">
      <dgm:prSet presAssocID="{60490273-F7F8-403E-9BEF-B0F1B2924C2D}" presName="circ3Tx" presStyleLbl="revTx" presStyleIdx="0" presStyleCnt="0">
        <dgm:presLayoutVars>
          <dgm:chMax val="0"/>
          <dgm:chPref val="0"/>
          <dgm:bulletEnabled val="1"/>
        </dgm:presLayoutVars>
      </dgm:prSet>
      <dgm:spPr/>
      <dgm:t>
        <a:bodyPr/>
        <a:lstStyle/>
        <a:p>
          <a:endParaRPr lang="ru-RU"/>
        </a:p>
      </dgm:t>
    </dgm:pt>
  </dgm:ptLst>
  <dgm:cxnLst>
    <dgm:cxn modelId="{039C2A15-22AE-4D75-9F8A-84018CCB7A1E}" type="presOf" srcId="{1ABC9EE5-79AE-4408-8310-9FCC56C4D7AC}" destId="{0132029A-DBB9-4717-A7E8-949B8B1EA377}" srcOrd="0" destOrd="0" presId="urn:microsoft.com/office/officeart/2005/8/layout/venn1"/>
    <dgm:cxn modelId="{2C62AB90-C6EF-48BE-B48C-DD288E1117A7}" type="presOf" srcId="{87383759-CF39-4892-A06E-67B92C25A7C2}" destId="{BA925394-F0F2-456B-BB5A-38DFA19745D1}" srcOrd="0" destOrd="0" presId="urn:microsoft.com/office/officeart/2005/8/layout/venn1"/>
    <dgm:cxn modelId="{0BC20AD2-D71A-452B-BC91-DF624ACC63F7}" srcId="{1ABC9EE5-79AE-4408-8310-9FCC56C4D7AC}" destId="{1A06C4D9-EB5F-460B-922D-D53DD8B597E6}" srcOrd="1" destOrd="0" parTransId="{05074B07-40ED-4A07-8172-6A4203B8CABC}" sibTransId="{566A4FD2-1AFD-4FF6-84DE-246027F220E6}"/>
    <dgm:cxn modelId="{F59676A0-E9B7-4B73-8B46-66B16938A4A6}" srcId="{1ABC9EE5-79AE-4408-8310-9FCC56C4D7AC}" destId="{87383759-CF39-4892-A06E-67B92C25A7C2}" srcOrd="0" destOrd="0" parTransId="{C2AD0F18-3484-40B0-B580-DCB99FB29824}" sibTransId="{584F4ED5-1785-4E21-A499-85A248D28847}"/>
    <dgm:cxn modelId="{BCAA438F-8FDF-4233-A59D-47AE51CDCBA0}" type="presOf" srcId="{60490273-F7F8-403E-9BEF-B0F1B2924C2D}" destId="{F1F2B351-43B6-4530-AA58-8978EBE2E754}" srcOrd="1" destOrd="0" presId="urn:microsoft.com/office/officeart/2005/8/layout/venn1"/>
    <dgm:cxn modelId="{69FF00BA-E0DF-409E-B4F1-331A8ACD217E}" type="presOf" srcId="{1A06C4D9-EB5F-460B-922D-D53DD8B597E6}" destId="{420776B0-F9E9-479C-A73F-FD6CBB00AD02}" srcOrd="1" destOrd="0" presId="urn:microsoft.com/office/officeart/2005/8/layout/venn1"/>
    <dgm:cxn modelId="{E805517E-CDE7-49D9-8D60-7EFDB0A3626F}" type="presOf" srcId="{87383759-CF39-4892-A06E-67B92C25A7C2}" destId="{B29B469D-FBE1-407C-8E53-70C7F0D48A4B}" srcOrd="1" destOrd="0" presId="urn:microsoft.com/office/officeart/2005/8/layout/venn1"/>
    <dgm:cxn modelId="{ED827E1E-05CD-44F0-81BD-BA02A1684998}" type="presOf" srcId="{1A06C4D9-EB5F-460B-922D-D53DD8B597E6}" destId="{AC0C6101-59EC-4604-AC38-EA6133B3AE4D}" srcOrd="0" destOrd="0" presId="urn:microsoft.com/office/officeart/2005/8/layout/venn1"/>
    <dgm:cxn modelId="{EAF23933-4DB2-4F8D-BB81-6EE064F669EC}" srcId="{1ABC9EE5-79AE-4408-8310-9FCC56C4D7AC}" destId="{60490273-F7F8-403E-9BEF-B0F1B2924C2D}" srcOrd="2" destOrd="0" parTransId="{97F31565-1F81-43D1-9EC1-A6BFEDC1A520}" sibTransId="{05992A19-FF1C-4A53-BD8C-0EEDFBD7F43F}"/>
    <dgm:cxn modelId="{ED2B0B27-AC76-4B3C-BB38-B8C83774567D}" type="presOf" srcId="{60490273-F7F8-403E-9BEF-B0F1B2924C2D}" destId="{72A8C040-95F1-4D44-BDB4-8AC3F9DCB555}" srcOrd="0" destOrd="0" presId="urn:microsoft.com/office/officeart/2005/8/layout/venn1"/>
    <dgm:cxn modelId="{8F5E21F5-B083-4D4C-8254-3D7626F429DC}" type="presParOf" srcId="{0132029A-DBB9-4717-A7E8-949B8B1EA377}" destId="{B29B469D-FBE1-407C-8E53-70C7F0D48A4B}" srcOrd="0" destOrd="0" presId="urn:microsoft.com/office/officeart/2005/8/layout/venn1"/>
    <dgm:cxn modelId="{E6FD3D12-6288-463C-9109-B4F61E39F5B4}" type="presParOf" srcId="{0132029A-DBB9-4717-A7E8-949B8B1EA377}" destId="{BA925394-F0F2-456B-BB5A-38DFA19745D1}" srcOrd="1" destOrd="0" presId="urn:microsoft.com/office/officeart/2005/8/layout/venn1"/>
    <dgm:cxn modelId="{6B0D0CC8-59B8-4AE3-988C-61429F28D288}" type="presParOf" srcId="{0132029A-DBB9-4717-A7E8-949B8B1EA377}" destId="{420776B0-F9E9-479C-A73F-FD6CBB00AD02}" srcOrd="2" destOrd="0" presId="urn:microsoft.com/office/officeart/2005/8/layout/venn1"/>
    <dgm:cxn modelId="{49F986B5-8984-40B2-A7CE-3FDBE39FF4B5}" type="presParOf" srcId="{0132029A-DBB9-4717-A7E8-949B8B1EA377}" destId="{AC0C6101-59EC-4604-AC38-EA6133B3AE4D}" srcOrd="3" destOrd="0" presId="urn:microsoft.com/office/officeart/2005/8/layout/venn1"/>
    <dgm:cxn modelId="{FBAFBE67-0719-4C6B-9EF6-A3474CDEC3F0}" type="presParOf" srcId="{0132029A-DBB9-4717-A7E8-949B8B1EA377}" destId="{F1F2B351-43B6-4530-AA58-8978EBE2E754}" srcOrd="4" destOrd="0" presId="urn:microsoft.com/office/officeart/2005/8/layout/venn1"/>
    <dgm:cxn modelId="{1F94623C-2120-449D-BE17-4E2F8FC3258C}" type="presParOf" srcId="{0132029A-DBB9-4717-A7E8-949B8B1EA377}" destId="{72A8C040-95F1-4D44-BDB4-8AC3F9DCB55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5D1A7-8651-4384-A5D6-140E61FDF92E}" type="datetimeFigureOut">
              <a:rPr lang="ru-RU" smtClean="0"/>
              <a:t>04.12.2019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DF070-8C14-4CB1-9244-553DD0BB9573}" type="slidenum">
              <a:rPr lang="ru-RU" smtClean="0"/>
              <a:t>‹#›</a:t>
            </a:fld>
            <a:endParaRPr lang="ru-RU"/>
          </a:p>
        </p:txBody>
      </p:sp>
    </p:spTree>
    <p:extLst>
      <p:ext uri="{BB962C8B-B14F-4D97-AF65-F5344CB8AC3E}">
        <p14:creationId xmlns:p14="http://schemas.microsoft.com/office/powerpoint/2010/main" val="206339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ADF070-8C14-4CB1-9244-553DD0BB9573}" type="slidenum">
              <a:rPr lang="ru-RU" smtClean="0"/>
              <a:t>30</a:t>
            </a:fld>
            <a:endParaRPr lang="ru-RU"/>
          </a:p>
        </p:txBody>
      </p:sp>
    </p:spTree>
    <p:extLst>
      <p:ext uri="{BB962C8B-B14F-4D97-AF65-F5344CB8AC3E}">
        <p14:creationId xmlns:p14="http://schemas.microsoft.com/office/powerpoint/2010/main" val="1243286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5"/>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602"/>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21"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811"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72"/>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106"/>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60" y="951045"/>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37"/>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21"/>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13" y="2880372"/>
            <a:ext cx="6400799" cy="12858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12/4/2019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8956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Пустой слайд">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02"/>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22"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4999"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22"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05"/>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31"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26"/>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27"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51"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19" y="4231579"/>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3"/>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81"/>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6" y="4365313"/>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20"/>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11"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1"/>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28"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48"/>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32" y="864270"/>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23"/>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endParaRPr lang="ru-RU">
              <a:solidFill>
                <a:prstClr val="black"/>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04.12.2019</a:t>
            </a:fld>
            <a:endParaRPr lang="ru-RU">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586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6" name="bk object 16"/>
          <p:cNvSpPr/>
          <p:nvPr userDrawn="1"/>
        </p:nvSpPr>
        <p:spPr>
          <a:xfrm>
            <a:off x="0" y="0"/>
            <a:ext cx="9144000" cy="5143500"/>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userDrawn="1"/>
        </p:nvSpPr>
        <p:spPr>
          <a:xfrm>
            <a:off x="4172687" y="1018899"/>
            <a:ext cx="1461664" cy="307682"/>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userDrawn="1"/>
        </p:nvSpPr>
        <p:spPr>
          <a:xfrm>
            <a:off x="3892603" y="1062587"/>
            <a:ext cx="206921" cy="29526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userDrawn="1"/>
        </p:nvSpPr>
        <p:spPr>
          <a:xfrm>
            <a:off x="3833787" y="1060819"/>
            <a:ext cx="93577" cy="13056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userDrawn="1"/>
        </p:nvSpPr>
        <p:spPr>
          <a:xfrm>
            <a:off x="3714619" y="868121"/>
            <a:ext cx="300278" cy="203467"/>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userDrawn="1"/>
        </p:nvSpPr>
        <p:spPr>
          <a:xfrm>
            <a:off x="3712822" y="1037407"/>
            <a:ext cx="132778" cy="92015"/>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userDrawn="1"/>
        </p:nvSpPr>
        <p:spPr>
          <a:xfrm>
            <a:off x="3516855" y="951331"/>
            <a:ext cx="206921" cy="29526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userDrawn="1"/>
        </p:nvSpPr>
        <p:spPr>
          <a:xfrm>
            <a:off x="3689013" y="1117802"/>
            <a:ext cx="93577" cy="13056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userDrawn="1"/>
        </p:nvSpPr>
        <p:spPr>
          <a:xfrm>
            <a:off x="3601474" y="1237598"/>
            <a:ext cx="300278" cy="203467"/>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userDrawn="1"/>
        </p:nvSpPr>
        <p:spPr>
          <a:xfrm>
            <a:off x="3770772" y="1179765"/>
            <a:ext cx="132778" cy="92015"/>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Заголовок 1"/>
          <p:cNvSpPr>
            <a:spLocks noGrp="1"/>
          </p:cNvSpPr>
          <p:nvPr>
            <p:ph type="ctrTitle" hasCustomPrompt="1"/>
          </p:nvPr>
        </p:nvSpPr>
        <p:spPr>
          <a:xfrm>
            <a:off x="685800" y="2076107"/>
            <a:ext cx="7772400" cy="1102518"/>
          </a:xfrm>
        </p:spPr>
        <p:txBody>
          <a:bodyPr anchor="ctr">
            <a:normAutofit/>
          </a:bodyPr>
          <a:lstStyle>
            <a:lvl1pPr>
              <a:defRPr sz="2200" b="0">
                <a:solidFill>
                  <a:schemeClr val="bg1"/>
                </a:solidFill>
                <a:latin typeface="Arial" pitchFamily="34" charset="0"/>
                <a:cs typeface="Arial" pitchFamily="34"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417966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normAutofit/>
          </a:bodyPr>
          <a:lstStyle>
            <a:lvl1pPr>
              <a:lnSpc>
                <a:spcPct val="120000"/>
              </a:lnSpc>
              <a:defRPr sz="1400"/>
            </a:lvl1pPr>
            <a:lvl2pPr>
              <a:lnSpc>
                <a:spcPct val="120000"/>
              </a:lnSpc>
              <a:defRPr sz="1400"/>
            </a:lvl2pPr>
            <a:lvl3pPr>
              <a:lnSpc>
                <a:spcPct val="120000"/>
              </a:lnSpc>
              <a:defRPr sz="1400"/>
            </a:lvl3pPr>
            <a:lvl4pPr>
              <a:lnSpc>
                <a:spcPct val="120000"/>
              </a:lnSpc>
              <a:defRPr sz="1400"/>
            </a:lvl4pPr>
            <a:lvl5pPr>
              <a:lnSpc>
                <a:spcPct val="120000"/>
              </a:lnSpc>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a:xfrm>
            <a:off x="457200" y="4767264"/>
            <a:ext cx="4258816" cy="273843"/>
          </a:xfrm>
        </p:spPr>
        <p:txBody>
          <a:bodyPr/>
          <a:lstStyle>
            <a:lvl1pPr>
              <a:defRPr sz="800">
                <a:solidFill>
                  <a:schemeClr val="accent1">
                    <a:lumMod val="60000"/>
                    <a:lumOff val="40000"/>
                  </a:schemeClr>
                </a:solidFill>
              </a:defRPr>
            </a:lvl1pPr>
          </a:lstStyle>
          <a:p>
            <a:r>
              <a:rPr lang="ru-RU" dirty="0" smtClean="0">
                <a:solidFill>
                  <a:srgbClr val="4F81BD">
                    <a:lumMod val="60000"/>
                    <a:lumOff val="40000"/>
                  </a:srgbClr>
                </a:solidFill>
              </a:rPr>
              <a:t>АО «Единая электронная торговая площадка» 2018 год </a:t>
            </a:r>
            <a:endParaRPr lang="ru-RU" dirty="0">
              <a:solidFill>
                <a:srgbClr val="4F81BD">
                  <a:lumMod val="60000"/>
                  <a:lumOff val="40000"/>
                </a:srgbClr>
              </a:solidFill>
            </a:endParaRPr>
          </a:p>
        </p:txBody>
      </p:sp>
    </p:spTree>
    <p:extLst>
      <p:ext uri="{BB962C8B-B14F-4D97-AF65-F5344CB8AC3E}">
        <p14:creationId xmlns:p14="http://schemas.microsoft.com/office/powerpoint/2010/main" val="355484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5"/>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95573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15591"/>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15591"/>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3949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8" name="Нижний колонтитул 7"/>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3776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1191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3" name="Нижний колонтитул 2"/>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1811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04789"/>
            <a:ext cx="3008313" cy="87153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076325"/>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8779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5112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12/4/2019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35367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91316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7165"/>
            <a:ext cx="2057400" cy="334684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7165"/>
            <a:ext cx="6019800" cy="33468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A61557-3AFD-4146-B515-5B6AFFE0B236}" type="datetimeFigureOut">
              <a:rPr lang="ru-RU" smtClean="0">
                <a:solidFill>
                  <a:prstClr val="black">
                    <a:tint val="75000"/>
                  </a:prstClr>
                </a:solidFill>
              </a:rPr>
              <a:pPr/>
              <a:t>04.12.2019</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0083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24" y="1101655"/>
            <a:ext cx="3468527" cy="276120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12/4/2019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8268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12/4/2019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1790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12"/>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40" y="3340744"/>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7"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40" y="3340744"/>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15"/>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49"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39"/>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45"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74"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5" y="4231582"/>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6"/>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94"/>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365316"/>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30"/>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27"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4"/>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3"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63"/>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58" y="864283"/>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33"/>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12/4/2019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7124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592"/>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05"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789"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59"/>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094"/>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57" y="951042"/>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24"/>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08"/>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r>
              <a:rPr lang="ru-RU" smtClean="0"/>
              <a:t>Образец заголовка</a:t>
            </a:r>
            <a:endParaRPr/>
          </a:p>
        </p:txBody>
      </p:sp>
      <p:sp>
        <p:nvSpPr>
          <p:cNvPr id="3" name="Holder 3"/>
          <p:cNvSpPr>
            <a:spLocks noGrp="1"/>
          </p:cNvSpPr>
          <p:nvPr>
            <p:ph type="subTitle" idx="4"/>
          </p:nvPr>
        </p:nvSpPr>
        <p:spPr>
          <a:xfrm>
            <a:off x="1371605" y="2880362"/>
            <a:ext cx="6400799" cy="1285875"/>
          </a:xfrm>
          <a:prstGeom prst="rect">
            <a:avLst/>
          </a:prstGeom>
        </p:spPr>
        <p:txBody>
          <a:bodyPr wrap="square" lIns="0" tIns="0" rIns="0" bIns="0">
            <a:noAutofit/>
          </a:bodyPr>
          <a:lstStyle/>
          <a:p>
            <a:r>
              <a:rPr lang="ru-RU" smtClean="0"/>
              <a:t>Образец подзаголовка</a:t>
            </a:r>
            <a:endParaRP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04.12.2019</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737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smtClean="0"/>
              <a:t>Образец заголовка</a:t>
            </a:r>
            <a:endParaRPr/>
          </a:p>
        </p:txBody>
      </p:sp>
      <p:sp>
        <p:nvSpPr>
          <p:cNvPr id="3" name="Holder 3"/>
          <p:cNvSpPr>
            <a:spLocks noGrp="1"/>
          </p:cNvSpPr>
          <p:nvPr>
            <p:ph type="body" idx="1"/>
          </p:nvPr>
        </p:nvSpPr>
        <p:spPr/>
        <p:txBody>
          <a:bodyPr lIns="0" tIns="0" rIns="0" bIns="0"/>
          <a:lstStyle/>
          <a:p>
            <a:pPr lvl="0"/>
            <a:r>
              <a:rPr lang="ru-RU" smtClean="0"/>
              <a:t>Образец текста</a:t>
            </a: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04.12.2019</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274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smtClean="0"/>
              <a:t>Образец заголовка</a:t>
            </a:r>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pPr lvl="0"/>
            <a:r>
              <a:rPr lang="ru-RU" smtClean="0"/>
              <a:t>Образец текста</a:t>
            </a:r>
          </a:p>
        </p:txBody>
      </p:sp>
      <p:sp>
        <p:nvSpPr>
          <p:cNvPr id="4" name="Holder 4"/>
          <p:cNvSpPr>
            <a:spLocks noGrp="1"/>
          </p:cNvSpPr>
          <p:nvPr>
            <p:ph sz="half" idx="3"/>
          </p:nvPr>
        </p:nvSpPr>
        <p:spPr>
          <a:xfrm>
            <a:off x="5435305" y="1101645"/>
            <a:ext cx="3468527" cy="2761203"/>
          </a:xfrm>
          <a:prstGeom prst="rect">
            <a:avLst/>
          </a:prstGeom>
        </p:spPr>
        <p:txBody>
          <a:bodyPr wrap="square" lIns="0" tIns="0" rIns="0" bIns="0">
            <a:noAutofit/>
          </a:bodyPr>
          <a:lstStyle/>
          <a:p>
            <a:pPr lvl="0"/>
            <a:r>
              <a:rPr lang="ru-RU" smtClean="0"/>
              <a:t>Образец текста</a:t>
            </a:r>
          </a:p>
        </p:txBody>
      </p:sp>
      <p:sp>
        <p:nvSpPr>
          <p:cNvPr id="5" name="Holder 5"/>
          <p:cNvSpPr>
            <a:spLocks noGrp="1"/>
          </p:cNvSpPr>
          <p:nvPr>
            <p:ph type="ftr" sz="quarter" idx="5"/>
          </p:nvPr>
        </p:nvSpPr>
        <p:spPr/>
        <p:txBody>
          <a:bodyPr lIns="0" tIns="0" rIns="0" bIns="0"/>
          <a:lstStyle/>
          <a:p>
            <a:endParaRPr lang="ru-RU">
              <a:solidFill>
                <a:prstClr val="black"/>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04.12.2019</a:t>
            </a:fld>
            <a:endParaRPr lang="ru-RU">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05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Только заголовок">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r>
              <a:rPr lang="ru-RU" smtClean="0"/>
              <a:t>Образец заголовка</a:t>
            </a:r>
            <a:endParaRPr/>
          </a:p>
        </p:txBody>
      </p:sp>
      <p:sp>
        <p:nvSpPr>
          <p:cNvPr id="3" name="Holder 3"/>
          <p:cNvSpPr>
            <a:spLocks noGrp="1"/>
          </p:cNvSpPr>
          <p:nvPr>
            <p:ph type="ftr" sz="quarter" idx="5"/>
          </p:nvPr>
        </p:nvSpPr>
        <p:spPr/>
        <p:txBody>
          <a:bodyPr lIns="0" tIns="0" rIns="0" bIns="0"/>
          <a:lstStyle/>
          <a:p>
            <a:endParaRPr lang="ru-RU">
              <a:solidFill>
                <a:prstClr val="black"/>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04.12.2019</a:t>
            </a:fld>
            <a:endParaRPr lang="ru-RU">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5672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13" y="1183008"/>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6"/>
            <a:ext cx="1969544" cy="100123"/>
          </a:xfrm>
          <a:prstGeom prst="rect">
            <a:avLst/>
          </a:prstGeom>
        </p:spPr>
        <p:txBody>
          <a:bodyPr wrap="square" lIns="0" tIns="0" rIns="0" bIns="0">
            <a:noAutofit/>
          </a:bodyPr>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a:xfrm>
            <a:off x="457200" y="4783470"/>
            <a:ext cx="2103120" cy="25717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12/4/2019</a:t>
            </a:fld>
            <a:endParaRPr lang="en-US" smtClean="0">
              <a:solidFill>
                <a:prstClr val="black">
                  <a:tint val="75000"/>
                </a:prstClr>
              </a:solidFill>
            </a:endParaRPr>
          </a:p>
        </p:txBody>
      </p:sp>
      <p:sp>
        <p:nvSpPr>
          <p:cNvPr id="6" name="Holder 6"/>
          <p:cNvSpPr>
            <a:spLocks noGrp="1"/>
          </p:cNvSpPr>
          <p:nvPr>
            <p:ph type="sldNum" sz="quarter" idx="7"/>
          </p:nvPr>
        </p:nvSpPr>
        <p:spPr>
          <a:xfrm>
            <a:off x="6583680" y="4783470"/>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0892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05" y="1183005"/>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5"/>
            <a:ext cx="1969544" cy="100123"/>
          </a:xfrm>
          <a:prstGeom prst="rect">
            <a:avLst/>
          </a:prstGeom>
        </p:spPr>
        <p:txBody>
          <a:bodyPr wrap="square" lIns="0" tIns="0" rIns="0" bIns="0">
            <a:noAutofit/>
          </a:bodyPr>
          <a:lstStyle/>
          <a:p>
            <a:endParaRPr lang="ru-RU">
              <a:solidFill>
                <a:prstClr val="black"/>
              </a:solidFill>
            </a:endParaRPr>
          </a:p>
        </p:txBody>
      </p:sp>
      <p:sp>
        <p:nvSpPr>
          <p:cNvPr id="5" name="Holder 5"/>
          <p:cNvSpPr>
            <a:spLocks noGrp="1"/>
          </p:cNvSpPr>
          <p:nvPr>
            <p:ph type="dt" sz="half" idx="6"/>
          </p:nvPr>
        </p:nvSpPr>
        <p:spPr>
          <a:xfrm>
            <a:off x="457200" y="4783457"/>
            <a:ext cx="2103120" cy="257175"/>
          </a:xfrm>
          <a:prstGeom prst="rect">
            <a:avLst/>
          </a:prstGeom>
        </p:spPr>
        <p:txBody>
          <a:bodyPr wrap="square" lIns="0" tIns="0" rIns="0" bIns="0">
            <a:noAutofit/>
          </a:bodyPr>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04.12.2019</a:t>
            </a:fld>
            <a:endParaRPr lang="ru-RU">
              <a:solidFill>
                <a:prstClr val="black">
                  <a:tint val="75000"/>
                </a:prstClr>
              </a:solidFill>
            </a:endParaRPr>
          </a:p>
        </p:txBody>
      </p:sp>
      <p:sp>
        <p:nvSpPr>
          <p:cNvPr id="6" name="Holder 6"/>
          <p:cNvSpPr>
            <a:spLocks noGrp="1"/>
          </p:cNvSpPr>
          <p:nvPr>
            <p:ph type="sldNum" sz="quarter" idx="7"/>
          </p:nvPr>
        </p:nvSpPr>
        <p:spPr>
          <a:xfrm>
            <a:off x="6583680" y="4783457"/>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58086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4837543"/>
            <a:ext cx="4330824" cy="203562"/>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tint val="75000"/>
                  </a:schemeClr>
                </a:solidFill>
              </a:defRPr>
            </a:lvl1pPr>
          </a:lstStyle>
          <a:p>
            <a:r>
              <a:rPr lang="ru-RU" dirty="0" smtClean="0">
                <a:solidFill>
                  <a:prstClr val="black">
                    <a:tint val="75000"/>
                  </a:prstClr>
                </a:solidFill>
              </a:rPr>
              <a:t>АО «Единая электронная торговая площадка» 2018 год </a:t>
            </a:r>
          </a:p>
          <a:p>
            <a:endParaRPr lang="ru-RU" dirty="0">
              <a:solidFill>
                <a:prstClr val="black">
                  <a:tint val="75000"/>
                </a:prstClr>
              </a:solidFill>
            </a:endParaRPr>
          </a:p>
        </p:txBody>
      </p:sp>
    </p:spTree>
    <p:extLst>
      <p:ext uri="{BB962C8B-B14F-4D97-AF65-F5344CB8AC3E}">
        <p14:creationId xmlns:p14="http://schemas.microsoft.com/office/powerpoint/2010/main" val="42819918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2200" kern="1200">
          <a:solidFill>
            <a:schemeClr val="accent1">
              <a:lumMod val="75000"/>
            </a:schemeClr>
          </a:solidFill>
          <a:latin typeface="Arial" pitchFamily="34" charset="0"/>
          <a:ea typeface="+mj-ea"/>
          <a:cs typeface="Arial" pitchFamily="34" charset="0"/>
        </a:defRPr>
      </a:lvl1pPr>
    </p:titleStyle>
    <p:bodyStyle>
      <a:lvl1pPr marL="342900" indent="-3429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nsultant.ru/document/cons_doc_LAW_305258/b81f71b5dcacb51e78c610047e15b46e5503656f/#dst100056" TargetMode="External"/><Relationship Id="rId2" Type="http://schemas.openxmlformats.org/officeDocument/2006/relationships/hyperlink" Target="http://www.consultant.ru/document/cons_doc_LAW_305254/#dst100050" TargetMode="External"/><Relationship Id="rId1" Type="http://schemas.openxmlformats.org/officeDocument/2006/relationships/slideLayout" Target="../slideLayouts/slideLayout2.xml"/><Relationship Id="rId4" Type="http://schemas.openxmlformats.org/officeDocument/2006/relationships/hyperlink" Target="http://www.consultant.ru/document/cons_doc_LAW_335138/5cef1c87bdf80abc7d6a4e11b57e2f0a6deeb7da/#dst10005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8700" y="3981669"/>
            <a:ext cx="7086600" cy="587655"/>
          </a:xfrm>
          <a:prstGeom prst="rect">
            <a:avLst/>
          </a:prstGeom>
        </p:spPr>
        <p:txBody>
          <a:bodyPr vert="horz" wrap="square" lIns="0" tIns="0" rIns="0" bIns="0" rtlCol="0">
            <a:noAutofit/>
          </a:bodyPr>
          <a:lstStyle/>
          <a:p>
            <a:pPr marL="12700" algn="ctr"/>
            <a:r>
              <a:rPr lang="ru-RU" sz="2200" cap="all" spc="-85" smtClean="0">
                <a:solidFill>
                  <a:prstClr val="white"/>
                </a:solidFill>
                <a:latin typeface="Arial"/>
                <a:cs typeface="Arial"/>
              </a:rPr>
              <a:t>Москва - 2019</a:t>
            </a:r>
            <a:endParaRPr sz="2200" cap="all" dirty="0">
              <a:solidFill>
                <a:prstClr val="white"/>
              </a:solidFill>
              <a:latin typeface="Arial"/>
              <a:cs typeface="Arial"/>
            </a:endParaRPr>
          </a:p>
        </p:txBody>
      </p:sp>
      <p:sp>
        <p:nvSpPr>
          <p:cNvPr id="3" name="object 2"/>
          <p:cNvSpPr txBox="1"/>
          <p:nvPr/>
        </p:nvSpPr>
        <p:spPr>
          <a:xfrm>
            <a:off x="683568" y="2139702"/>
            <a:ext cx="7850832" cy="1175310"/>
          </a:xfrm>
          <a:prstGeom prst="rect">
            <a:avLst/>
          </a:prstGeom>
        </p:spPr>
        <p:txBody>
          <a:bodyPr vert="horz" wrap="square" lIns="0" tIns="0" rIns="0" bIns="0" rtlCol="0">
            <a:noAutofit/>
          </a:bodyPr>
          <a:lstStyle/>
          <a:p>
            <a:pPr marL="12700" algn="ctr">
              <a:lnSpc>
                <a:spcPct val="150000"/>
              </a:lnSpc>
            </a:pPr>
            <a:r>
              <a:rPr lang="ru-RU" sz="2200" cap="all" spc="-85" dirty="0">
                <a:solidFill>
                  <a:prstClr val="white"/>
                </a:solidFill>
                <a:latin typeface="Arial"/>
                <a:cs typeface="Arial"/>
              </a:rPr>
              <a:t>Отдельные вопросы применения </a:t>
            </a:r>
            <a:r>
              <a:rPr lang="ru-RU" sz="2200" cap="all" spc="-85">
                <a:solidFill>
                  <a:prstClr val="white"/>
                </a:solidFill>
                <a:latin typeface="Arial"/>
                <a:cs typeface="Arial"/>
              </a:rPr>
              <a:t>44-ФЗ </a:t>
            </a:r>
            <a:endParaRPr lang="ru-RU" sz="2200" cap="all" spc="-85" smtClean="0">
              <a:solidFill>
                <a:prstClr val="white"/>
              </a:solidFill>
              <a:latin typeface="Arial"/>
              <a:cs typeface="Arial"/>
            </a:endParaRPr>
          </a:p>
          <a:p>
            <a:pPr marL="12700" algn="ctr">
              <a:lnSpc>
                <a:spcPct val="150000"/>
              </a:lnSpc>
            </a:pPr>
            <a:r>
              <a:rPr lang="ru-RU" sz="2200" cap="all" spc="-85" smtClean="0">
                <a:solidFill>
                  <a:prstClr val="white"/>
                </a:solidFill>
                <a:latin typeface="Arial"/>
                <a:cs typeface="Arial"/>
              </a:rPr>
              <a:t>с </a:t>
            </a:r>
            <a:r>
              <a:rPr lang="ru-RU" sz="2200" cap="all" spc="-85" dirty="0">
                <a:solidFill>
                  <a:prstClr val="white"/>
                </a:solidFill>
                <a:latin typeface="Arial"/>
                <a:cs typeface="Arial"/>
              </a:rPr>
              <a:t>учетом изменений в 2019 году</a:t>
            </a:r>
            <a:endParaRPr sz="2200" cap="all" dirty="0">
              <a:solidFill>
                <a:prstClr val="white"/>
              </a:solidFill>
              <a:latin typeface="Arial"/>
              <a:cs typeface="Arial"/>
            </a:endParaRPr>
          </a:p>
        </p:txBody>
      </p:sp>
    </p:spTree>
    <p:extLst>
      <p:ext uri="{BB962C8B-B14F-4D97-AF65-F5344CB8AC3E}">
        <p14:creationId xmlns:p14="http://schemas.microsoft.com/office/powerpoint/2010/main" val="252932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83518"/>
            <a:ext cx="4885400" cy="665458"/>
          </a:xfrm>
        </p:spPr>
        <p:txBody>
          <a:bodyPr/>
          <a:lstStyle/>
          <a:p>
            <a:pPr algn="ctr"/>
            <a:r>
              <a:rPr lang="ru-RU" sz="2000" b="1" dirty="0">
                <a:latin typeface="Arial" panose="020B0604020202020204" pitchFamily="34" charset="0"/>
                <a:cs typeface="Arial" panose="020B0604020202020204" pitchFamily="34" charset="0"/>
              </a:rPr>
              <a:t>Что проверяет оператор?</a:t>
            </a:r>
          </a:p>
        </p:txBody>
      </p:sp>
      <p:sp>
        <p:nvSpPr>
          <p:cNvPr id="3" name="Текст 2"/>
          <p:cNvSpPr>
            <a:spLocks noGrp="1"/>
          </p:cNvSpPr>
          <p:nvPr>
            <p:ph type="body" idx="1"/>
          </p:nvPr>
        </p:nvSpPr>
        <p:spPr/>
        <p:txBody>
          <a:bodyPr/>
          <a:lstStyle/>
          <a:p>
            <a:r>
              <a:rPr lang="ru-RU" sz="1400" dirty="0" smtClean="0">
                <a:latin typeface="Arial" panose="020B0604020202020204" pitchFamily="34" charset="0"/>
                <a:cs typeface="Arial" panose="020B0604020202020204" pitchFamily="34" charset="0"/>
              </a:rPr>
              <a:t>« …..4</a:t>
            </a:r>
            <a:r>
              <a:rPr lang="ru-RU" sz="1400" dirty="0">
                <a:latin typeface="Arial" panose="020B0604020202020204" pitchFamily="34" charset="0"/>
                <a:cs typeface="Arial" panose="020B0604020202020204" pitchFamily="34" charset="0"/>
              </a:rPr>
              <a:t>. Оператор электронной площадки рассматривает информацию и документы, </a:t>
            </a:r>
            <a:r>
              <a:rPr lang="ru-RU" sz="1400" dirty="0" smtClean="0">
                <a:latin typeface="Arial" panose="020B0604020202020204" pitchFamily="34" charset="0"/>
                <a:cs typeface="Arial" panose="020B0604020202020204" pitchFamily="34" charset="0"/>
              </a:rPr>
              <a:t>на </a:t>
            </a:r>
            <a:r>
              <a:rPr lang="ru-RU" sz="1400" dirty="0">
                <a:latin typeface="Arial" panose="020B0604020202020204" pitchFamily="34" charset="0"/>
                <a:cs typeface="Arial" panose="020B0604020202020204" pitchFamily="34" charset="0"/>
              </a:rPr>
              <a:t>предмет:</a:t>
            </a:r>
          </a:p>
          <a:p>
            <a:r>
              <a:rPr lang="ru-RU" sz="1400" dirty="0">
                <a:latin typeface="Arial" panose="020B0604020202020204" pitchFamily="34" charset="0"/>
                <a:cs typeface="Arial" panose="020B0604020202020204" pitchFamily="34" charset="0"/>
              </a:rPr>
              <a:t>а) соответствия перечня представленных документов перечню, который предусмотрен графой "Документы, подтверждающие соответствие участников закупки дополнительным требованиям" приложения к дополнительным требованиям;</a:t>
            </a:r>
          </a:p>
          <a:p>
            <a:r>
              <a:rPr lang="ru-RU" sz="1400" dirty="0">
                <a:latin typeface="Arial" panose="020B0604020202020204" pitchFamily="34" charset="0"/>
                <a:cs typeface="Arial" panose="020B0604020202020204" pitchFamily="34" charset="0"/>
              </a:rPr>
              <a:t>б) наличия информации об участнике закупки в информации и документах, представленных в соответствии с подпунктами "д" и "ж" пункта 2 </a:t>
            </a:r>
            <a:r>
              <a:rPr lang="ru-RU" sz="1400" dirty="0" smtClean="0">
                <a:latin typeface="Arial" panose="020B0604020202020204" pitchFamily="34" charset="0"/>
                <a:cs typeface="Arial" panose="020B0604020202020204" pitchFamily="34" charset="0"/>
              </a:rPr>
              <a:t>Правил</a:t>
            </a:r>
            <a:r>
              <a:rPr lang="ru-RU" sz="1400" dirty="0">
                <a:latin typeface="Arial" panose="020B0604020202020204" pitchFamily="34" charset="0"/>
                <a:cs typeface="Arial" panose="020B0604020202020204" pitchFamily="34" charset="0"/>
              </a:rPr>
              <a:t>, за исключением случаев, если в соответствии с законодательством Российской Федерации указание такой информации в документах не предусмотрено;</a:t>
            </a:r>
          </a:p>
          <a:p>
            <a:r>
              <a:rPr lang="ru-RU" sz="1400" dirty="0">
                <a:latin typeface="Arial" panose="020B0604020202020204" pitchFamily="34" charset="0"/>
                <a:cs typeface="Arial" panose="020B0604020202020204" pitchFamily="34" charset="0"/>
              </a:rPr>
              <a:t>в) </a:t>
            </a:r>
            <a:r>
              <a:rPr lang="ru-RU" sz="1400" dirty="0" err="1">
                <a:latin typeface="Arial" panose="020B0604020202020204" pitchFamily="34" charset="0"/>
                <a:cs typeface="Arial" panose="020B0604020202020204" pitchFamily="34" charset="0"/>
              </a:rPr>
              <a:t>непревышения</a:t>
            </a:r>
            <a:r>
              <a:rPr lang="ru-RU" sz="1400" dirty="0">
                <a:latin typeface="Arial" panose="020B0604020202020204" pitchFamily="34" charset="0"/>
                <a:cs typeface="Arial" panose="020B0604020202020204" pitchFamily="34" charset="0"/>
              </a:rPr>
              <a:t> цены, предусмотренной подпунктом "е" пункта 2 </a:t>
            </a:r>
            <a:r>
              <a:rPr lang="ru-RU" sz="1400" dirty="0" smtClean="0">
                <a:latin typeface="Arial" panose="020B0604020202020204" pitchFamily="34" charset="0"/>
                <a:cs typeface="Arial" panose="020B0604020202020204" pitchFamily="34" charset="0"/>
              </a:rPr>
              <a:t> Правил</a:t>
            </a:r>
            <a:r>
              <a:rPr lang="ru-RU" sz="1400" dirty="0">
                <a:latin typeface="Arial" panose="020B0604020202020204" pitchFamily="34" charset="0"/>
                <a:cs typeface="Arial" panose="020B0604020202020204" pitchFamily="34" charset="0"/>
              </a:rPr>
              <a:t>, над ценой контракта (договора), представленного в соответствии с подпунктом "д" пункта 2 </a:t>
            </a:r>
            <a:r>
              <a:rPr lang="ru-RU" sz="1400" dirty="0" smtClean="0">
                <a:latin typeface="Arial" panose="020B0604020202020204" pitchFamily="34" charset="0"/>
                <a:cs typeface="Arial" panose="020B0604020202020204" pitchFamily="34" charset="0"/>
              </a:rPr>
              <a:t>Правил…»</a:t>
            </a:r>
            <a:endParaRPr lang="ru-RU" sz="1400" dirty="0">
              <a:latin typeface="Arial" panose="020B0604020202020204" pitchFamily="34" charset="0"/>
              <a:cs typeface="Arial" panose="020B0604020202020204" pitchFamily="34" charset="0"/>
            </a:endParaRPr>
          </a:p>
          <a:p>
            <a:endParaRPr lang="ru-RU" dirty="0"/>
          </a:p>
        </p:txBody>
      </p:sp>
      <p:sp>
        <p:nvSpPr>
          <p:cNvPr id="4" name="Прямоугольник 3"/>
          <p:cNvSpPr/>
          <p:nvPr/>
        </p:nvSpPr>
        <p:spPr>
          <a:xfrm>
            <a:off x="611560" y="4227934"/>
            <a:ext cx="7488832" cy="461665"/>
          </a:xfrm>
          <a:prstGeom prst="rect">
            <a:avLst/>
          </a:prstGeom>
        </p:spPr>
        <p:txBody>
          <a:bodyPr wrap="square">
            <a:spAutoFit/>
          </a:bodyPr>
          <a:lstStyle/>
          <a:p>
            <a:r>
              <a:rPr lang="ru-RU" sz="1200" dirty="0">
                <a:solidFill>
                  <a:prstClr val="black">
                    <a:lumMod val="75000"/>
                    <a:lumOff val="25000"/>
                  </a:prstClr>
                </a:solidFill>
                <a:latin typeface="Arial" panose="020B0604020202020204" pitchFamily="34" charset="0"/>
                <a:cs typeface="Arial" panose="020B0604020202020204" pitchFamily="34" charset="0"/>
              </a:rPr>
              <a:t>Постановление Правительства РФ от 14 сентября 2019 г. N 1202 “О порядке взаимодействия участника закупки и оператора электронной площадки”</a:t>
            </a:r>
          </a:p>
        </p:txBody>
      </p:sp>
    </p:spTree>
    <p:extLst>
      <p:ext uri="{BB962C8B-B14F-4D97-AF65-F5344CB8AC3E}">
        <p14:creationId xmlns:p14="http://schemas.microsoft.com/office/powerpoint/2010/main" val="386916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483518"/>
            <a:ext cx="4885400" cy="665458"/>
          </a:xfrm>
        </p:spPr>
        <p:txBody>
          <a:bodyPr/>
          <a:lstStyle/>
          <a:p>
            <a:pPr algn="ctr"/>
            <a:r>
              <a:rPr lang="ru-RU" sz="2000" b="1" dirty="0" smtClean="0">
                <a:latin typeface="Arial" panose="020B0604020202020204" pitchFamily="34" charset="0"/>
                <a:cs typeface="Arial" panose="020B0604020202020204" pitchFamily="34" charset="0"/>
              </a:rPr>
              <a:t>Уточнение </a:t>
            </a:r>
            <a:r>
              <a:rPr lang="ru-RU" sz="2000" b="1" dirty="0">
                <a:latin typeface="Arial" panose="020B0604020202020204" pitchFamily="34" charset="0"/>
                <a:cs typeface="Arial" panose="020B0604020202020204" pitchFamily="34" charset="0"/>
              </a:rPr>
              <a:t>по обеспечению заявок </a:t>
            </a:r>
          </a:p>
        </p:txBody>
      </p:sp>
      <p:sp>
        <p:nvSpPr>
          <p:cNvPr id="3" name="Текст 2"/>
          <p:cNvSpPr>
            <a:spLocks noGrp="1"/>
          </p:cNvSpPr>
          <p:nvPr>
            <p:ph type="body" idx="1"/>
          </p:nvPr>
        </p:nvSpPr>
        <p:spPr>
          <a:xfrm>
            <a:off x="2339752" y="1183008"/>
            <a:ext cx="6347060" cy="3394710"/>
          </a:xfrm>
        </p:spPr>
        <p:txBody>
          <a:bodyPr/>
          <a:lstStyle/>
          <a:p>
            <a:r>
              <a:rPr lang="ru-RU" sz="1600" dirty="0" smtClean="0"/>
              <a:t>С 1 июля 2019 года участники закупок смогут использовать не только денежные средства, </a:t>
            </a:r>
            <a:r>
              <a:rPr lang="ru-RU" sz="1600" b="1" dirty="0" smtClean="0"/>
              <a:t>но и банковские гарантии - в качестве обеспечения заявок.</a:t>
            </a:r>
          </a:p>
          <a:p>
            <a:endParaRPr lang="ru-RU" sz="1600" dirty="0" smtClean="0"/>
          </a:p>
          <a:p>
            <a:r>
              <a:rPr lang="ru-RU" sz="1600" dirty="0" smtClean="0"/>
              <a:t>Размер обеспечения уточнен: </a:t>
            </a:r>
            <a:r>
              <a:rPr lang="ru-RU" sz="1600" b="1" dirty="0" smtClean="0"/>
              <a:t>от 0 до 20 млн – 0,5-1% от НМЦК</a:t>
            </a:r>
            <a:r>
              <a:rPr lang="ru-RU" sz="1600" dirty="0"/>
              <a:t>;</a:t>
            </a:r>
            <a:r>
              <a:rPr lang="ru-RU" sz="1600" dirty="0" smtClean="0"/>
              <a:t> свыше – от 0,5 до 5% от НМЦК, также до 1 млн руб. закупки могут быть без обеспечения.</a:t>
            </a:r>
          </a:p>
          <a:p>
            <a:endParaRPr lang="ru-RU" sz="1600" dirty="0"/>
          </a:p>
          <a:p>
            <a:r>
              <a:rPr lang="ru-RU" sz="1600" b="1" dirty="0" smtClean="0"/>
              <a:t>Проблемы БГ:</a:t>
            </a:r>
          </a:p>
          <a:p>
            <a:r>
              <a:rPr lang="ru-RU" sz="1600" i="1" dirty="0" smtClean="0"/>
              <a:t>По совместным закупкам, при получении нескольких БГ, может приходить реестровый номер только по оной (первой БГ), остальные не загружаются. Проблема обмена данными ЕИС-реестр БГ-ЭТП</a:t>
            </a:r>
          </a:p>
          <a:p>
            <a:endParaRPr lang="ru-RU" dirty="0"/>
          </a:p>
        </p:txBody>
      </p:sp>
      <p:pic>
        <p:nvPicPr>
          <p:cNvPr id="5" name="Picture 2" descr="C:\Users\Drimkast\Desktop\Преза_вашкеба\225881 Презентации по обучению\тема 4\shutterstock_2750003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4" r="69720"/>
          <a:stretch/>
        </p:blipFill>
        <p:spPr bwMode="auto">
          <a:xfrm>
            <a:off x="3" y="0"/>
            <a:ext cx="19796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1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483518"/>
            <a:ext cx="8280919" cy="665458"/>
          </a:xfrm>
        </p:spPr>
        <p:txBody>
          <a:bodyPr/>
          <a:lstStyle/>
          <a:p>
            <a:pPr algn="ctr"/>
            <a:r>
              <a:rPr lang="ru-RU" sz="2000" b="1" dirty="0" smtClean="0">
                <a:latin typeface="Arial" panose="020B0604020202020204" pitchFamily="34" charset="0"/>
                <a:cs typeface="Arial" panose="020B0604020202020204" pitchFamily="34" charset="0"/>
              </a:rPr>
              <a:t>Изменения порядка </a:t>
            </a:r>
            <a:r>
              <a:rPr lang="ru-RU" sz="2000" b="1" dirty="0">
                <a:latin typeface="Arial" panose="020B0604020202020204" pitchFamily="34" charset="0"/>
                <a:cs typeface="Arial" panose="020B0604020202020204" pitchFamily="34" charset="0"/>
              </a:rPr>
              <a:t>проведения электронных аукционов </a:t>
            </a:r>
          </a:p>
        </p:txBody>
      </p:sp>
      <p:sp>
        <p:nvSpPr>
          <p:cNvPr id="3" name="Текст 2"/>
          <p:cNvSpPr>
            <a:spLocks noGrp="1"/>
          </p:cNvSpPr>
          <p:nvPr>
            <p:ph type="body" idx="1"/>
          </p:nvPr>
        </p:nvSpPr>
        <p:spPr/>
        <p:txBody>
          <a:bodyPr/>
          <a:lstStyle/>
          <a:p>
            <a:r>
              <a:rPr lang="ru-RU" sz="1400" dirty="0" smtClean="0">
                <a:latin typeface="Arial" panose="020B0604020202020204" pitchFamily="34" charset="0"/>
                <a:cs typeface="Arial" panose="020B0604020202020204" pitchFamily="34" charset="0"/>
              </a:rPr>
              <a:t>С 1 июля 2019 изменился порядок проведения электронных аукционов:</a:t>
            </a:r>
          </a:p>
          <a:p>
            <a:endParaRPr lang="ru-RU" sz="1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400" dirty="0" smtClean="0">
                <a:latin typeface="Arial" panose="020B0604020202020204" pitchFamily="34" charset="0"/>
                <a:cs typeface="Arial" panose="020B0604020202020204" pitchFamily="34" charset="0"/>
              </a:rPr>
              <a:t>сократилось время приема заявок (до 7 дней−при закупке до 300 млн руб., и при закупке в сфере строительства – до 2 млрд руб.)</a:t>
            </a:r>
          </a:p>
          <a:p>
            <a:pPr marL="171450" indent="-171450">
              <a:buFont typeface="Wingdings" panose="05000000000000000000" pitchFamily="2" charset="2"/>
              <a:buChar char="§"/>
            </a:pPr>
            <a:endParaRPr lang="ru-RU" sz="1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400" dirty="0" smtClean="0">
                <a:latin typeface="Arial" panose="020B0604020202020204" pitchFamily="34" charset="0"/>
                <a:cs typeface="Arial" panose="020B0604020202020204" pitchFamily="34" charset="0"/>
              </a:rPr>
              <a:t>введена новая разновидность ЭА – «быстрые аукционы»;  для сферы строительства (исключается рассмотрение 1 частей заявок, торги проводятся через 4 часа после окончания приема заявок) </a:t>
            </a:r>
          </a:p>
          <a:p>
            <a:pPr marL="171450" indent="-171450">
              <a:buFont typeface="Wingdings" panose="05000000000000000000" pitchFamily="2" charset="2"/>
              <a:buChar char="§"/>
            </a:pPr>
            <a:endParaRPr lang="ru-RU" sz="105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400" dirty="0" smtClean="0">
                <a:latin typeface="Arial" panose="020B0604020202020204" pitchFamily="34" charset="0"/>
                <a:cs typeface="Arial" panose="020B0604020202020204" pitchFamily="34" charset="0"/>
              </a:rPr>
              <a:t>отменен минимальный размер шага аукциона в 100 рублей</a:t>
            </a:r>
          </a:p>
          <a:p>
            <a:pPr marL="171450" indent="-171450">
              <a:buFont typeface="Wingdings" panose="05000000000000000000" pitchFamily="2" charset="2"/>
              <a:buChar char="§"/>
            </a:pPr>
            <a:endParaRPr lang="ru-RU" sz="1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400" dirty="0" smtClean="0">
                <a:latin typeface="Arial" panose="020B0604020202020204" pitchFamily="34" charset="0"/>
                <a:cs typeface="Arial" panose="020B0604020202020204" pitchFamily="34" charset="0"/>
              </a:rPr>
              <a:t>при «развороте» аукциона торги на повышение идут с шагом не более 5% от 100 млн рублей </a:t>
            </a:r>
            <a:r>
              <a:rPr lang="ru-RU" sz="1400" i="1" dirty="0" smtClean="0">
                <a:latin typeface="Arial" panose="020B0604020202020204" pitchFamily="34" charset="0"/>
                <a:cs typeface="Arial" panose="020B0604020202020204" pitchFamily="34" charset="0"/>
              </a:rPr>
              <a:t>(если размер одобрения суммы сделки участника  будет ниже той цены, до которой доторговались после разворота, то участника отклоняют на рассмотрении 2-ых частей)</a:t>
            </a:r>
          </a:p>
          <a:p>
            <a:endParaRPr lang="ru-RU" sz="1400" dirty="0" smtClean="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С 1 июля  2019 года «торги за единицу» проводятся по любым видам товаров, работ и услуг, кроме лекарственных средств – по ним – с 1 октября 2019 года</a:t>
            </a:r>
          </a:p>
          <a:p>
            <a:r>
              <a:rPr lang="ru-RU" sz="1400" dirty="0" smtClean="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58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66132"/>
            <a:ext cx="7555268" cy="665458"/>
          </a:xfrm>
        </p:spPr>
        <p:txBody>
          <a:bodyPr/>
          <a:lstStyle/>
          <a:p>
            <a:pPr algn="ctr"/>
            <a:r>
              <a:rPr lang="ru-RU" sz="2000" b="1" dirty="0">
                <a:latin typeface="Arial" panose="020B0604020202020204" pitchFamily="34" charset="0"/>
                <a:cs typeface="Arial" panose="020B0604020202020204" pitchFamily="34" charset="0"/>
              </a:rPr>
              <a:t>Заявка на участие в </a:t>
            </a:r>
            <a:r>
              <a:rPr lang="ru-RU" sz="2000" b="1" dirty="0" smtClean="0">
                <a:latin typeface="Arial" panose="020B0604020202020204" pitchFamily="34" charset="0"/>
                <a:cs typeface="Arial" panose="020B0604020202020204" pitchFamily="34" charset="0"/>
              </a:rPr>
              <a:t>ЭА по новым правилам. </a:t>
            </a:r>
            <a:r>
              <a:rPr lang="ru-RU" sz="2000" b="1" dirty="0">
                <a:latin typeface="Arial" panose="020B0604020202020204" pitchFamily="34" charset="0"/>
                <a:cs typeface="Arial" panose="020B0604020202020204" pitchFamily="34" charset="0"/>
              </a:rPr>
              <a:t>Первая часть</a:t>
            </a:r>
          </a:p>
        </p:txBody>
      </p:sp>
      <p:sp>
        <p:nvSpPr>
          <p:cNvPr id="3" name="Текст 2"/>
          <p:cNvSpPr>
            <a:spLocks noGrp="1"/>
          </p:cNvSpPr>
          <p:nvPr>
            <p:ph type="body" idx="1"/>
          </p:nvPr>
        </p:nvSpPr>
        <p:spPr>
          <a:xfrm>
            <a:off x="683568" y="1131590"/>
            <a:ext cx="3888432" cy="3620993"/>
          </a:xfrm>
        </p:spPr>
        <p:txBody>
          <a:bodyPr/>
          <a:lstStyle/>
          <a:p>
            <a:pPr algn="l"/>
            <a:r>
              <a:rPr lang="ru-RU" sz="1400" b="1" dirty="0" smtClean="0">
                <a:latin typeface="Arial" pitchFamily="34" charset="0"/>
                <a:cs typeface="Arial" pitchFamily="34" charset="0"/>
              </a:rPr>
              <a:t>Структура первой части</a:t>
            </a:r>
          </a:p>
          <a:p>
            <a:endParaRPr lang="ru-RU" sz="1400" b="1" dirty="0" smtClean="0">
              <a:latin typeface="Arial" pitchFamily="34" charset="0"/>
              <a:cs typeface="Arial" pitchFamily="34" charset="0"/>
            </a:endParaRPr>
          </a:p>
          <a:p>
            <a:pPr marL="228600" indent="-228600">
              <a:buAutoNum type="arabicParenR"/>
            </a:pPr>
            <a:r>
              <a:rPr lang="ru-RU" sz="1400" dirty="0" smtClean="0">
                <a:latin typeface="Arial" pitchFamily="34" charset="0"/>
                <a:cs typeface="Arial" pitchFamily="34" charset="0"/>
              </a:rPr>
              <a:t>согласие участника  с использованием ЭТП</a:t>
            </a:r>
          </a:p>
          <a:p>
            <a:pPr marL="228600" indent="-228600">
              <a:buAutoNum type="arabicParenR"/>
            </a:pPr>
            <a:r>
              <a:rPr lang="ru-RU" sz="1400" dirty="0" smtClean="0">
                <a:latin typeface="Arial" pitchFamily="34" charset="0"/>
                <a:cs typeface="Arial" pitchFamily="34" charset="0"/>
              </a:rPr>
              <a:t>при осуществлении закупки товара или закупки работы, услуги, для выполнения, оказания которых используется товар:</a:t>
            </a:r>
          </a:p>
          <a:p>
            <a:r>
              <a:rPr lang="ru-RU" sz="1400" dirty="0" smtClean="0">
                <a:latin typeface="Arial" pitchFamily="34" charset="0"/>
                <a:cs typeface="Arial" pitchFamily="34" charset="0"/>
              </a:rPr>
              <a:t>а) наименование страны происхождения товара </a:t>
            </a:r>
          </a:p>
          <a:p>
            <a:r>
              <a:rPr lang="ru-RU" sz="1400" dirty="0" smtClean="0">
                <a:latin typeface="Arial" pitchFamily="34" charset="0"/>
                <a:cs typeface="Arial" pitchFamily="34" charset="0"/>
              </a:rPr>
              <a:t>б) конкретные показатели товара</a:t>
            </a:r>
          </a:p>
          <a:p>
            <a:endParaRPr lang="ru-RU" sz="1400" dirty="0">
              <a:latin typeface="Arial" pitchFamily="34" charset="0"/>
              <a:cs typeface="Arial" pitchFamily="34" charset="0"/>
            </a:endParaRPr>
          </a:p>
          <a:p>
            <a:r>
              <a:rPr lang="ru-RU" sz="1200" dirty="0" smtClean="0">
                <a:solidFill>
                  <a:schemeClr val="tx1">
                    <a:lumMod val="65000"/>
                    <a:lumOff val="35000"/>
                  </a:schemeClr>
                </a:solidFill>
                <a:latin typeface="Arial" pitchFamily="34" charset="0"/>
                <a:cs typeface="Arial" pitchFamily="34" charset="0"/>
              </a:rPr>
              <a:t>Информация из п.2  включается в заявку на участие в электронном аукционе </a:t>
            </a:r>
            <a:r>
              <a:rPr lang="ru-RU" sz="1200" b="1" dirty="0" smtClean="0">
                <a:solidFill>
                  <a:schemeClr val="tx1">
                    <a:lumMod val="65000"/>
                    <a:lumOff val="35000"/>
                  </a:schemeClr>
                </a:solidFill>
                <a:latin typeface="Arial" pitchFamily="34" charset="0"/>
                <a:cs typeface="Arial" pitchFamily="34" charset="0"/>
              </a:rPr>
              <a:t>в случае отсутствия в документации об электронном аукционе указания на товарный знак или в случае, если участник закупки предлагает товар, который обозначен товарным знаком, отличным от товарного знака, указанного в документации об электронном аукционе</a:t>
            </a:r>
            <a:r>
              <a:rPr lang="ru-RU" sz="1400" b="1" dirty="0" smtClean="0">
                <a:solidFill>
                  <a:schemeClr val="tx1">
                    <a:lumMod val="65000"/>
                    <a:lumOff val="35000"/>
                  </a:schemeClr>
                </a:solidFill>
                <a:latin typeface="Arial" pitchFamily="34" charset="0"/>
                <a:cs typeface="Arial" pitchFamily="34" charset="0"/>
              </a:rPr>
              <a:t>.</a:t>
            </a:r>
            <a:endParaRPr lang="ru-RU" sz="1400" b="1" dirty="0">
              <a:solidFill>
                <a:schemeClr val="tx1">
                  <a:lumMod val="65000"/>
                  <a:lumOff val="35000"/>
                </a:schemeClr>
              </a:solidFill>
              <a:latin typeface="Arial" pitchFamily="34" charset="0"/>
              <a:cs typeface="Arial" pitchFamily="34" charset="0"/>
            </a:endParaRPr>
          </a:p>
        </p:txBody>
      </p:sp>
      <p:sp>
        <p:nvSpPr>
          <p:cNvPr id="4" name="Текст 2"/>
          <p:cNvSpPr txBox="1">
            <a:spLocks/>
          </p:cNvSpPr>
          <p:nvPr/>
        </p:nvSpPr>
        <p:spPr>
          <a:xfrm>
            <a:off x="5004047" y="1131590"/>
            <a:ext cx="3600401" cy="3394710"/>
          </a:xfrm>
          <a:prstGeom prst="rect">
            <a:avLst/>
          </a:prstGeom>
        </p:spPr>
        <p:txBody>
          <a:bodyPr wrap="square" lIns="0" tIns="0" rIns="0" bIns="0">
            <a:noAutofit/>
          </a:bodyPr>
          <a:lstStyle/>
          <a:p>
            <a:pPr algn="ctr"/>
            <a:r>
              <a:rPr lang="ru-RU" sz="1400" b="1" dirty="0" smtClean="0">
                <a:latin typeface="Arial" pitchFamily="34" charset="0"/>
                <a:cs typeface="Arial" pitchFamily="34" charset="0"/>
              </a:rPr>
              <a:t>Уточнения по </a:t>
            </a:r>
            <a:r>
              <a:rPr lang="ru-RU" sz="1400" b="1" dirty="0" smtClean="0">
                <a:solidFill>
                  <a:srgbClr val="FF0000"/>
                </a:solidFill>
                <a:latin typeface="Arial" pitchFamily="34" charset="0"/>
                <a:cs typeface="Arial" pitchFamily="34" charset="0"/>
              </a:rPr>
              <a:t>1 части </a:t>
            </a:r>
          </a:p>
          <a:p>
            <a:pPr algn="ctr"/>
            <a:r>
              <a:rPr lang="ru-RU" sz="1400" b="1" dirty="0" smtClean="0">
                <a:solidFill>
                  <a:srgbClr val="FF0000"/>
                </a:solidFill>
                <a:latin typeface="Arial" pitchFamily="34" charset="0"/>
                <a:cs typeface="Arial" pitchFamily="34" charset="0"/>
              </a:rPr>
              <a:t>с 1 июля 2019 года</a:t>
            </a:r>
          </a:p>
          <a:p>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Если в документации в соответствии с  пунктом </a:t>
            </a:r>
            <a:r>
              <a:rPr lang="ru-RU" sz="1400" dirty="0">
                <a:latin typeface="Arial" pitchFamily="34" charset="0"/>
                <a:cs typeface="Arial" pitchFamily="34" charset="0"/>
              </a:rPr>
              <a:t>8 части 1 статьи </a:t>
            </a:r>
            <a:r>
              <a:rPr lang="ru-RU" sz="1400" dirty="0" smtClean="0">
                <a:latin typeface="Arial" pitchFamily="34" charset="0"/>
                <a:cs typeface="Arial" pitchFamily="34" charset="0"/>
              </a:rPr>
              <a:t>33  44-ФЗ есть проектная документация, то первая часть заявки содержит только согласие </a:t>
            </a:r>
          </a:p>
          <a:p>
            <a:pPr marL="285750" indent="-285750">
              <a:buFont typeface="Arial" pitchFamily="34" charset="0"/>
              <a:buChar char="•"/>
            </a:pPr>
            <a:endParaRPr lang="ru-RU" sz="1400" dirty="0" smtClean="0">
              <a:latin typeface="Arial" pitchFamily="34" charset="0"/>
              <a:cs typeface="Arial" pitchFamily="34" charset="0"/>
            </a:endParaRPr>
          </a:p>
          <a:p>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Первая </a:t>
            </a:r>
            <a:r>
              <a:rPr lang="ru-RU" sz="1400" dirty="0">
                <a:latin typeface="Arial" pitchFamily="34" charset="0"/>
                <a:cs typeface="Arial" pitchFamily="34" charset="0"/>
              </a:rPr>
              <a:t>часть заявки на участие в электронном аукционе, предусмотренная частью 3 настоящей статьи, может содержать эскиз, рисунок, чертеж, фотографию, иное изображение товара, на поставку которого заключается контракт.</a:t>
            </a:r>
          </a:p>
        </p:txBody>
      </p:sp>
    </p:spTree>
    <p:extLst>
      <p:ext uri="{BB962C8B-B14F-4D97-AF65-F5344CB8AC3E}">
        <p14:creationId xmlns:p14="http://schemas.microsoft.com/office/powerpoint/2010/main" val="3988723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3518"/>
            <a:ext cx="7920879" cy="665458"/>
          </a:xfrm>
        </p:spPr>
        <p:txBody>
          <a:bodyPr/>
          <a:lstStyle/>
          <a:p>
            <a:pPr algn="ctr"/>
            <a:r>
              <a:rPr lang="ru-RU" sz="2000" b="1" dirty="0">
                <a:latin typeface="Arial" panose="020B0604020202020204" pitchFamily="34" charset="0"/>
                <a:cs typeface="Arial" panose="020B0604020202020204" pitchFamily="34" charset="0"/>
              </a:rPr>
              <a:t>Заявка на участие в ЭА. Вторая часть</a:t>
            </a:r>
          </a:p>
        </p:txBody>
      </p:sp>
      <p:sp>
        <p:nvSpPr>
          <p:cNvPr id="3" name="Текст 2"/>
          <p:cNvSpPr>
            <a:spLocks noGrp="1"/>
          </p:cNvSpPr>
          <p:nvPr>
            <p:ph type="body" idx="1"/>
          </p:nvPr>
        </p:nvSpPr>
        <p:spPr>
          <a:xfrm>
            <a:off x="4499992" y="1059582"/>
            <a:ext cx="4320480" cy="3888432"/>
          </a:xfrm>
        </p:spPr>
        <p:txBody>
          <a:bodyPr/>
          <a:lstStyle/>
          <a:p>
            <a:pPr marL="285750" indent="-285750">
              <a:buFont typeface="Arial" pitchFamily="34" charset="0"/>
              <a:buChar char="•"/>
            </a:pPr>
            <a:r>
              <a:rPr lang="ru-RU" sz="1400" dirty="0" smtClean="0">
                <a:latin typeface="Arial" pitchFamily="34" charset="0"/>
                <a:cs typeface="Arial" pitchFamily="34" charset="0"/>
              </a:rPr>
              <a:t>наименование, фирменное наименование участника</a:t>
            </a:r>
          </a:p>
          <a:p>
            <a:pPr marL="285750" indent="-285750">
              <a:buFont typeface="Arial" pitchFamily="34" charset="0"/>
              <a:buChar char="•"/>
            </a:pPr>
            <a:r>
              <a:rPr lang="ru-RU" sz="1400" dirty="0" smtClean="0">
                <a:latin typeface="Arial" pitchFamily="34" charset="0"/>
                <a:cs typeface="Arial" pitchFamily="34" charset="0"/>
              </a:rPr>
              <a:t>документы, подтверждающие соответствие участника аукциона требованиям по п.1 части 1 статьи 3 44-ФЗ</a:t>
            </a:r>
          </a:p>
          <a:p>
            <a:pPr marL="285750" indent="-285750">
              <a:buFont typeface="Arial" pitchFamily="34" charset="0"/>
              <a:buChar char="•"/>
            </a:pPr>
            <a:r>
              <a:rPr lang="ru-RU" sz="1400" dirty="0" smtClean="0">
                <a:latin typeface="Arial" pitchFamily="34" charset="0"/>
                <a:cs typeface="Arial" pitchFamily="34" charset="0"/>
              </a:rPr>
              <a:t>копии документов, подтверждающих соответствие ТРУ требованиям, установленным в соответствии с законодательством РФ</a:t>
            </a:r>
          </a:p>
          <a:p>
            <a:pPr marL="285750" indent="-285750">
              <a:buFont typeface="Arial" pitchFamily="34" charset="0"/>
              <a:buChar char="•"/>
            </a:pPr>
            <a:r>
              <a:rPr lang="ru-RU" sz="1400" dirty="0" smtClean="0">
                <a:latin typeface="Arial" pitchFamily="34" charset="0"/>
                <a:cs typeface="Arial" pitchFamily="34" charset="0"/>
              </a:rPr>
              <a:t>документы, подтверждающие право участника электронного аукциона на получение преимуществ в соответствии со статьями 28 и 29 44-ФЗ</a:t>
            </a:r>
          </a:p>
          <a:p>
            <a:pPr marL="285750" indent="-285750">
              <a:buFont typeface="Arial" pitchFamily="34" charset="0"/>
              <a:buChar char="•"/>
            </a:pPr>
            <a:r>
              <a:rPr lang="ru-RU" sz="1400" dirty="0" smtClean="0">
                <a:latin typeface="Arial" pitchFamily="34" charset="0"/>
                <a:cs typeface="Arial" pitchFamily="34" charset="0"/>
              </a:rPr>
              <a:t>документы, предусмотренные нормативными правовыми актами, принятыми в соответствии со статьей 14 44-ФЗ</a:t>
            </a:r>
          </a:p>
          <a:p>
            <a:pPr marL="285750" indent="-285750">
              <a:buFont typeface="Arial" pitchFamily="34" charset="0"/>
              <a:buChar char="•"/>
            </a:pPr>
            <a:r>
              <a:rPr lang="ru-RU" sz="1400" dirty="0" smtClean="0">
                <a:latin typeface="Arial" pitchFamily="34" charset="0"/>
                <a:cs typeface="Arial" pitchFamily="34" charset="0"/>
              </a:rPr>
              <a:t>декларация о принадлежности участника аукциона к СМП или СОНКО, если есть требования</a:t>
            </a:r>
          </a:p>
          <a:p>
            <a:pPr marL="285750" indent="-285750">
              <a:buFont typeface="Arial" pitchFamily="34" charset="0"/>
              <a:buChar char="•"/>
            </a:pPr>
            <a:endParaRPr lang="ru-RU" sz="1400" dirty="0" smtClean="0">
              <a:latin typeface="Arial" pitchFamily="34" charset="0"/>
              <a:cs typeface="Arial" pitchFamily="34" charset="0"/>
            </a:endParaRPr>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600" y="1491630"/>
            <a:ext cx="2664296" cy="242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939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3518"/>
            <a:ext cx="7920879" cy="665458"/>
          </a:xfrm>
        </p:spPr>
        <p:txBody>
          <a:bodyPr/>
          <a:lstStyle/>
          <a:p>
            <a:pPr algn="ctr"/>
            <a:r>
              <a:rPr lang="ru-RU" sz="2000" b="1" dirty="0">
                <a:latin typeface="Arial" panose="020B0604020202020204" pitchFamily="34" charset="0"/>
                <a:cs typeface="Arial" panose="020B0604020202020204" pitchFamily="34" charset="0"/>
              </a:rPr>
              <a:t>Заявка на участие в ЭА. Вторая часть</a:t>
            </a:r>
          </a:p>
        </p:txBody>
      </p:sp>
      <p:sp>
        <p:nvSpPr>
          <p:cNvPr id="3" name="Текст 2"/>
          <p:cNvSpPr>
            <a:spLocks noGrp="1"/>
          </p:cNvSpPr>
          <p:nvPr>
            <p:ph type="body" idx="1"/>
          </p:nvPr>
        </p:nvSpPr>
        <p:spPr>
          <a:xfrm>
            <a:off x="755576" y="1131590"/>
            <a:ext cx="7992888" cy="3394710"/>
          </a:xfrm>
        </p:spPr>
        <p:txBody>
          <a:bodyPr/>
          <a:lstStyle/>
          <a:p>
            <a:pPr indent="457200" algn="just"/>
            <a:r>
              <a:rPr lang="ru-RU" sz="1400" dirty="0" smtClean="0">
                <a:solidFill>
                  <a:schemeClr val="tx1">
                    <a:lumMod val="95000"/>
                    <a:lumOff val="5000"/>
                  </a:schemeClr>
                </a:solidFill>
                <a:latin typeface="Arial" pitchFamily="34" charset="0"/>
                <a:cs typeface="Arial" pitchFamily="34" charset="0"/>
              </a:rPr>
              <a:t>Электронные документы (их копии), подтверждающие соответствие участника электронного аукциона дополнительным требованиям, установленным в соответствии с частями 2 и 2.1 статьи 31 44-ФЗ, не включаются участником такого аукциона в состав второй части заявки</a:t>
            </a:r>
          </a:p>
          <a:p>
            <a:pPr indent="457200" algn="just"/>
            <a:endParaRPr lang="ru-RU" sz="1400" dirty="0">
              <a:solidFill>
                <a:schemeClr val="tx1">
                  <a:lumMod val="95000"/>
                  <a:lumOff val="5000"/>
                </a:schemeClr>
              </a:solidFill>
              <a:latin typeface="Arial" pitchFamily="34" charset="0"/>
              <a:cs typeface="Arial" pitchFamily="34" charset="0"/>
            </a:endParaRPr>
          </a:p>
          <a:p>
            <a:pPr indent="457200" algn="just"/>
            <a:r>
              <a:rPr lang="ru-RU" sz="1400" b="1" dirty="0" smtClean="0">
                <a:solidFill>
                  <a:schemeClr val="tx1">
                    <a:lumMod val="95000"/>
                    <a:lumOff val="5000"/>
                  </a:schemeClr>
                </a:solidFill>
                <a:latin typeface="Arial" pitchFamily="34" charset="0"/>
                <a:cs typeface="Arial" pitchFamily="34" charset="0"/>
              </a:rPr>
              <a:t>Если аукцион проводится с учетом </a:t>
            </a:r>
            <a:r>
              <a:rPr lang="ru-RU" sz="1400" b="1" dirty="0" err="1" smtClean="0">
                <a:solidFill>
                  <a:schemeClr val="tx1">
                    <a:lumMod val="95000"/>
                    <a:lumOff val="5000"/>
                  </a:schemeClr>
                </a:solidFill>
                <a:latin typeface="Arial" pitchFamily="34" charset="0"/>
                <a:cs typeface="Arial" pitchFamily="34" charset="0"/>
              </a:rPr>
              <a:t>доптребований</a:t>
            </a:r>
            <a:r>
              <a:rPr lang="ru-RU" sz="1400" b="1" dirty="0" smtClean="0">
                <a:solidFill>
                  <a:schemeClr val="tx1">
                    <a:lumMod val="95000"/>
                    <a:lumOff val="5000"/>
                  </a:schemeClr>
                </a:solidFill>
                <a:latin typeface="Arial" pitchFamily="34" charset="0"/>
                <a:cs typeface="Arial" pitchFamily="34" charset="0"/>
              </a:rPr>
              <a:t> по Постановлению Правительства РФ №99, участники должны войти в реестр участников таких аукционов.</a:t>
            </a:r>
          </a:p>
          <a:p>
            <a:pPr indent="457200" algn="just"/>
            <a:endParaRPr lang="ru-RU" sz="1400" dirty="0" smtClean="0">
              <a:solidFill>
                <a:schemeClr val="tx1">
                  <a:lumMod val="95000"/>
                  <a:lumOff val="5000"/>
                </a:schemeClr>
              </a:solidFill>
              <a:latin typeface="Arial" pitchFamily="34" charset="0"/>
              <a:cs typeface="Arial" pitchFamily="34" charset="0"/>
            </a:endParaRPr>
          </a:p>
          <a:p>
            <a:pPr indent="457200" algn="just"/>
            <a:endParaRPr lang="ru-RU" sz="1400" dirty="0" smtClean="0">
              <a:solidFill>
                <a:schemeClr val="tx1">
                  <a:lumMod val="95000"/>
                  <a:lumOff val="5000"/>
                </a:schemeClr>
              </a:solidFill>
              <a:latin typeface="Arial" pitchFamily="34" charset="0"/>
              <a:cs typeface="Arial" pitchFamily="34" charset="0"/>
            </a:endParaRPr>
          </a:p>
          <a:p>
            <a:pPr indent="457200" algn="just"/>
            <a:r>
              <a:rPr lang="ru-RU" sz="1400" dirty="0" smtClean="0">
                <a:solidFill>
                  <a:schemeClr val="tx1">
                    <a:lumMod val="95000"/>
                    <a:lumOff val="5000"/>
                  </a:schemeClr>
                </a:solidFill>
                <a:latin typeface="Arial" pitchFamily="34" charset="0"/>
                <a:cs typeface="Arial" pitchFamily="34" charset="0"/>
              </a:rPr>
              <a:t>Реестры ведутся ЭТП, в реестр включаются участники, уже аккредитованные на ЭТП на основании направленных  документов  (или их копии), подтверждающих соответствие участника закупки дополнительным требованиям, установленным постановлением Правительства РФ от 4 февраля 2015 г. № 99</a:t>
            </a:r>
            <a:endParaRPr lang="ru-RU" sz="14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272225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a:latin typeface="Arial" panose="020B0604020202020204" pitchFamily="34" charset="0"/>
                <a:cs typeface="Arial" panose="020B0604020202020204" pitchFamily="34" charset="0"/>
              </a:rPr>
              <a:t>Рассмотрение первых частей</a:t>
            </a:r>
          </a:p>
        </p:txBody>
      </p:sp>
      <p:sp>
        <p:nvSpPr>
          <p:cNvPr id="3" name="Текст 2"/>
          <p:cNvSpPr>
            <a:spLocks noGrp="1"/>
          </p:cNvSpPr>
          <p:nvPr>
            <p:ph type="body" idx="1"/>
          </p:nvPr>
        </p:nvSpPr>
        <p:spPr>
          <a:xfrm>
            <a:off x="457207" y="1183005"/>
            <a:ext cx="3682745" cy="1028705"/>
          </a:xfrm>
        </p:spPr>
        <p:txBody>
          <a:bodyPr/>
          <a:lstStyle/>
          <a:p>
            <a:pPr algn="ctr"/>
            <a:r>
              <a:rPr lang="ru-RU" dirty="0" smtClean="0">
                <a:latin typeface="Arial" pitchFamily="34" charset="0"/>
                <a:cs typeface="Arial" pitchFamily="34" charset="0"/>
              </a:rPr>
              <a:t>Если имеется проектная документация в соответствии с  п. 8 ч.1 ст.33</a:t>
            </a:r>
          </a:p>
          <a:p>
            <a:endParaRPr lang="ru-RU" dirty="0" smtClean="0">
              <a:latin typeface="Arial" pitchFamily="34" charset="0"/>
              <a:cs typeface="Arial" pitchFamily="34" charset="0"/>
            </a:endParaRPr>
          </a:p>
          <a:p>
            <a:r>
              <a:rPr lang="ru-RU" sz="1200" dirty="0" smtClean="0">
                <a:latin typeface="Arial" pitchFamily="34" charset="0"/>
                <a:cs typeface="Arial" pitchFamily="34" charset="0"/>
              </a:rPr>
              <a:t>  -</a:t>
            </a:r>
            <a:endParaRPr lang="ru-RU" sz="1200" dirty="0">
              <a:latin typeface="Arial" pitchFamily="34" charset="0"/>
              <a:cs typeface="Arial" pitchFamily="34" charset="0"/>
            </a:endParaRPr>
          </a:p>
        </p:txBody>
      </p:sp>
      <p:sp>
        <p:nvSpPr>
          <p:cNvPr id="4" name="Текст 2"/>
          <p:cNvSpPr txBox="1">
            <a:spLocks/>
          </p:cNvSpPr>
          <p:nvPr/>
        </p:nvSpPr>
        <p:spPr>
          <a:xfrm>
            <a:off x="5076056" y="1203598"/>
            <a:ext cx="3178689" cy="864096"/>
          </a:xfrm>
          <a:prstGeom prst="rect">
            <a:avLst/>
          </a:prstGeom>
        </p:spPr>
        <p:txBody>
          <a:bodyPr wrap="square" lIns="0" tIns="0" rIns="0" bIns="0">
            <a:noAutofit/>
          </a:bodyPr>
          <a:lstStyle/>
          <a:p>
            <a:pPr algn="ctr"/>
            <a:r>
              <a:rPr lang="ru-RU" dirty="0">
                <a:latin typeface="Arial" pitchFamily="34" charset="0"/>
                <a:cs typeface="Arial" pitchFamily="34" charset="0"/>
              </a:rPr>
              <a:t>Если нет проектной документации</a:t>
            </a:r>
          </a:p>
          <a:p>
            <a:endParaRPr lang="ru-RU" dirty="0">
              <a:latin typeface="Arial" pitchFamily="34" charset="0"/>
              <a:cs typeface="Arial" pitchFamily="34" charset="0"/>
            </a:endParaRPr>
          </a:p>
          <a:p>
            <a:endParaRPr lang="ru-RU" dirty="0" smtClean="0">
              <a:latin typeface="Arial" pitchFamily="34" charset="0"/>
              <a:cs typeface="Arial" pitchFamily="34" charset="0"/>
            </a:endParaRPr>
          </a:p>
        </p:txBody>
      </p:sp>
      <p:sp>
        <p:nvSpPr>
          <p:cNvPr id="5" name="Прямоугольник 4"/>
          <p:cNvSpPr/>
          <p:nvPr/>
        </p:nvSpPr>
        <p:spPr>
          <a:xfrm>
            <a:off x="409458" y="4107728"/>
            <a:ext cx="8352928" cy="523220"/>
          </a:xfrm>
          <a:prstGeom prst="rect">
            <a:avLst/>
          </a:prstGeom>
        </p:spPr>
        <p:txBody>
          <a:bodyPr wrap="square">
            <a:spAutoFit/>
          </a:bodyPr>
          <a:lstStyle/>
          <a:p>
            <a:r>
              <a:rPr lang="ru-RU" sz="1400" dirty="0" smtClean="0">
                <a:latin typeface="Arial" panose="020B0604020202020204" pitchFamily="34" charset="0"/>
                <a:cs typeface="Arial" panose="020B0604020202020204" pitchFamily="34" charset="0"/>
              </a:rPr>
              <a:t>Если НМЦК до 300 млн рублей  (стройка - до 2 млрд рублей) -  не более 1 рабочего дня</a:t>
            </a:r>
          </a:p>
          <a:p>
            <a:r>
              <a:rPr lang="ru-RU" sz="1400" dirty="0" smtClean="0">
                <a:latin typeface="Arial" panose="020B0604020202020204" pitchFamily="34" charset="0"/>
                <a:cs typeface="Arial" panose="020B0604020202020204" pitchFamily="34" charset="0"/>
              </a:rPr>
              <a:t>В других случаях-не более 3 рабочих дней с </a:t>
            </a:r>
            <a:r>
              <a:rPr lang="ru-RU" sz="1400" dirty="0">
                <a:latin typeface="Arial" panose="020B0604020202020204" pitchFamily="34" charset="0"/>
                <a:cs typeface="Arial" panose="020B0604020202020204" pitchFamily="34" charset="0"/>
              </a:rPr>
              <a:t>даты окончания срока подачи указанных заявок</a:t>
            </a:r>
            <a:r>
              <a:rPr lang="ru-RU" sz="1400" dirty="0"/>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58" y="2259849"/>
            <a:ext cx="648072" cy="64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079" y="2248513"/>
            <a:ext cx="784016" cy="69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280347"/>
            <a:ext cx="657765" cy="6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337" y="2280347"/>
            <a:ext cx="859292" cy="6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705" y="2251197"/>
            <a:ext cx="631331" cy="6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35430" y="3075806"/>
            <a:ext cx="833883"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Участник</a:t>
            </a:r>
            <a:endParaRPr lang="ru-RU" dirty="0"/>
          </a:p>
        </p:txBody>
      </p:sp>
      <p:sp>
        <p:nvSpPr>
          <p:cNvPr id="7" name="Прямоугольник 6"/>
          <p:cNvSpPr/>
          <p:nvPr/>
        </p:nvSpPr>
        <p:spPr>
          <a:xfrm>
            <a:off x="1180695" y="3076063"/>
            <a:ext cx="679994"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Заявка</a:t>
            </a:r>
            <a:endParaRPr lang="ru-RU" dirty="0"/>
          </a:p>
        </p:txBody>
      </p:sp>
      <p:sp>
        <p:nvSpPr>
          <p:cNvPr id="8" name="Прямоугольник 7"/>
          <p:cNvSpPr/>
          <p:nvPr/>
        </p:nvSpPr>
        <p:spPr>
          <a:xfrm>
            <a:off x="2123727" y="3076064"/>
            <a:ext cx="657765" cy="276742"/>
          </a:xfrm>
          <a:prstGeom prst="rect">
            <a:avLst/>
          </a:prstGeom>
        </p:spPr>
        <p:txBody>
          <a:bodyPr wrap="square">
            <a:spAutoFit/>
          </a:bodyPr>
          <a:lstStyle/>
          <a:p>
            <a:r>
              <a:rPr lang="ru-RU" sz="1200" kern="0" dirty="0" smtClean="0">
                <a:solidFill>
                  <a:sysClr val="windowText" lastClr="000000"/>
                </a:solidFill>
                <a:latin typeface="Arial" pitchFamily="34" charset="0"/>
                <a:cs typeface="Arial" pitchFamily="34" charset="0"/>
              </a:rPr>
              <a:t>ЭТП</a:t>
            </a:r>
            <a:endParaRPr lang="ru-RU" dirty="0"/>
          </a:p>
        </p:txBody>
      </p:sp>
      <p:sp>
        <p:nvSpPr>
          <p:cNvPr id="9" name="Прямоугольник 8"/>
          <p:cNvSpPr/>
          <p:nvPr/>
        </p:nvSpPr>
        <p:spPr>
          <a:xfrm>
            <a:off x="2582007" y="3081274"/>
            <a:ext cx="1629953" cy="830997"/>
          </a:xfrm>
          <a:prstGeom prst="rect">
            <a:avLst/>
          </a:prstGeom>
        </p:spPr>
        <p:txBody>
          <a:bodyPr wrap="square">
            <a:spAutoFit/>
          </a:bodyPr>
          <a:lstStyle/>
          <a:p>
            <a:pPr algn="ctr"/>
            <a:r>
              <a:rPr lang="ru-RU" sz="1200" kern="0" dirty="0" smtClean="0">
                <a:solidFill>
                  <a:sysClr val="windowText" lastClr="000000"/>
                </a:solidFill>
                <a:latin typeface="Arial" pitchFamily="34" charset="0"/>
                <a:cs typeface="Arial" pitchFamily="34" charset="0"/>
              </a:rPr>
              <a:t>Торги без протокола рассмотрения 1 частей</a:t>
            </a:r>
            <a:endParaRPr lang="ru-RU"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020" y="2251198"/>
            <a:ext cx="648072" cy="64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307" y="2259848"/>
            <a:ext cx="784016" cy="69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6916" y="2244927"/>
            <a:ext cx="657765" cy="6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154" y="2259849"/>
            <a:ext cx="856535" cy="67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4701687" y="3240414"/>
            <a:ext cx="833883"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Участник</a:t>
            </a:r>
            <a:endParaRPr lang="ru-RU" dirty="0"/>
          </a:p>
        </p:txBody>
      </p:sp>
      <p:sp>
        <p:nvSpPr>
          <p:cNvPr id="20" name="Прямоугольник 19"/>
          <p:cNvSpPr/>
          <p:nvPr/>
        </p:nvSpPr>
        <p:spPr>
          <a:xfrm>
            <a:off x="5546952" y="3240671"/>
            <a:ext cx="679994"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Заявка</a:t>
            </a:r>
            <a:endParaRPr lang="ru-RU" dirty="0"/>
          </a:p>
        </p:txBody>
      </p:sp>
      <p:sp>
        <p:nvSpPr>
          <p:cNvPr id="21" name="Прямоугольник 20"/>
          <p:cNvSpPr/>
          <p:nvPr/>
        </p:nvSpPr>
        <p:spPr>
          <a:xfrm>
            <a:off x="6538195" y="3225088"/>
            <a:ext cx="657765" cy="276742"/>
          </a:xfrm>
          <a:prstGeom prst="rect">
            <a:avLst/>
          </a:prstGeom>
        </p:spPr>
        <p:txBody>
          <a:bodyPr wrap="square">
            <a:spAutoFit/>
          </a:bodyPr>
          <a:lstStyle/>
          <a:p>
            <a:r>
              <a:rPr lang="ru-RU" sz="1200" kern="0" dirty="0" smtClean="0">
                <a:solidFill>
                  <a:sysClr val="windowText" lastClr="000000"/>
                </a:solidFill>
                <a:latin typeface="Arial" pitchFamily="34" charset="0"/>
                <a:cs typeface="Arial" pitchFamily="34" charset="0"/>
              </a:rPr>
              <a:t>ЭТП</a:t>
            </a:r>
            <a:endParaRPr lang="ru-RU" dirty="0"/>
          </a:p>
        </p:txBody>
      </p:sp>
      <p:sp>
        <p:nvSpPr>
          <p:cNvPr id="10" name="Прямоугольник 9"/>
          <p:cNvSpPr/>
          <p:nvPr/>
        </p:nvSpPr>
        <p:spPr>
          <a:xfrm>
            <a:off x="7037593" y="3148337"/>
            <a:ext cx="1201071" cy="661720"/>
          </a:xfrm>
          <a:prstGeom prst="rect">
            <a:avLst/>
          </a:prstGeom>
        </p:spPr>
        <p:txBody>
          <a:bodyPr wrap="square">
            <a:spAutoFit/>
          </a:bodyPr>
          <a:lstStyle/>
          <a:p>
            <a:pPr algn="ctr"/>
            <a:r>
              <a:rPr lang="ru-RU" sz="1200" dirty="0" smtClean="0"/>
              <a:t>Заказчик</a:t>
            </a:r>
          </a:p>
          <a:p>
            <a:pPr algn="ctr">
              <a:lnSpc>
                <a:spcPts val="1000"/>
              </a:lnSpc>
            </a:pPr>
            <a:r>
              <a:rPr lang="ru-RU" sz="1200" dirty="0" smtClean="0"/>
              <a:t>протокол </a:t>
            </a:r>
          </a:p>
          <a:p>
            <a:pPr algn="ctr">
              <a:lnSpc>
                <a:spcPts val="1000"/>
              </a:lnSpc>
            </a:pPr>
            <a:r>
              <a:rPr lang="ru-RU" sz="1200" dirty="0" smtClean="0"/>
              <a:t>рассмотрения 1 частей</a:t>
            </a:r>
            <a:endParaRPr lang="ru-RU" sz="1200" dirty="0"/>
          </a:p>
        </p:txBody>
      </p:sp>
      <p:sp>
        <p:nvSpPr>
          <p:cNvPr id="25" name="Прямоугольник 24"/>
          <p:cNvSpPr/>
          <p:nvPr/>
        </p:nvSpPr>
        <p:spPr>
          <a:xfrm>
            <a:off x="8171532" y="3270772"/>
            <a:ext cx="760722" cy="276999"/>
          </a:xfrm>
          <a:prstGeom prst="rect">
            <a:avLst/>
          </a:prstGeom>
        </p:spPr>
        <p:txBody>
          <a:bodyPr wrap="square">
            <a:spAutoFit/>
          </a:bodyPr>
          <a:lstStyle/>
          <a:p>
            <a:r>
              <a:rPr lang="ru-RU" sz="1200" kern="0" dirty="0" smtClean="0">
                <a:solidFill>
                  <a:sysClr val="windowText" lastClr="000000"/>
                </a:solidFill>
                <a:latin typeface="Arial" pitchFamily="34" charset="0"/>
                <a:cs typeface="Arial" pitchFamily="34" charset="0"/>
              </a:rPr>
              <a:t>Торги</a:t>
            </a:r>
            <a:endParaRPr lang="ru-RU" dirty="0"/>
          </a:p>
        </p:txBody>
      </p:sp>
    </p:spTree>
    <p:extLst>
      <p:ext uri="{BB962C8B-B14F-4D97-AF65-F5344CB8AC3E}">
        <p14:creationId xmlns:p14="http://schemas.microsoft.com/office/powerpoint/2010/main" val="3929631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83518"/>
            <a:ext cx="4885400" cy="665458"/>
          </a:xfrm>
        </p:spPr>
        <p:txBody>
          <a:bodyPr/>
          <a:lstStyle/>
          <a:p>
            <a:pPr algn="ctr"/>
            <a:r>
              <a:rPr lang="ru-RU" sz="2000" b="1" dirty="0">
                <a:latin typeface="Arial" panose="020B0604020202020204" pitchFamily="34" charset="0"/>
                <a:cs typeface="Arial" panose="020B0604020202020204" pitchFamily="34" charset="0"/>
              </a:rPr>
              <a:t>Проведение ЭА</a:t>
            </a:r>
          </a:p>
        </p:txBody>
      </p:sp>
      <p:sp>
        <p:nvSpPr>
          <p:cNvPr id="3" name="Текст 2"/>
          <p:cNvSpPr>
            <a:spLocks noGrp="1"/>
          </p:cNvSpPr>
          <p:nvPr>
            <p:ph type="body" idx="1"/>
          </p:nvPr>
        </p:nvSpPr>
        <p:spPr>
          <a:xfrm>
            <a:off x="4572000" y="1183005"/>
            <a:ext cx="4114806" cy="3394710"/>
          </a:xfrm>
        </p:spPr>
        <p:txBody>
          <a:bodyPr/>
          <a:lstStyle/>
          <a:p>
            <a:r>
              <a:rPr lang="ru-RU" dirty="0" smtClean="0">
                <a:solidFill>
                  <a:schemeClr val="tx1">
                    <a:lumMod val="95000"/>
                    <a:lumOff val="5000"/>
                  </a:schemeClr>
                </a:solidFill>
                <a:latin typeface="Arial" pitchFamily="34" charset="0"/>
                <a:cs typeface="Arial" pitchFamily="34" charset="0"/>
              </a:rPr>
              <a:t>Проводится в рабочий день, следующий за датой окончания срока рассмотрения первых частей заявок на участие в таком аукционе.</a:t>
            </a:r>
          </a:p>
          <a:p>
            <a:endParaRPr lang="ru-RU" dirty="0">
              <a:solidFill>
                <a:schemeClr val="tx1">
                  <a:lumMod val="95000"/>
                  <a:lumOff val="5000"/>
                </a:schemeClr>
              </a:solidFill>
              <a:latin typeface="Arial" pitchFamily="34" charset="0"/>
              <a:cs typeface="Arial" pitchFamily="34" charset="0"/>
            </a:endParaRPr>
          </a:p>
          <a:p>
            <a:endParaRPr lang="ru-RU" dirty="0" smtClean="0">
              <a:solidFill>
                <a:schemeClr val="tx1">
                  <a:lumMod val="95000"/>
                  <a:lumOff val="5000"/>
                </a:schemeClr>
              </a:solidFill>
              <a:latin typeface="Arial" pitchFamily="34" charset="0"/>
              <a:cs typeface="Arial" pitchFamily="34" charset="0"/>
            </a:endParaRPr>
          </a:p>
          <a:p>
            <a:r>
              <a:rPr lang="ru-RU" dirty="0" smtClean="0">
                <a:solidFill>
                  <a:srgbClr val="C00000"/>
                </a:solidFill>
                <a:latin typeface="Arial" pitchFamily="34" charset="0"/>
                <a:cs typeface="Arial" pitchFamily="34" charset="0"/>
              </a:rPr>
              <a:t>С 1 июля 2019 года</a:t>
            </a:r>
          </a:p>
          <a:p>
            <a:r>
              <a:rPr lang="ru-RU" dirty="0" smtClean="0">
                <a:solidFill>
                  <a:schemeClr val="tx1">
                    <a:lumMod val="95000"/>
                    <a:lumOff val="5000"/>
                  </a:schemeClr>
                </a:solidFill>
                <a:latin typeface="Arial" pitchFamily="34" charset="0"/>
                <a:cs typeface="Arial" pitchFamily="34" charset="0"/>
              </a:rPr>
              <a:t>В случае включения в документацию о закупке в соответствии с пунктом 8 части 1 статьи 33 наст44-ФЗ проектной документации </a:t>
            </a:r>
            <a:r>
              <a:rPr lang="ru-RU" b="1" dirty="0" smtClean="0">
                <a:solidFill>
                  <a:schemeClr val="tx1">
                    <a:lumMod val="95000"/>
                    <a:lumOff val="5000"/>
                  </a:schemeClr>
                </a:solidFill>
                <a:latin typeface="Arial" pitchFamily="34" charset="0"/>
                <a:cs typeface="Arial" pitchFamily="34" charset="0"/>
              </a:rPr>
              <a:t>проводится через 4 часа после окончания срока подачи заявок</a:t>
            </a:r>
            <a:endParaRPr lang="ru-RU" b="1" dirty="0">
              <a:solidFill>
                <a:schemeClr val="tx1">
                  <a:lumMod val="95000"/>
                  <a:lumOff val="5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584" y="1636027"/>
            <a:ext cx="2952328" cy="187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661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339502"/>
            <a:ext cx="4885400" cy="665458"/>
          </a:xfrm>
        </p:spPr>
        <p:txBody>
          <a:bodyPr/>
          <a:lstStyle/>
          <a:p>
            <a:pPr algn="ctr"/>
            <a:r>
              <a:rPr lang="ru-RU" sz="2000" b="1" dirty="0">
                <a:latin typeface="Arial" panose="020B0604020202020204" pitchFamily="34" charset="0"/>
                <a:cs typeface="Arial" panose="020B0604020202020204" pitchFamily="34" charset="0"/>
              </a:rPr>
              <a:t>Рассмотрение 2 частей</a:t>
            </a:r>
          </a:p>
        </p:txBody>
      </p:sp>
      <p:sp>
        <p:nvSpPr>
          <p:cNvPr id="3" name="Текст 2"/>
          <p:cNvSpPr>
            <a:spLocks noGrp="1"/>
          </p:cNvSpPr>
          <p:nvPr>
            <p:ph type="body" idx="1"/>
          </p:nvPr>
        </p:nvSpPr>
        <p:spPr>
          <a:xfrm>
            <a:off x="4644008" y="1491629"/>
            <a:ext cx="4042798" cy="3086085"/>
          </a:xfrm>
        </p:spPr>
        <p:txBody>
          <a:bodyPr/>
          <a:lstStyle/>
          <a:p>
            <a:r>
              <a:rPr lang="ru-RU" dirty="0" smtClean="0">
                <a:latin typeface="Arial" panose="020B0604020202020204" pitchFamily="34" charset="0"/>
                <a:cs typeface="Arial" panose="020B0604020202020204" pitchFamily="34" charset="0"/>
              </a:rPr>
              <a:t>Общий срок рассмотрения вторых частей заявок на участие в электронном аукционе не может превышать 3 рабочих дня с даты размещения на электронной площадке протокола проведения электронного аукциона</a:t>
            </a:r>
            <a:endParaRPr lang="ru-RU"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3648" y="1365119"/>
            <a:ext cx="2085589" cy="241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77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156" y="267494"/>
            <a:ext cx="6696743" cy="665458"/>
          </a:xfrm>
        </p:spPr>
        <p:txBody>
          <a:bodyPr/>
          <a:lstStyle/>
          <a:p>
            <a:pPr algn="ctr"/>
            <a:r>
              <a:rPr lang="ru-RU" sz="2000" b="1" dirty="0" smtClean="0">
                <a:latin typeface="Arial" panose="020B0604020202020204" pitchFamily="34" charset="0"/>
                <a:cs typeface="Arial" panose="020B0604020202020204" pitchFamily="34" charset="0"/>
              </a:rPr>
              <a:t>Изменение </a:t>
            </a:r>
            <a:r>
              <a:rPr lang="ru-RU" sz="2000" b="1" dirty="0">
                <a:latin typeface="Arial" panose="020B0604020202020204" pitchFamily="34" charset="0"/>
                <a:cs typeface="Arial" panose="020B0604020202020204" pitchFamily="34" charset="0"/>
              </a:rPr>
              <a:t>порядка заключения контрактов</a:t>
            </a:r>
          </a:p>
        </p:txBody>
      </p:sp>
      <p:sp>
        <p:nvSpPr>
          <p:cNvPr id="3" name="Текст 2"/>
          <p:cNvSpPr>
            <a:spLocks noGrp="1"/>
          </p:cNvSpPr>
          <p:nvPr>
            <p:ph type="body" idx="1"/>
          </p:nvPr>
        </p:nvSpPr>
        <p:spPr>
          <a:xfrm>
            <a:off x="2148881" y="881059"/>
            <a:ext cx="6455567" cy="3394710"/>
          </a:xfrm>
        </p:spPr>
        <p:txBody>
          <a:bodyPr/>
          <a:lstStyle/>
          <a:p>
            <a:pPr marL="285750" indent="-285750">
              <a:buFont typeface="Arial" panose="020B0604020202020204" pitchFamily="34" charset="0"/>
              <a:buChar char="•"/>
            </a:pPr>
            <a:r>
              <a:rPr lang="ru-RU" sz="1400" dirty="0" smtClean="0"/>
              <a:t>Если заключается контракт с </a:t>
            </a:r>
            <a:r>
              <a:rPr lang="ru-RU" sz="1400" b="1" dirty="0" smtClean="0"/>
              <a:t>применением антидемпинговых мер</a:t>
            </a:r>
            <a:r>
              <a:rPr lang="ru-RU" sz="1400" dirty="0" smtClean="0"/>
              <a:t>, то аванс не будет выплачиваться</a:t>
            </a:r>
          </a:p>
          <a:p>
            <a:pPr marL="285750" indent="-285750">
              <a:buFont typeface="Arial" panose="020B0604020202020204" pitchFamily="34" charset="0"/>
              <a:buChar char="•"/>
            </a:pPr>
            <a:endParaRPr lang="ru-RU" sz="1400" dirty="0" smtClean="0"/>
          </a:p>
          <a:p>
            <a:pPr marL="285750" indent="-285750">
              <a:buFont typeface="Arial" panose="020B0604020202020204" pitchFamily="34" charset="0"/>
              <a:buChar char="•"/>
            </a:pPr>
            <a:r>
              <a:rPr lang="ru-RU" sz="1400" dirty="0" smtClean="0">
                <a:solidFill>
                  <a:srgbClr val="C00000"/>
                </a:solidFill>
              </a:rPr>
              <a:t>Изменился порядок подтверждения добросовестности поставщика: ст.37 44-ФЗ: теперь нужно 3 контракта за 3 года, выполненные без неустойки, один из которых на сумму не менее 20% от НМЦК</a:t>
            </a:r>
          </a:p>
          <a:p>
            <a:pPr marL="171450" indent="-171450">
              <a:buFont typeface="Arial" panose="020B0604020202020204" pitchFamily="34" charset="0"/>
              <a:buChar char="•"/>
            </a:pPr>
            <a:endParaRPr lang="ru-RU" sz="1400" dirty="0" smtClean="0"/>
          </a:p>
          <a:p>
            <a:pPr marL="285750" indent="-285750">
              <a:buFont typeface="Arial" panose="020B0604020202020204" pitchFamily="34" charset="0"/>
              <a:buChar char="•"/>
            </a:pPr>
            <a:r>
              <a:rPr lang="ru-RU" sz="1400" dirty="0" smtClean="0"/>
              <a:t>Если запрос предложений в электронной форме признан несостоявшимся, заказчик, по согласованию с ФАС, сможет заключить контракт с единственным поставщиком, в этом случае заключение контракта будет «на бумаге»</a:t>
            </a:r>
          </a:p>
          <a:p>
            <a:pPr marL="171450" indent="-171450">
              <a:buFont typeface="Arial" panose="020B0604020202020204" pitchFamily="34" charset="0"/>
              <a:buChar char="•"/>
            </a:pPr>
            <a:endParaRPr lang="ru-RU" sz="1400" dirty="0" smtClean="0"/>
          </a:p>
          <a:p>
            <a:pPr marL="285750" indent="-285750">
              <a:buFont typeface="Arial" panose="020B0604020202020204" pitchFamily="34" charset="0"/>
              <a:buChar char="•"/>
            </a:pPr>
            <a:r>
              <a:rPr lang="ru-RU" sz="1400" dirty="0" smtClean="0"/>
              <a:t>Сократился срок обжалования действий (бездействия) заказчика до 5 дней (по каждому из этапов рассмотрения, в случае заключения контракта – жалобу может подать только  тот участник, с которым заключается контракт)</a:t>
            </a:r>
          </a:p>
          <a:p>
            <a:pPr marL="285750" indent="-285750">
              <a:buFont typeface="Arial" panose="020B0604020202020204" pitchFamily="34" charset="0"/>
              <a:buChar char="•"/>
            </a:pPr>
            <a:endParaRPr lang="ru-RU" sz="1400" dirty="0" smtClean="0"/>
          </a:p>
          <a:p>
            <a:pPr marL="285750" indent="-285750">
              <a:buFont typeface="Arial" panose="020B0604020202020204" pitchFamily="34" charset="0"/>
              <a:buChar char="•"/>
            </a:pPr>
            <a:r>
              <a:rPr lang="ru-RU" sz="1400" dirty="0" smtClean="0"/>
              <a:t>При этом участники закупок, находящиеся в РНП, жалобу подать не могут</a:t>
            </a:r>
          </a:p>
          <a:p>
            <a:endParaRPr lang="ru-RU" sz="1400" dirty="0"/>
          </a:p>
        </p:txBody>
      </p:sp>
      <p:pic>
        <p:nvPicPr>
          <p:cNvPr id="4" name="Picture 6" descr="C:\Users\Drimkast\Desktop\Преза_вашкеба\225881 Презентации по обучению\тема 4\shutterstock_2143769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632" r="28202"/>
          <a:stretch/>
        </p:blipFill>
        <p:spPr bwMode="auto">
          <a:xfrm>
            <a:off x="0" y="0"/>
            <a:ext cx="1979614" cy="515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46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555526"/>
            <a:ext cx="4885400" cy="665458"/>
          </a:xfrm>
        </p:spPr>
        <p:txBody>
          <a:bodyPr/>
          <a:lstStyle/>
          <a:p>
            <a:pPr algn="ctr"/>
            <a:r>
              <a:rPr lang="ru-RU" sz="2000" b="1" kern="1200" dirty="0">
                <a:solidFill>
                  <a:schemeClr val="tx1"/>
                </a:solidFill>
                <a:latin typeface="Arial" pitchFamily="34" charset="0"/>
                <a:cs typeface="Arial" pitchFamily="34" charset="0"/>
              </a:rPr>
              <a:t>Вопросы семинара</a:t>
            </a:r>
            <a:endParaRPr lang="ru-RU" sz="2000" dirty="0"/>
          </a:p>
        </p:txBody>
      </p:sp>
      <p:sp>
        <p:nvSpPr>
          <p:cNvPr id="3" name="Текст 2"/>
          <p:cNvSpPr>
            <a:spLocks noGrp="1"/>
          </p:cNvSpPr>
          <p:nvPr>
            <p:ph type="body" idx="1"/>
          </p:nvPr>
        </p:nvSpPr>
        <p:spPr/>
        <p:txBody>
          <a:bodyPr/>
          <a:lstStyle/>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Общий обзор изменений 44-ФЗ в 2019 году и планируемые изменения на 2020 год.</a:t>
            </a:r>
          </a:p>
          <a:p>
            <a:pPr marL="285750" indent="-285750">
              <a:buFont typeface="Arial" panose="020B0604020202020204" pitchFamily="34" charset="0"/>
              <a:buChar char="•"/>
            </a:pPr>
            <a:endParaRPr lang="ru-RU"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Наиболее проблемные вопросы правоприменительной практики.</a:t>
            </a:r>
          </a:p>
          <a:p>
            <a:pPr marL="285750" indent="-285750">
              <a:buFont typeface="Arial" panose="020B0604020202020204" pitchFamily="34" charset="0"/>
              <a:buChar char="•"/>
            </a:pPr>
            <a:endParaRPr lang="ru-RU"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Применение КТРУ с 2020 года: основные понятия, ключевые проблемы.</a:t>
            </a:r>
          </a:p>
          <a:p>
            <a:pPr marL="285750" indent="-285750">
              <a:buFont typeface="Arial" panose="020B0604020202020204" pitchFamily="34" charset="0"/>
              <a:buChar char="•"/>
            </a:pPr>
            <a:endParaRPr lang="ru-RU"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Национальный режим в сфере закупок и его реализация в 2019/2020 годах.</a:t>
            </a:r>
          </a:p>
          <a:p>
            <a:pPr marL="285750" indent="-285750">
              <a:buFont typeface="Arial" panose="020B0604020202020204" pitchFamily="34" charset="0"/>
              <a:buChar char="•"/>
            </a:pPr>
            <a:endParaRPr lang="ru-RU"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Закупки без объема или торги за единицу. Практика применения.</a:t>
            </a:r>
          </a:p>
          <a:p>
            <a:endParaRPr lang="ru-RU" dirty="0" smtClean="0"/>
          </a:p>
          <a:p>
            <a:endParaRPr lang="ru-RU" dirty="0" smtClean="0"/>
          </a:p>
        </p:txBody>
      </p:sp>
    </p:spTree>
    <p:extLst>
      <p:ext uri="{BB962C8B-B14F-4D97-AF65-F5344CB8AC3E}">
        <p14:creationId xmlns:p14="http://schemas.microsoft.com/office/powerpoint/2010/main" val="1399868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5526"/>
            <a:ext cx="7992887" cy="665458"/>
          </a:xfrm>
        </p:spPr>
        <p:txBody>
          <a:bodyPr/>
          <a:lstStyle/>
          <a:p>
            <a:pPr algn="ctr"/>
            <a:r>
              <a:rPr lang="ru-RU" sz="2000" b="1" dirty="0" smtClean="0">
                <a:latin typeface="Arial" panose="020B0604020202020204" pitchFamily="34" charset="0"/>
                <a:cs typeface="Arial" panose="020B0604020202020204" pitchFamily="34" charset="0"/>
              </a:rPr>
              <a:t>Изменение </a:t>
            </a:r>
            <a:r>
              <a:rPr lang="ru-RU" sz="2000" b="1" dirty="0">
                <a:latin typeface="Arial" panose="020B0604020202020204" pitchFamily="34" charset="0"/>
                <a:cs typeface="Arial" panose="020B0604020202020204" pitchFamily="34" charset="0"/>
              </a:rPr>
              <a:t>порядка работы с обеспечением исполнения контракта </a:t>
            </a:r>
          </a:p>
        </p:txBody>
      </p:sp>
      <p:sp>
        <p:nvSpPr>
          <p:cNvPr id="3" name="Текст 2"/>
          <p:cNvSpPr>
            <a:spLocks noGrp="1"/>
          </p:cNvSpPr>
          <p:nvPr>
            <p:ph type="body" idx="1"/>
          </p:nvPr>
        </p:nvSpPr>
        <p:spPr>
          <a:xfrm>
            <a:off x="457200" y="1491630"/>
            <a:ext cx="8229599" cy="3394710"/>
          </a:xfrm>
        </p:spPr>
        <p:txBody>
          <a:bodyPr/>
          <a:lstStyle/>
          <a:p>
            <a:r>
              <a:rPr lang="ru-RU" sz="1600" dirty="0" smtClean="0"/>
              <a:t>С 1 июля 2019 года возможен возврат обеспечения исполнения контракта пропорционально тому, как он будет выполняться. Условия возврата:</a:t>
            </a:r>
          </a:p>
          <a:p>
            <a:pPr marL="285750" indent="-285750">
              <a:buFont typeface="Arial" panose="020B0604020202020204" pitchFamily="34" charset="0"/>
              <a:buChar char="•"/>
            </a:pPr>
            <a:r>
              <a:rPr lang="ru-RU" sz="1600" dirty="0" smtClean="0"/>
              <a:t>у поставщика не должно быть неоплаченных неустоек (штрафов, пеней)</a:t>
            </a:r>
          </a:p>
          <a:p>
            <a:pPr marL="285750" indent="-285750">
              <a:buFont typeface="Arial" panose="020B0604020202020204" pitchFamily="34" charset="0"/>
              <a:buChar char="•"/>
            </a:pPr>
            <a:r>
              <a:rPr lang="ru-RU" sz="1600" dirty="0" smtClean="0"/>
              <a:t>аванс должен быть «отработан» (все обязательства на объем аванса должны быть закрыты)</a:t>
            </a:r>
          </a:p>
          <a:p>
            <a:pPr marL="285750" indent="-285750">
              <a:buFont typeface="Arial" panose="020B0604020202020204" pitchFamily="34" charset="0"/>
              <a:buChar char="•"/>
            </a:pPr>
            <a:endParaRPr lang="ru-RU" sz="1600" dirty="0" smtClean="0"/>
          </a:p>
          <a:p>
            <a:r>
              <a:rPr lang="ru-RU" sz="1600" dirty="0" smtClean="0"/>
              <a:t>Обеспечение исполнения контракта и обеспечение гарантийных обязательств предоставляются по отдельности</a:t>
            </a:r>
            <a:r>
              <a:rPr lang="ru-RU" sz="1600" dirty="0"/>
              <a:t>;</a:t>
            </a:r>
            <a:r>
              <a:rPr lang="ru-RU" sz="1600" dirty="0" smtClean="0"/>
              <a:t>  гарантийные обязательства не более 10% НМЦК </a:t>
            </a:r>
          </a:p>
          <a:p>
            <a:endParaRPr lang="ru-RU" sz="1600" dirty="0"/>
          </a:p>
          <a:p>
            <a:r>
              <a:rPr lang="ru-RU" sz="1600" dirty="0" smtClean="0"/>
              <a:t>При этом, вначале нужно предоставить гарантийное обеспечение, и только потом заказчик сможет закрыть исполненные обязательства по контракту</a:t>
            </a:r>
          </a:p>
          <a:p>
            <a:endParaRPr lang="ru-RU" dirty="0"/>
          </a:p>
        </p:txBody>
      </p:sp>
    </p:spTree>
    <p:extLst>
      <p:ext uri="{BB962C8B-B14F-4D97-AF65-F5344CB8AC3E}">
        <p14:creationId xmlns:p14="http://schemas.microsoft.com/office/powerpoint/2010/main" val="15998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339502"/>
            <a:ext cx="5832647" cy="665458"/>
          </a:xfrm>
        </p:spPr>
        <p:txBody>
          <a:bodyPr/>
          <a:lstStyle/>
          <a:p>
            <a:pPr algn="ctr"/>
            <a:r>
              <a:rPr lang="ru-RU" sz="2000" b="1" dirty="0" smtClean="0">
                <a:latin typeface="Arial" panose="020B0604020202020204" pitchFamily="34" charset="0"/>
                <a:cs typeface="Arial" panose="020B0604020202020204" pitchFamily="34" charset="0"/>
              </a:rPr>
              <a:t>Дополнительные </a:t>
            </a:r>
            <a:r>
              <a:rPr lang="ru-RU" sz="2000" b="1" dirty="0">
                <a:latin typeface="Arial" panose="020B0604020202020204" pitchFamily="34" charset="0"/>
                <a:cs typeface="Arial" panose="020B0604020202020204" pitchFamily="34" charset="0"/>
              </a:rPr>
              <a:t>льготы для СМП и СОНКО</a:t>
            </a:r>
          </a:p>
        </p:txBody>
      </p:sp>
      <p:sp>
        <p:nvSpPr>
          <p:cNvPr id="3" name="Текст 2"/>
          <p:cNvSpPr>
            <a:spLocks noGrp="1"/>
          </p:cNvSpPr>
          <p:nvPr>
            <p:ph type="body" idx="1"/>
          </p:nvPr>
        </p:nvSpPr>
        <p:spPr>
          <a:xfrm>
            <a:off x="2195736" y="1183008"/>
            <a:ext cx="6491076" cy="3394710"/>
          </a:xfrm>
        </p:spPr>
        <p:txBody>
          <a:bodyPr/>
          <a:lstStyle/>
          <a:p>
            <a:r>
              <a:rPr lang="ru-RU" sz="1600" dirty="0" smtClean="0"/>
              <a:t>С 1 июля 2019 года СМП и СОНКО предоставляют обеспечение исполнения контракта, </a:t>
            </a:r>
            <a:r>
              <a:rPr lang="ru-RU" sz="1600" b="1" dirty="0" smtClean="0"/>
              <a:t>не от НМЦК, а от цены контракта, в том числе и с учетом антидемпинговых мер</a:t>
            </a:r>
          </a:p>
          <a:p>
            <a:endParaRPr lang="ru-RU" sz="1600" dirty="0" smtClean="0"/>
          </a:p>
          <a:p>
            <a:r>
              <a:rPr lang="ru-RU" sz="1600" dirty="0" smtClean="0"/>
              <a:t>При этом они могут быть полностью освобождены от обеспечения исполнения контракта, если предоставят заказчику информацию из реестра контрактов о 3 контрактах, </a:t>
            </a:r>
            <a:r>
              <a:rPr lang="ru-RU" sz="1600" b="1" dirty="0" smtClean="0">
                <a:solidFill>
                  <a:srgbClr val="C00000"/>
                </a:solidFill>
              </a:rPr>
              <a:t>выполненных за последние 3 года без неустойки, и суммарная стоимость этих контрактов равна НМЦК текущей закупки</a:t>
            </a:r>
          </a:p>
          <a:p>
            <a:endParaRPr lang="ru-RU" dirty="0"/>
          </a:p>
        </p:txBody>
      </p:sp>
      <p:pic>
        <p:nvPicPr>
          <p:cNvPr id="4" name="Picture 3" descr="C:\Users\Drimkast\Desktop\Преза_вашкеба\225881 Презентации по обучению\тема 4\shutterstock_2704609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28" r="47572"/>
          <a:stretch/>
        </p:blipFill>
        <p:spPr bwMode="auto">
          <a:xfrm>
            <a:off x="18165" y="0"/>
            <a:ext cx="196145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1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572" y="483518"/>
            <a:ext cx="7704855" cy="665458"/>
          </a:xfrm>
        </p:spPr>
        <p:txBody>
          <a:bodyPr/>
          <a:lstStyle/>
          <a:p>
            <a:pPr algn="ctr"/>
            <a:r>
              <a:rPr lang="ru-RU" sz="2000" b="1" dirty="0" smtClean="0">
                <a:latin typeface="Arial" panose="020B0604020202020204" pitchFamily="34" charset="0"/>
                <a:cs typeface="Arial" panose="020B0604020202020204" pitchFamily="34" charset="0"/>
              </a:rPr>
              <a:t>Новые </a:t>
            </a:r>
            <a:r>
              <a:rPr lang="ru-RU" sz="2000" b="1" dirty="0">
                <a:latin typeface="Arial" panose="020B0604020202020204" pitchFamily="34" charset="0"/>
                <a:cs typeface="Arial" panose="020B0604020202020204" pitchFamily="34" charset="0"/>
              </a:rPr>
              <a:t>условия закупки у единственного поставщика</a:t>
            </a:r>
          </a:p>
        </p:txBody>
      </p:sp>
      <p:sp>
        <p:nvSpPr>
          <p:cNvPr id="3" name="Текст 2"/>
          <p:cNvSpPr>
            <a:spLocks noGrp="1"/>
          </p:cNvSpPr>
          <p:nvPr>
            <p:ph type="body" idx="1"/>
          </p:nvPr>
        </p:nvSpPr>
        <p:spPr>
          <a:xfrm>
            <a:off x="611560" y="1203598"/>
            <a:ext cx="8075239" cy="3394710"/>
          </a:xfrm>
        </p:spPr>
        <p:txBody>
          <a:bodyPr/>
          <a:lstStyle/>
          <a:p>
            <a:r>
              <a:rPr lang="ru-RU" sz="1600" dirty="0" smtClean="0"/>
              <a:t>Повышен порог закупок у единственного поставщика: </a:t>
            </a:r>
          </a:p>
          <a:p>
            <a:pPr marL="285750" indent="-285750">
              <a:buFont typeface="Arial" panose="020B0604020202020204" pitchFamily="34" charset="0"/>
              <a:buChar char="•"/>
            </a:pPr>
            <a:r>
              <a:rPr lang="ru-RU" sz="1600" dirty="0" smtClean="0"/>
              <a:t>С 1 июля 2019 года по 4 пункту части 1 статьи 93 – вместо 100 </a:t>
            </a:r>
            <a:r>
              <a:rPr lang="ru-RU" sz="1600" dirty="0" err="1" smtClean="0"/>
              <a:t>тыс</a:t>
            </a:r>
            <a:r>
              <a:rPr lang="ru-RU" sz="1600" dirty="0" smtClean="0"/>
              <a:t> руб.  можно заключать контракты на 300 </a:t>
            </a:r>
            <a:r>
              <a:rPr lang="ru-RU" sz="1600" dirty="0" err="1" smtClean="0"/>
              <a:t>тыс</a:t>
            </a:r>
            <a:r>
              <a:rPr lang="ru-RU" sz="1600" dirty="0" smtClean="0"/>
              <a:t> руб.</a:t>
            </a:r>
          </a:p>
          <a:p>
            <a:pPr marL="171450" indent="-171450">
              <a:buFont typeface="Arial" panose="020B0604020202020204" pitchFamily="34" charset="0"/>
              <a:buChar char="•"/>
            </a:pPr>
            <a:endParaRPr lang="ru-RU" sz="1050" dirty="0"/>
          </a:p>
          <a:p>
            <a:pPr marL="285750" indent="-285750">
              <a:buFont typeface="Arial" panose="020B0604020202020204" pitchFamily="34" charset="0"/>
              <a:buChar char="•"/>
            </a:pPr>
            <a:r>
              <a:rPr lang="ru-RU" sz="1600" dirty="0" smtClean="0"/>
              <a:t>С  31 июля 2019 года по 5 пункту части 1 статьи 93 – вместо 400 </a:t>
            </a:r>
            <a:r>
              <a:rPr lang="ru-RU" sz="1600" dirty="0" err="1" smtClean="0"/>
              <a:t>тыс</a:t>
            </a:r>
            <a:r>
              <a:rPr lang="ru-RU" sz="1600" dirty="0" smtClean="0"/>
              <a:t> руб. можно заключать контракты до 600 </a:t>
            </a:r>
            <a:r>
              <a:rPr lang="ru-RU" sz="1600" dirty="0" err="1" smtClean="0"/>
              <a:t>тыс</a:t>
            </a:r>
            <a:r>
              <a:rPr lang="ru-RU" sz="1600" dirty="0" smtClean="0"/>
              <a:t> руб., а по решению медкомиссий по закупке лекарств – до 1 млн </a:t>
            </a:r>
            <a:r>
              <a:rPr lang="ru-RU" sz="1600" dirty="0" err="1" smtClean="0"/>
              <a:t>руб</a:t>
            </a:r>
            <a:r>
              <a:rPr lang="ru-RU" sz="1600" dirty="0" smtClean="0"/>
              <a:t>, в совокупности на сумму не более 30 млн руб. </a:t>
            </a:r>
          </a:p>
          <a:p>
            <a:pPr marL="285750" indent="-285750">
              <a:buFont typeface="Arial" panose="020B0604020202020204" pitchFamily="34" charset="0"/>
              <a:buChar char="•"/>
            </a:pPr>
            <a:endParaRPr lang="ru-RU" sz="1100" dirty="0" smtClean="0"/>
          </a:p>
          <a:p>
            <a:r>
              <a:rPr lang="ru-RU" sz="1600" dirty="0" smtClean="0"/>
              <a:t>В перечень заказчиков по 5 пункту части 1 статьи 93 внесены также Дома и Центры народного творчества и ремесел</a:t>
            </a:r>
            <a:endParaRPr lang="ru-RU" sz="1600" dirty="0"/>
          </a:p>
        </p:txBody>
      </p:sp>
    </p:spTree>
    <p:extLst>
      <p:ext uri="{BB962C8B-B14F-4D97-AF65-F5344CB8AC3E}">
        <p14:creationId xmlns:p14="http://schemas.microsoft.com/office/powerpoint/2010/main" val="390601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5956"/>
            <a:ext cx="8229600" cy="566448"/>
          </a:xfrm>
        </p:spPr>
        <p:txBody>
          <a:bodyPr>
            <a:normAutofit/>
          </a:bodyPr>
          <a:lstStyle/>
          <a:p>
            <a:r>
              <a:rPr lang="ru-RU" sz="2000" b="1" dirty="0">
                <a:solidFill>
                  <a:schemeClr val="tx1"/>
                </a:solidFill>
              </a:rPr>
              <a:t>Ресурсы для закупок «малого объема»</a:t>
            </a:r>
          </a:p>
        </p:txBody>
      </p:sp>
      <p:sp>
        <p:nvSpPr>
          <p:cNvPr id="3" name="Прямоугольник 2"/>
          <p:cNvSpPr/>
          <p:nvPr/>
        </p:nvSpPr>
        <p:spPr>
          <a:xfrm>
            <a:off x="395536" y="1014019"/>
            <a:ext cx="8280920" cy="954107"/>
          </a:xfrm>
          <a:prstGeom prst="rect">
            <a:avLst/>
          </a:prstGeom>
        </p:spPr>
        <p:txBody>
          <a:bodyPr wrap="square">
            <a:spAutoFit/>
          </a:bodyPr>
          <a:lstStyle/>
          <a:p>
            <a:pPr indent="457200"/>
            <a:r>
              <a:rPr lang="ru-RU" sz="1400" dirty="0" smtClean="0">
                <a:solidFill>
                  <a:prstClr val="black"/>
                </a:solidFill>
                <a:latin typeface="Arial" panose="020B0604020202020204" pitchFamily="34" charset="0"/>
                <a:cs typeface="Arial" panose="020B0604020202020204" pitchFamily="34" charset="0"/>
              </a:rPr>
              <a:t>В связи с высокой долей закупок у ЕП и большим % расторжения контрактов именно с ЕП, </a:t>
            </a:r>
            <a:r>
              <a:rPr lang="ru-RU" sz="1400" b="1" dirty="0" smtClean="0">
                <a:solidFill>
                  <a:prstClr val="black"/>
                </a:solidFill>
                <a:latin typeface="Arial" panose="020B0604020202020204" pitchFamily="34" charset="0"/>
                <a:cs typeface="Arial" panose="020B0604020202020204" pitchFamily="34" charset="0"/>
              </a:rPr>
              <a:t>подготовлено  Распоряжение </a:t>
            </a:r>
            <a:r>
              <a:rPr lang="ru-RU" sz="1400" b="1" dirty="0">
                <a:solidFill>
                  <a:prstClr val="black"/>
                </a:solidFill>
                <a:latin typeface="Arial" panose="020B0604020202020204" pitchFamily="34" charset="0"/>
                <a:cs typeface="Arial" panose="020B0604020202020204" pitchFamily="34" charset="0"/>
              </a:rPr>
              <a:t>Правительства РФ от 28 апреля 2018 г. № 824-р </a:t>
            </a:r>
            <a:r>
              <a:rPr lang="ru-RU" sz="1400" b="1" dirty="0" smtClean="0">
                <a:solidFill>
                  <a:prstClr val="black"/>
                </a:solidFill>
                <a:latin typeface="Arial" panose="020B0604020202020204" pitchFamily="34" charset="0"/>
                <a:cs typeface="Arial" panose="020B0604020202020204" pitchFamily="34" charset="0"/>
              </a:rPr>
              <a:t>«</a:t>
            </a:r>
            <a:r>
              <a:rPr lang="ru-RU" sz="1400" dirty="0" smtClean="0">
                <a:solidFill>
                  <a:prstClr val="black"/>
                </a:solidFill>
                <a:latin typeface="Arial" panose="020B0604020202020204" pitchFamily="34" charset="0"/>
                <a:cs typeface="Arial" panose="020B0604020202020204" pitchFamily="34" charset="0"/>
              </a:rPr>
              <a:t>О </a:t>
            </a:r>
            <a:r>
              <a:rPr lang="ru-RU" sz="1400" dirty="0">
                <a:solidFill>
                  <a:prstClr val="black"/>
                </a:solidFill>
                <a:latin typeface="Arial" panose="020B0604020202020204" pitchFamily="34" charset="0"/>
                <a:cs typeface="Arial" panose="020B0604020202020204" pitchFamily="34" charset="0"/>
              </a:rPr>
              <a:t>создании единого </a:t>
            </a:r>
            <a:r>
              <a:rPr lang="ru-RU" sz="1400" dirty="0" err="1">
                <a:solidFill>
                  <a:prstClr val="black"/>
                </a:solidFill>
                <a:latin typeface="Arial" panose="020B0604020202020204" pitchFamily="34" charset="0"/>
                <a:cs typeface="Arial" panose="020B0604020202020204" pitchFamily="34" charset="0"/>
              </a:rPr>
              <a:t>агрегатора</a:t>
            </a:r>
            <a:r>
              <a:rPr lang="ru-RU" sz="1400" dirty="0">
                <a:solidFill>
                  <a:prstClr val="black"/>
                </a:solidFill>
                <a:latin typeface="Arial" panose="020B0604020202020204" pitchFamily="34" charset="0"/>
                <a:cs typeface="Arial" panose="020B0604020202020204" pitchFamily="34" charset="0"/>
              </a:rPr>
              <a:t> торговли, с использованием которого заказчики вправе осуществлять закупки для обеспечения государственных и муниципальных </a:t>
            </a:r>
            <a:r>
              <a:rPr lang="ru-RU" sz="1400" dirty="0" smtClean="0">
                <a:solidFill>
                  <a:prstClr val="black"/>
                </a:solidFill>
                <a:latin typeface="Arial" panose="020B0604020202020204" pitchFamily="34" charset="0"/>
                <a:cs typeface="Arial" panose="020B0604020202020204" pitchFamily="34" charset="0"/>
              </a:rPr>
              <a:t>нужд»</a:t>
            </a:r>
            <a:endParaRPr lang="ru-RU" sz="1400" dirty="0">
              <a:solidFill>
                <a:prstClr val="black"/>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3452882852"/>
              </p:ext>
            </p:extLst>
          </p:nvPr>
        </p:nvGraphicFramePr>
        <p:xfrm>
          <a:off x="611560" y="2076110"/>
          <a:ext cx="5184576" cy="269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5" y="1934497"/>
            <a:ext cx="2043113" cy="61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Таблица 9"/>
          <p:cNvGraphicFramePr>
            <a:graphicFrameLocks noGrp="1"/>
          </p:cNvGraphicFramePr>
          <p:nvPr>
            <p:extLst>
              <p:ext uri="{D42A27DB-BD31-4B8C-83A1-F6EECF244321}">
                <p14:modId xmlns:p14="http://schemas.microsoft.com/office/powerpoint/2010/main" val="3901806992"/>
              </p:ext>
            </p:extLst>
          </p:nvPr>
        </p:nvGraphicFramePr>
        <p:xfrm>
          <a:off x="6084168" y="2784169"/>
          <a:ext cx="2736304" cy="729994"/>
        </p:xfrm>
        <a:graphic>
          <a:graphicData uri="http://schemas.openxmlformats.org/drawingml/2006/table">
            <a:tbl>
              <a:tblPr firstRow="1" bandRow="1"/>
              <a:tblGrid>
                <a:gridCol w="1354708"/>
                <a:gridCol w="1381596"/>
              </a:tblGrid>
              <a:tr h="7299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ru-RU" sz="1400" b="0" dirty="0" smtClean="0">
                          <a:solidFill>
                            <a:schemeClr val="tx1">
                              <a:lumMod val="95000"/>
                              <a:lumOff val="5000"/>
                            </a:schemeClr>
                          </a:solidFill>
                          <a:latin typeface="Arial" panose="020B0604020202020204" pitchFamily="34" charset="0"/>
                          <a:cs typeface="Arial" panose="020B0604020202020204" pitchFamily="34" charset="0"/>
                        </a:rPr>
                        <a:t>Портал поставщиков  (</a:t>
                      </a:r>
                      <a:r>
                        <a:rPr lang="ru-RU" sz="1400" b="0" dirty="0" err="1" smtClean="0">
                          <a:solidFill>
                            <a:schemeClr val="tx1">
                              <a:lumMod val="95000"/>
                              <a:lumOff val="5000"/>
                            </a:schemeClr>
                          </a:solidFill>
                          <a:latin typeface="Arial" panose="020B0604020202020204" pitchFamily="34" charset="0"/>
                          <a:cs typeface="Arial" panose="020B0604020202020204" pitchFamily="34" charset="0"/>
                        </a:rPr>
                        <a:t>г.Москвы</a:t>
                      </a:r>
                      <a:r>
                        <a:rPr lang="ru-RU" sz="1400" b="0" dirty="0" smtClean="0">
                          <a:solidFill>
                            <a:schemeClr val="tx1">
                              <a:lumMod val="95000"/>
                              <a:lumOff val="5000"/>
                            </a:schemeClr>
                          </a:solidFill>
                          <a:latin typeface="Arial" panose="020B0604020202020204" pitchFamily="34" charset="0"/>
                          <a:cs typeface="Arial" panose="020B0604020202020204" pitchFamily="34" charset="0"/>
                        </a:rPr>
                        <a:t>)</a:t>
                      </a:r>
                    </a:p>
                  </a:txBody>
                  <a:tcPr marT="44957" marB="449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95000"/>
                              <a:lumOff val="5000"/>
                            </a:schemeClr>
                          </a:solidFill>
                          <a:latin typeface="Arial" panose="020B0604020202020204" pitchFamily="34" charset="0"/>
                          <a:cs typeface="Arial" panose="020B0604020202020204" pitchFamily="34" charset="0"/>
                        </a:rPr>
                        <a:t>zakupki.mos.ru</a:t>
                      </a:r>
                      <a:endParaRPr lang="ru-RU" sz="1400" b="0" dirty="0" smtClean="0">
                        <a:solidFill>
                          <a:schemeClr val="tx1">
                            <a:lumMod val="95000"/>
                            <a:lumOff val="5000"/>
                          </a:schemeClr>
                        </a:solidFill>
                        <a:latin typeface="Arial" panose="020B0604020202020204" pitchFamily="34" charset="0"/>
                        <a:cs typeface="Arial" panose="020B0604020202020204" pitchFamily="34" charset="0"/>
                      </a:endParaRPr>
                    </a:p>
                    <a:p>
                      <a:endParaRPr lang="ru-RU" sz="1400" b="0" dirty="0">
                        <a:solidFill>
                          <a:schemeClr val="tx1">
                            <a:lumMod val="95000"/>
                            <a:lumOff val="5000"/>
                          </a:schemeClr>
                        </a:solidFill>
                        <a:latin typeface="Arial" panose="020B0604020202020204" pitchFamily="34" charset="0"/>
                        <a:cs typeface="Arial" panose="020B0604020202020204" pitchFamily="34" charset="0"/>
                      </a:endParaRPr>
                    </a:p>
                  </a:txBody>
                  <a:tcPr marT="44957" marB="449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80802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9502"/>
            <a:ext cx="7560839" cy="665458"/>
          </a:xfrm>
        </p:spPr>
        <p:txBody>
          <a:bodyPr/>
          <a:lstStyle/>
          <a:p>
            <a:pPr algn="ctr"/>
            <a:r>
              <a:rPr lang="ru-RU" sz="2000" b="1" dirty="0" smtClean="0">
                <a:latin typeface="Arial" panose="020B0604020202020204" pitchFamily="34" charset="0"/>
                <a:cs typeface="Arial" panose="020B0604020202020204" pitchFamily="34" charset="0"/>
              </a:rPr>
              <a:t>Пересмотр </a:t>
            </a:r>
            <a:r>
              <a:rPr lang="ru-RU" sz="2000" b="1" dirty="0">
                <a:latin typeface="Arial" panose="020B0604020202020204" pitchFamily="34" charset="0"/>
                <a:cs typeface="Arial" panose="020B0604020202020204" pitchFamily="34" charset="0"/>
              </a:rPr>
              <a:t>сроков исполнения контрактов </a:t>
            </a:r>
          </a:p>
        </p:txBody>
      </p:sp>
      <p:sp>
        <p:nvSpPr>
          <p:cNvPr id="3" name="Текст 2"/>
          <p:cNvSpPr>
            <a:spLocks noGrp="1"/>
          </p:cNvSpPr>
          <p:nvPr>
            <p:ph type="body" idx="1"/>
          </p:nvPr>
        </p:nvSpPr>
        <p:spPr>
          <a:xfrm>
            <a:off x="539552" y="1059582"/>
            <a:ext cx="8229599" cy="3394710"/>
          </a:xfrm>
        </p:spPr>
        <p:txBody>
          <a:bodyPr/>
          <a:lstStyle/>
          <a:p>
            <a:pPr marL="285750" indent="-285750">
              <a:buFont typeface="Arial" panose="020B0604020202020204" pitchFamily="34" charset="0"/>
              <a:buChar char="•"/>
            </a:pPr>
            <a:r>
              <a:rPr lang="ru-RU" sz="1600" u="sng" dirty="0" smtClean="0"/>
              <a:t>Допускается однократное изменение срока исполнения контракта на срок, не превышающий срок исполнения контракта, если он не был исполнен по независящим от исполнителя причинам (в сфере строительства, случаях если нужно менять проектную документацию, или изменения не по вине исполнителя</a:t>
            </a:r>
          </a:p>
          <a:p>
            <a:r>
              <a:rPr lang="ru-RU" sz="1600" b="1" dirty="0" smtClean="0">
                <a:solidFill>
                  <a:srgbClr val="C00000"/>
                </a:solidFill>
              </a:rPr>
              <a:t>Проблема: </a:t>
            </a:r>
            <a:r>
              <a:rPr lang="ru-RU" sz="1600" dirty="0" smtClean="0"/>
              <a:t>при переносе сроков и финансирования на следующий год, «ломается» СГОЗ и происходит перебор квот по закупке у </a:t>
            </a:r>
            <a:r>
              <a:rPr lang="ru-RU" sz="1600" dirty="0" err="1" smtClean="0"/>
              <a:t>ед.поставщика</a:t>
            </a:r>
            <a:r>
              <a:rPr lang="ru-RU" sz="1600" dirty="0" smtClean="0"/>
              <a:t> и использованию запросов котировок</a:t>
            </a:r>
            <a:endParaRPr lang="ru-RU" sz="1600" dirty="0"/>
          </a:p>
          <a:p>
            <a:endParaRPr lang="ru-RU" sz="1000" u="sng" dirty="0" smtClean="0"/>
          </a:p>
          <a:p>
            <a:pPr marL="285750" indent="-285750">
              <a:buFont typeface="Arial" panose="020B0604020202020204" pitchFamily="34" charset="0"/>
              <a:buChar char="•"/>
            </a:pPr>
            <a:r>
              <a:rPr lang="ru-RU" sz="1600" dirty="0" smtClean="0"/>
              <a:t>При этом необходимо согласовать сроки и дополнительно размер обеспечения исполнения контракта: если использовались денежные средства – </a:t>
            </a:r>
            <a:r>
              <a:rPr lang="ru-RU" sz="1600" dirty="0" err="1" smtClean="0"/>
              <a:t>довнести</a:t>
            </a:r>
            <a:r>
              <a:rPr lang="ru-RU" sz="1600" dirty="0" smtClean="0"/>
              <a:t> денежные средства, если использовалась банковская гарантия, то нужно заменить ее на новую или заменить на деньги</a:t>
            </a:r>
          </a:p>
          <a:p>
            <a:pPr marL="285750" indent="-285750">
              <a:buFont typeface="Arial" panose="020B0604020202020204" pitchFamily="34" charset="0"/>
              <a:buChar char="•"/>
            </a:pPr>
            <a:endParaRPr lang="ru-RU" sz="1050" dirty="0" smtClean="0"/>
          </a:p>
          <a:p>
            <a:pPr marL="285750" indent="-285750">
              <a:buFont typeface="Arial" panose="020B0604020202020204" pitchFamily="34" charset="0"/>
              <a:buChar char="•"/>
            </a:pPr>
            <a:r>
              <a:rPr lang="ru-RU" sz="1600" dirty="0" smtClean="0"/>
              <a:t>Можно изменять существенные условия по контрактам, заключённым по п.1,8, 22, 23, 29, 32,34,51 части 1 статьи 93 44-ФЗ</a:t>
            </a:r>
          </a:p>
          <a:p>
            <a:pPr marL="285750" indent="-285750">
              <a:buFont typeface="Arial" panose="020B0604020202020204" pitchFamily="34" charset="0"/>
              <a:buChar char="•"/>
            </a:pPr>
            <a:endParaRPr lang="ru-RU" sz="1100" dirty="0" smtClean="0"/>
          </a:p>
          <a:p>
            <a:endParaRPr lang="ru-RU" dirty="0"/>
          </a:p>
        </p:txBody>
      </p:sp>
    </p:spTree>
    <p:extLst>
      <p:ext uri="{BB962C8B-B14F-4D97-AF65-F5344CB8AC3E}">
        <p14:creationId xmlns:p14="http://schemas.microsoft.com/office/powerpoint/2010/main" val="2069508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83518"/>
            <a:ext cx="7344816" cy="665458"/>
          </a:xfrm>
        </p:spPr>
        <p:txBody>
          <a:bodyPr/>
          <a:lstStyle/>
          <a:p>
            <a:pPr algn="ctr"/>
            <a:r>
              <a:rPr lang="ru-RU" sz="2000" dirty="0" smtClean="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Новые условия изменения контрактов</a:t>
            </a:r>
          </a:p>
        </p:txBody>
      </p:sp>
      <p:sp>
        <p:nvSpPr>
          <p:cNvPr id="3" name="Текст 2"/>
          <p:cNvSpPr>
            <a:spLocks noGrp="1"/>
          </p:cNvSpPr>
          <p:nvPr>
            <p:ph type="body" idx="1"/>
          </p:nvPr>
        </p:nvSpPr>
        <p:spPr/>
        <p:txBody>
          <a:bodyPr/>
          <a:lstStyle/>
          <a:p>
            <a:r>
              <a:rPr lang="ru-RU" sz="1600" dirty="0" smtClean="0"/>
              <a:t>Возможно изменение существенных условий исполнения контракта, если:</a:t>
            </a:r>
          </a:p>
          <a:p>
            <a:pPr marL="285750" indent="-285750">
              <a:buFont typeface="Arial" panose="020B0604020202020204" pitchFamily="34" charset="0"/>
              <a:buChar char="•"/>
            </a:pPr>
            <a:r>
              <a:rPr lang="ru-RU" sz="1600" dirty="0" smtClean="0"/>
              <a:t>контракт заключен на срок не менее 1 года, цена равна предельному размеру цены, установленной Правительством РФ или превышает его</a:t>
            </a:r>
          </a:p>
          <a:p>
            <a:pPr marL="285750" indent="-285750">
              <a:buFont typeface="Arial" panose="020B0604020202020204" pitchFamily="34" charset="0"/>
              <a:buChar char="•"/>
            </a:pPr>
            <a:r>
              <a:rPr lang="ru-RU" sz="1600" dirty="0" smtClean="0"/>
              <a:t>имеется обоснование такого изменения</a:t>
            </a:r>
            <a:r>
              <a:rPr lang="ru-RU" sz="1600" dirty="0" smtClean="0">
                <a:latin typeface="Arial"/>
                <a:cs typeface="Arial"/>
              </a:rPr>
              <a:t>−</a:t>
            </a:r>
            <a:r>
              <a:rPr lang="ru-RU" sz="1600" dirty="0" smtClean="0"/>
              <a:t>на основании решения Правительства РФ, Правительства субъекта РФ или муниципальной администрации</a:t>
            </a:r>
          </a:p>
          <a:p>
            <a:pPr marL="285750" indent="-285750">
              <a:buFont typeface="Arial" panose="020B0604020202020204" pitchFamily="34" charset="0"/>
              <a:buChar char="•"/>
            </a:pPr>
            <a:r>
              <a:rPr lang="ru-RU" sz="1600" dirty="0" smtClean="0"/>
              <a:t>изменение не приведет к увеличению срока исполнения контракта и (или) цен более, чем на 30%, при этом в этот период не включается срок получения положительного заключения экспертизы проектной документации (если есть необходимость внесения в нее изменений)</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endParaRPr lang="ru-RU" sz="1600" dirty="0" smtClean="0"/>
          </a:p>
          <a:p>
            <a:r>
              <a:rPr lang="ru-RU" sz="1600" i="1" dirty="0" smtClean="0"/>
              <a:t>(с 1 июля 2019 года, поправки внесены в статью 95 Закона№ 44-ФЗ)</a:t>
            </a:r>
          </a:p>
          <a:p>
            <a:endParaRPr lang="ru-RU" dirty="0"/>
          </a:p>
        </p:txBody>
      </p:sp>
    </p:spTree>
    <p:extLst>
      <p:ext uri="{BB962C8B-B14F-4D97-AF65-F5344CB8AC3E}">
        <p14:creationId xmlns:p14="http://schemas.microsoft.com/office/powerpoint/2010/main" val="6989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55526"/>
            <a:ext cx="8064896" cy="665458"/>
          </a:xfrm>
        </p:spPr>
        <p:txBody>
          <a:bodyPr/>
          <a:lstStyle/>
          <a:p>
            <a:pPr algn="ctr"/>
            <a:r>
              <a:rPr lang="ru-RU" sz="2000" b="1" dirty="0" smtClean="0">
                <a:latin typeface="Arial" panose="020B0604020202020204" pitchFamily="34" charset="0"/>
                <a:cs typeface="Arial" panose="020B0604020202020204" pitchFamily="34" charset="0"/>
              </a:rPr>
              <a:t>КТРУ в 2020: быть или не быть?</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13" y="1183008"/>
            <a:ext cx="3970771" cy="3394710"/>
          </a:xfrm>
        </p:spPr>
        <p:txBody>
          <a:bodyPr/>
          <a:lstStyle/>
          <a:p>
            <a:r>
              <a:rPr lang="ru-RU" sz="1600" dirty="0" smtClean="0">
                <a:latin typeface="Arial" panose="020B0604020202020204" pitchFamily="34" charset="0"/>
                <a:cs typeface="Arial" panose="020B0604020202020204" pitchFamily="34" charset="0"/>
              </a:rPr>
              <a:t>Регламентируется</a:t>
            </a:r>
          </a:p>
          <a:p>
            <a:r>
              <a:rPr lang="ru-RU" sz="1600" dirty="0" smtClean="0">
                <a:latin typeface="Arial" panose="020B0604020202020204" pitchFamily="34" charset="0"/>
                <a:cs typeface="Arial" panose="020B0604020202020204" pitchFamily="34" charset="0"/>
              </a:rPr>
              <a:t> </a:t>
            </a:r>
          </a:p>
          <a:p>
            <a:pPr algn="just"/>
            <a:r>
              <a:rPr lang="ru-RU" sz="1600" dirty="0" smtClean="0">
                <a:latin typeface="Arial" panose="020B0604020202020204" pitchFamily="34" charset="0"/>
                <a:cs typeface="Arial" panose="020B0604020202020204" pitchFamily="34" charset="0"/>
              </a:rPr>
              <a:t>Постановлением Правительства РФ  от 08 февраля 2017 года № 145 «Об утверждении правил формирования и ведения в Единой информационной системе в сфере закупок каталога товаров, работ, услуг для обеспечения государственных и муниципальных нужд и правил использования каталога товаров, работ услуг для обеспечения государственных и муниципальных нужд».</a:t>
            </a:r>
          </a:p>
        </p:txBody>
      </p:sp>
      <p:sp>
        <p:nvSpPr>
          <p:cNvPr id="4" name="Текст 2"/>
          <p:cNvSpPr txBox="1">
            <a:spLocks/>
          </p:cNvSpPr>
          <p:nvPr/>
        </p:nvSpPr>
        <p:spPr>
          <a:xfrm>
            <a:off x="4767637" y="1203598"/>
            <a:ext cx="3970771" cy="3394710"/>
          </a:xfrm>
          <a:prstGeom prst="rect">
            <a:avLst/>
          </a:prstGeom>
        </p:spPr>
        <p:txBody>
          <a:bodyPr wrap="square" lIns="0" tIns="0" rIns="0" bIns="0">
            <a:noAutofit/>
          </a:bodyPr>
          <a:lstStyle/>
          <a:p>
            <a:endParaRPr lang="ru-RU" sz="1600" kern="0" dirty="0" smtClean="0">
              <a:solidFill>
                <a:sysClr val="windowText" lastClr="000000"/>
              </a:solidFill>
              <a:latin typeface="Arial" panose="020B0604020202020204" pitchFamily="34" charset="0"/>
              <a:cs typeface="Arial" panose="020B0604020202020204" pitchFamily="34" charset="0"/>
            </a:endParaRPr>
          </a:p>
        </p:txBody>
      </p:sp>
      <p:sp>
        <p:nvSpPr>
          <p:cNvPr id="5" name="Прямоугольник 4"/>
          <p:cNvSpPr/>
          <p:nvPr/>
        </p:nvSpPr>
        <p:spPr>
          <a:xfrm>
            <a:off x="4916818" y="1669846"/>
            <a:ext cx="3672408" cy="2462213"/>
          </a:xfrm>
          <a:prstGeom prst="rect">
            <a:avLst/>
          </a:prstGeom>
          <a:solidFill>
            <a:schemeClr val="accent2">
              <a:lumMod val="20000"/>
              <a:lumOff val="80000"/>
            </a:schemeClr>
          </a:solidFill>
        </p:spPr>
        <p:txBody>
          <a:bodyPr wrap="square">
            <a:spAutoFit/>
          </a:bodyPr>
          <a:lstStyle/>
          <a:p>
            <a:pPr algn="just"/>
            <a:r>
              <a:rPr lang="ru-RU" sz="1400" dirty="0">
                <a:latin typeface="Arial" panose="020B0604020202020204" pitchFamily="34" charset="0"/>
                <a:cs typeface="Arial" panose="020B0604020202020204" pitchFamily="34" charset="0"/>
              </a:rPr>
              <a:t>Информация, включаемая в КТРУ должна обязательно использоваться Заказчиками</a:t>
            </a:r>
          </a:p>
          <a:p>
            <a:pPr algn="just"/>
            <a:r>
              <a:rPr lang="ru-RU" sz="1400" dirty="0">
                <a:latin typeface="Arial" panose="020B0604020202020204" pitchFamily="34" charset="0"/>
                <a:cs typeface="Arial" panose="020B0604020202020204" pitchFamily="34" charset="0"/>
              </a:rPr>
              <a:t>по истечении 30 дней со дня включения в каталог новой позиции каталога,</a:t>
            </a:r>
          </a:p>
          <a:p>
            <a:pPr algn="just"/>
            <a:r>
              <a:rPr lang="ru-RU" sz="1400" dirty="0">
                <a:latin typeface="Arial" panose="020B0604020202020204" pitchFamily="34" charset="0"/>
                <a:cs typeface="Arial" panose="020B0604020202020204" pitchFamily="34" charset="0"/>
              </a:rPr>
              <a:t>если иное не установлено уполномоченным органом. До наступления указанной даты</a:t>
            </a:r>
          </a:p>
          <a:p>
            <a:pPr algn="just"/>
            <a:r>
              <a:rPr lang="ru-RU" sz="1400" dirty="0">
                <a:latin typeface="Arial" panose="020B0604020202020204" pitchFamily="34" charset="0"/>
                <a:cs typeface="Arial" panose="020B0604020202020204" pitchFamily="34" charset="0"/>
              </a:rPr>
              <a:t>Заказчики могут использовать эту информацию по своему усмотрению (п. 18)</a:t>
            </a:r>
          </a:p>
        </p:txBody>
      </p:sp>
    </p:spTree>
    <p:extLst>
      <p:ext uri="{BB962C8B-B14F-4D97-AF65-F5344CB8AC3E}">
        <p14:creationId xmlns:p14="http://schemas.microsoft.com/office/powerpoint/2010/main" val="193742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267494"/>
            <a:ext cx="4885400" cy="665458"/>
          </a:xfrm>
        </p:spPr>
        <p:txBody>
          <a:bodyPr/>
          <a:lstStyle/>
          <a:p>
            <a:pPr algn="ctr"/>
            <a:r>
              <a:rPr lang="ru-RU" sz="2000" b="1" dirty="0">
                <a:latin typeface="Arial" panose="020B0604020202020204" pitchFamily="34" charset="0"/>
                <a:cs typeface="Arial" panose="020B0604020202020204" pitchFamily="34" charset="0"/>
              </a:rPr>
              <a:t>Зачем нужен КТРУ?</a:t>
            </a:r>
          </a:p>
        </p:txBody>
      </p:sp>
      <p:graphicFrame>
        <p:nvGraphicFramePr>
          <p:cNvPr id="4" name="Схема 3"/>
          <p:cNvGraphicFramePr/>
          <p:nvPr>
            <p:extLst>
              <p:ext uri="{D42A27DB-BD31-4B8C-83A1-F6EECF244321}">
                <p14:modId xmlns:p14="http://schemas.microsoft.com/office/powerpoint/2010/main" val="325425758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981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339502"/>
            <a:ext cx="4885400" cy="665458"/>
          </a:xfrm>
        </p:spPr>
        <p:txBody>
          <a:bodyPr/>
          <a:lstStyle/>
          <a:p>
            <a:pPr algn="ctr"/>
            <a:r>
              <a:rPr lang="ru-RU" sz="2000" b="1" dirty="0">
                <a:latin typeface="Arial" panose="020B0604020202020204" pitchFamily="34" charset="0"/>
                <a:cs typeface="Arial" panose="020B0604020202020204" pitchFamily="34" charset="0"/>
              </a:rPr>
              <a:t>Когда и где применяете КТРУ?</a:t>
            </a:r>
          </a:p>
        </p:txBody>
      </p:sp>
      <p:sp>
        <p:nvSpPr>
          <p:cNvPr id="3" name="Текст 2"/>
          <p:cNvSpPr>
            <a:spLocks noGrp="1"/>
          </p:cNvSpPr>
          <p:nvPr>
            <p:ph type="body" idx="1"/>
          </p:nvPr>
        </p:nvSpPr>
        <p:spPr>
          <a:xfrm>
            <a:off x="4788024" y="2004178"/>
            <a:ext cx="4042779" cy="2522121"/>
          </a:xfrm>
        </p:spPr>
        <p:txBody>
          <a:bodyPr/>
          <a:lstStyle/>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В документации о закупке</a:t>
            </a:r>
          </a:p>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В контракте</a:t>
            </a:r>
          </a:p>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В реестре контрактов, заключенных заказчиками</a:t>
            </a:r>
          </a:p>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В иных документах, предусмотренных 44-ФЗ</a:t>
            </a:r>
            <a:endParaRPr lang="ru-RU" sz="14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7574"/>
            <a:ext cx="900080" cy="80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827584" y="1995686"/>
            <a:ext cx="3672408" cy="2462213"/>
          </a:xfrm>
          <a:prstGeom prst="rect">
            <a:avLst/>
          </a:prstGeom>
        </p:spPr>
        <p:txBody>
          <a:bodyPr wrap="square">
            <a:spAutoFit/>
          </a:bodyPr>
          <a:lstStyle/>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В плане-графике закупок</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В формах обоснования закупок товаров, работ и услуг</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В извещении об осуществлении </a:t>
            </a:r>
            <a:r>
              <a:rPr lang="ru-RU" sz="1400" dirty="0" smtClean="0">
                <a:latin typeface="Arial" panose="020B0604020202020204" pitchFamily="34" charset="0"/>
                <a:cs typeface="Arial" panose="020B0604020202020204" pitchFamily="34" charset="0"/>
              </a:rPr>
              <a:t>закупки</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В приглашении принять участие в определении поставщика (подрядчика, исполнителя),осуществляемом закрытым способом</a:t>
            </a:r>
          </a:p>
          <a:p>
            <a:pPr marL="285750" indent="-285750">
              <a:buFont typeface="Arial" panose="020B0604020202020204" pitchFamily="34" charset="0"/>
              <a:buChar char="•"/>
            </a:pP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373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83518"/>
            <a:ext cx="4885400" cy="665458"/>
          </a:xfrm>
        </p:spPr>
        <p:txBody>
          <a:bodyPr/>
          <a:lstStyle/>
          <a:p>
            <a:pPr algn="ctr"/>
            <a:r>
              <a:rPr lang="ru-RU" sz="2000" b="1" dirty="0" smtClean="0">
                <a:latin typeface="Arial" panose="020B0604020202020204" pitchFamily="34" charset="0"/>
                <a:cs typeface="Arial" panose="020B0604020202020204" pitchFamily="34" charset="0"/>
              </a:rPr>
              <a:t>Что содержит КТРУ</a:t>
            </a:r>
            <a:r>
              <a:rPr lang="ru-RU" sz="2000" b="1" dirty="0">
                <a:latin typeface="Arial" panose="020B0604020202020204" pitchFamily="34" charset="0"/>
                <a:cs typeface="Arial" panose="020B0604020202020204" pitchFamily="34" charset="0"/>
              </a:rPr>
              <a:t>?</a:t>
            </a:r>
          </a:p>
        </p:txBody>
      </p:sp>
      <p:sp>
        <p:nvSpPr>
          <p:cNvPr id="3" name="Текст 2"/>
          <p:cNvSpPr>
            <a:spLocks noGrp="1"/>
          </p:cNvSpPr>
          <p:nvPr>
            <p:ph type="body" idx="1"/>
          </p:nvPr>
        </p:nvSpPr>
        <p:spPr>
          <a:xfrm>
            <a:off x="457213" y="1183008"/>
            <a:ext cx="2746635" cy="3556992"/>
          </a:xfrm>
          <a:solidFill>
            <a:schemeClr val="accent1">
              <a:lumMod val="20000"/>
              <a:lumOff val="80000"/>
            </a:schemeClr>
          </a:solidFill>
        </p:spPr>
        <p:txBody>
          <a:bodyPr/>
          <a:lstStyle/>
          <a:p>
            <a:pPr algn="ctr"/>
            <a:r>
              <a:rPr lang="ru-RU" sz="1600" dirty="0" smtClean="0">
                <a:latin typeface="Arial" panose="020B0604020202020204" pitchFamily="34" charset="0"/>
                <a:cs typeface="Arial" panose="020B0604020202020204" pitchFamily="34" charset="0"/>
              </a:rPr>
              <a:t>код позиции каталога,</a:t>
            </a:r>
          </a:p>
          <a:p>
            <a:pPr algn="ctr"/>
            <a:r>
              <a:rPr lang="ru-RU" sz="1600" dirty="0" smtClean="0">
                <a:latin typeface="Arial" panose="020B0604020202020204" pitchFamily="34" charset="0"/>
                <a:cs typeface="Arial" panose="020B0604020202020204" pitchFamily="34" charset="0"/>
              </a:rPr>
              <a:t>который представляет</a:t>
            </a:r>
          </a:p>
          <a:p>
            <a:pPr algn="ctr"/>
            <a:r>
              <a:rPr lang="ru-RU" sz="1600" dirty="0" smtClean="0">
                <a:latin typeface="Arial" panose="020B0604020202020204" pitchFamily="34" charset="0"/>
                <a:cs typeface="Arial" panose="020B0604020202020204" pitchFamily="34" charset="0"/>
              </a:rPr>
              <a:t>собой уникальный</a:t>
            </a:r>
          </a:p>
          <a:p>
            <a:pPr algn="ctr"/>
            <a:r>
              <a:rPr lang="ru-RU" sz="1600" b="1" dirty="0" smtClean="0">
                <a:latin typeface="Arial" panose="020B0604020202020204" pitchFamily="34" charset="0"/>
                <a:cs typeface="Arial" panose="020B0604020202020204" pitchFamily="34" charset="0"/>
              </a:rPr>
              <a:t>цифровой код на основе</a:t>
            </a:r>
          </a:p>
          <a:p>
            <a:pPr algn="ctr"/>
            <a:r>
              <a:rPr lang="ru-RU" sz="1600" b="1" dirty="0" smtClean="0">
                <a:latin typeface="Arial" panose="020B0604020202020204" pitchFamily="34" charset="0"/>
                <a:cs typeface="Arial" panose="020B0604020202020204" pitchFamily="34" charset="0"/>
              </a:rPr>
              <a:t>ОКПД2</a:t>
            </a:r>
          </a:p>
          <a:p>
            <a:pPr algn="ctr"/>
            <a:r>
              <a:rPr lang="ru-RU" sz="1600" dirty="0" smtClean="0">
                <a:latin typeface="Arial" panose="020B0604020202020204" pitchFamily="34" charset="0"/>
                <a:cs typeface="Arial" panose="020B0604020202020204" pitchFamily="34" charset="0"/>
              </a:rPr>
              <a:t>(21-разрядный код в</a:t>
            </a:r>
          </a:p>
          <a:p>
            <a:pPr algn="ctr"/>
            <a:r>
              <a:rPr lang="ru-RU" sz="1600" dirty="0" smtClean="0">
                <a:latin typeface="Arial" panose="020B0604020202020204" pitchFamily="34" charset="0"/>
                <a:cs typeface="Arial" panose="020B0604020202020204" pitchFamily="34" charset="0"/>
              </a:rPr>
              <a:t>формате</a:t>
            </a:r>
          </a:p>
          <a:p>
            <a:pPr algn="ctr"/>
            <a:r>
              <a:rPr lang="ru-RU" sz="1600" dirty="0" smtClean="0">
                <a:latin typeface="Arial" panose="020B0604020202020204" pitchFamily="34" charset="0"/>
                <a:cs typeface="Arial" panose="020B0604020202020204" pitchFamily="34" charset="0"/>
              </a:rPr>
              <a:t>«ХХ.ХХ.ХХ.ХХХ−ХХХХХХ−Х</a:t>
            </a:r>
          </a:p>
          <a:p>
            <a:pPr algn="ctr"/>
            <a:r>
              <a:rPr lang="ru-RU" sz="1600" dirty="0" smtClean="0">
                <a:latin typeface="Arial" panose="020B0604020202020204" pitchFamily="34" charset="0"/>
                <a:cs typeface="Arial" panose="020B0604020202020204" pitchFamily="34" charset="0"/>
              </a:rPr>
              <a:t>−ХХХХХ», - это код по</a:t>
            </a:r>
          </a:p>
          <a:p>
            <a:pPr algn="ctr"/>
            <a:r>
              <a:rPr lang="ru-RU" sz="1600" dirty="0" smtClean="0">
                <a:latin typeface="Arial" panose="020B0604020202020204" pitchFamily="34" charset="0"/>
                <a:cs typeface="Arial" panose="020B0604020202020204" pitchFamily="34" charset="0"/>
              </a:rPr>
              <a:t>ОКПД2 (9 разрядов) +</a:t>
            </a:r>
          </a:p>
          <a:p>
            <a:pPr algn="ctr"/>
            <a:r>
              <a:rPr lang="ru-RU" sz="1600" dirty="0" smtClean="0">
                <a:latin typeface="Arial" panose="020B0604020202020204" pitchFamily="34" charset="0"/>
                <a:cs typeface="Arial" panose="020B0604020202020204" pitchFamily="34" charset="0"/>
              </a:rPr>
              <a:t>дополнительный код (12</a:t>
            </a:r>
          </a:p>
          <a:p>
            <a:pPr algn="ctr"/>
            <a:r>
              <a:rPr lang="ru-RU" sz="1600" dirty="0" smtClean="0">
                <a:latin typeface="Arial" panose="020B0604020202020204" pitchFamily="34" charset="0"/>
                <a:cs typeface="Arial" panose="020B0604020202020204" pitchFamily="34" charset="0"/>
              </a:rPr>
              <a:t>1 разрядов))</a:t>
            </a:r>
            <a:endParaRPr lang="ru-RU" sz="1600" dirty="0">
              <a:latin typeface="Arial" panose="020B0604020202020204" pitchFamily="34" charset="0"/>
              <a:cs typeface="Arial" panose="020B0604020202020204" pitchFamily="34" charset="0"/>
            </a:endParaRPr>
          </a:p>
        </p:txBody>
      </p:sp>
      <p:sp>
        <p:nvSpPr>
          <p:cNvPr id="4" name="Текст 2"/>
          <p:cNvSpPr txBox="1">
            <a:spLocks/>
          </p:cNvSpPr>
          <p:nvPr/>
        </p:nvSpPr>
        <p:spPr>
          <a:xfrm>
            <a:off x="3329779" y="1203598"/>
            <a:ext cx="2746635" cy="3528392"/>
          </a:xfrm>
          <a:prstGeom prst="rect">
            <a:avLst/>
          </a:prstGeom>
          <a:solidFill>
            <a:schemeClr val="accent1">
              <a:lumMod val="20000"/>
              <a:lumOff val="80000"/>
            </a:schemeClr>
          </a:solidFill>
        </p:spPr>
        <p:txBody>
          <a:bodyPr wrap="square" lIns="0" tIns="0" rIns="0" bIns="0">
            <a:noAutofit/>
          </a:bodyPr>
          <a:lstStyle/>
          <a:p>
            <a:pPr algn="ctr"/>
            <a:r>
              <a:rPr lang="ru-RU" sz="1600" kern="0" dirty="0">
                <a:solidFill>
                  <a:sysClr val="windowText" lastClr="000000"/>
                </a:solidFill>
                <a:latin typeface="Arial" panose="020B0604020202020204" pitchFamily="34" charset="0"/>
                <a:cs typeface="Arial" panose="020B0604020202020204" pitchFamily="34" charset="0"/>
              </a:rPr>
              <a:t>наименование товара,</a:t>
            </a:r>
          </a:p>
          <a:p>
            <a:pPr algn="ctr"/>
            <a:r>
              <a:rPr lang="ru-RU" sz="1600" kern="0" dirty="0">
                <a:solidFill>
                  <a:sysClr val="windowText" lastClr="000000"/>
                </a:solidFill>
                <a:latin typeface="Arial" panose="020B0604020202020204" pitchFamily="34" charset="0"/>
                <a:cs typeface="Arial" panose="020B0604020202020204" pitchFamily="34" charset="0"/>
              </a:rPr>
              <a:t>работы, </a:t>
            </a:r>
            <a:r>
              <a:rPr lang="ru-RU" sz="1600" kern="0" dirty="0" smtClean="0">
                <a:solidFill>
                  <a:sysClr val="windowText" lastClr="000000"/>
                </a:solidFill>
                <a:latin typeface="Arial" panose="020B0604020202020204" pitchFamily="34" charset="0"/>
                <a:cs typeface="Arial" panose="020B0604020202020204" pitchFamily="34" charset="0"/>
              </a:rPr>
              <a:t>услуги</a:t>
            </a:r>
          </a:p>
          <a:p>
            <a:pPr algn="ctr"/>
            <a:endParaRPr lang="ru-RU" sz="1600" kern="0" dirty="0">
              <a:solidFill>
                <a:sysClr val="windowText" lastClr="000000"/>
              </a:solidFill>
              <a:latin typeface="Arial" panose="020B0604020202020204" pitchFamily="34" charset="0"/>
              <a:cs typeface="Arial" panose="020B0604020202020204" pitchFamily="34" charset="0"/>
            </a:endParaRPr>
          </a:p>
          <a:p>
            <a:pPr algn="ctr"/>
            <a:endParaRPr lang="ru-RU" sz="1600" kern="0" dirty="0">
              <a:solidFill>
                <a:sysClr val="windowText" lastClr="000000"/>
              </a:solidFill>
              <a:latin typeface="Arial" panose="020B0604020202020204" pitchFamily="34" charset="0"/>
              <a:cs typeface="Arial" panose="020B0604020202020204" pitchFamily="34" charset="0"/>
            </a:endParaRPr>
          </a:p>
          <a:p>
            <a:pPr algn="ctr"/>
            <a:r>
              <a:rPr lang="ru-RU" sz="1600" kern="0" dirty="0">
                <a:solidFill>
                  <a:sysClr val="windowText" lastClr="000000"/>
                </a:solidFill>
                <a:latin typeface="Arial" panose="020B0604020202020204" pitchFamily="34" charset="0"/>
                <a:cs typeface="Arial" panose="020B0604020202020204" pitchFamily="34" charset="0"/>
              </a:rPr>
              <a:t>(такое наименование не</a:t>
            </a:r>
          </a:p>
          <a:p>
            <a:pPr algn="ctr"/>
            <a:r>
              <a:rPr lang="ru-RU" sz="1600" kern="0" dirty="0">
                <a:solidFill>
                  <a:sysClr val="windowText" lastClr="000000"/>
                </a:solidFill>
                <a:latin typeface="Arial" panose="020B0604020202020204" pitchFamily="34" charset="0"/>
                <a:cs typeface="Arial" panose="020B0604020202020204" pitchFamily="34" charset="0"/>
              </a:rPr>
              <a:t>должно являться торговым</a:t>
            </a:r>
          </a:p>
          <a:p>
            <a:pPr algn="ctr"/>
            <a:r>
              <a:rPr lang="ru-RU" sz="1600" kern="0" dirty="0">
                <a:solidFill>
                  <a:sysClr val="windowText" lastClr="000000"/>
                </a:solidFill>
                <a:latin typeface="Arial" panose="020B0604020202020204" pitchFamily="34" charset="0"/>
                <a:cs typeface="Arial" panose="020B0604020202020204" pitchFamily="34" charset="0"/>
              </a:rPr>
              <a:t>наименованием, содержать</a:t>
            </a:r>
          </a:p>
          <a:p>
            <a:pPr algn="ctr"/>
            <a:r>
              <a:rPr lang="ru-RU" sz="1600" dirty="0">
                <a:latin typeface="Arial" panose="020B0604020202020204" pitchFamily="34" charset="0"/>
                <a:cs typeface="Arial" panose="020B0604020202020204" pitchFamily="34" charset="0"/>
              </a:rPr>
              <a:t>указание</a:t>
            </a:r>
            <a:r>
              <a:rPr lang="ru-RU" sz="1600" kern="0" dirty="0">
                <a:solidFill>
                  <a:sysClr val="windowText" lastClr="000000"/>
                </a:solidFill>
                <a:latin typeface="Arial" panose="020B0604020202020204" pitchFamily="34" charset="0"/>
                <a:cs typeface="Arial" panose="020B0604020202020204" pitchFamily="34" charset="0"/>
              </a:rPr>
              <a:t> на конкретного</a:t>
            </a:r>
          </a:p>
          <a:p>
            <a:pPr algn="ctr"/>
            <a:r>
              <a:rPr lang="ru-RU" sz="1600" kern="0" dirty="0">
                <a:solidFill>
                  <a:sysClr val="windowText" lastClr="000000"/>
                </a:solidFill>
                <a:latin typeface="Arial" panose="020B0604020202020204" pitchFamily="34" charset="0"/>
                <a:cs typeface="Arial" panose="020B0604020202020204" pitchFamily="34" charset="0"/>
              </a:rPr>
              <a:t>производителя и (или)</a:t>
            </a:r>
          </a:p>
          <a:p>
            <a:pPr algn="ctr"/>
            <a:r>
              <a:rPr lang="ru-RU" sz="1600" kern="0" dirty="0">
                <a:solidFill>
                  <a:sysClr val="windowText" lastClr="000000"/>
                </a:solidFill>
                <a:latin typeface="Arial" panose="020B0604020202020204" pitchFamily="34" charset="0"/>
                <a:cs typeface="Arial" panose="020B0604020202020204" pitchFamily="34" charset="0"/>
              </a:rPr>
              <a:t>место происхождения</a:t>
            </a:r>
          </a:p>
          <a:p>
            <a:pPr algn="ctr"/>
            <a:r>
              <a:rPr lang="ru-RU" sz="1600" kern="0" dirty="0">
                <a:solidFill>
                  <a:sysClr val="windowText" lastClr="000000"/>
                </a:solidFill>
                <a:latin typeface="Arial" panose="020B0604020202020204" pitchFamily="34" charset="0"/>
                <a:cs typeface="Arial" panose="020B0604020202020204" pitchFamily="34" charset="0"/>
              </a:rPr>
              <a:t>товара)</a:t>
            </a:r>
          </a:p>
        </p:txBody>
      </p:sp>
      <p:sp>
        <p:nvSpPr>
          <p:cNvPr id="5" name="Текст 2"/>
          <p:cNvSpPr txBox="1">
            <a:spLocks/>
          </p:cNvSpPr>
          <p:nvPr/>
        </p:nvSpPr>
        <p:spPr>
          <a:xfrm>
            <a:off x="6228184" y="1203598"/>
            <a:ext cx="2746635" cy="3528392"/>
          </a:xfrm>
          <a:prstGeom prst="rect">
            <a:avLst/>
          </a:prstGeom>
          <a:solidFill>
            <a:schemeClr val="accent1">
              <a:lumMod val="20000"/>
              <a:lumOff val="80000"/>
            </a:schemeClr>
          </a:solidFill>
        </p:spPr>
        <p:txBody>
          <a:bodyPr wrap="square" lIns="0" tIns="0" rIns="0" bIns="0">
            <a:noAutofit/>
          </a:bodyPr>
          <a:lstStyle/>
          <a:p>
            <a:pPr algn="ctr"/>
            <a:r>
              <a:rPr lang="ru-RU" sz="1600" kern="0" dirty="0">
                <a:solidFill>
                  <a:sysClr val="windowText" lastClr="000000"/>
                </a:solidFill>
                <a:latin typeface="Arial" panose="020B0604020202020204" pitchFamily="34" charset="0"/>
                <a:cs typeface="Arial" panose="020B0604020202020204" pitchFamily="34" charset="0"/>
              </a:rPr>
              <a:t>единицы измерения</a:t>
            </a:r>
          </a:p>
          <a:p>
            <a:pPr algn="ctr"/>
            <a:r>
              <a:rPr lang="ru-RU" sz="1600" kern="0" dirty="0">
                <a:solidFill>
                  <a:sysClr val="windowText" lastClr="000000"/>
                </a:solidFill>
                <a:latin typeface="Arial" panose="020B0604020202020204" pitchFamily="34" charset="0"/>
                <a:cs typeface="Arial" panose="020B0604020202020204" pitchFamily="34" charset="0"/>
              </a:rPr>
              <a:t>количества товара, объема</a:t>
            </a:r>
          </a:p>
          <a:p>
            <a:pPr algn="ctr"/>
            <a:r>
              <a:rPr lang="ru-RU" sz="1600" kern="0" dirty="0">
                <a:solidFill>
                  <a:sysClr val="windowText" lastClr="000000"/>
                </a:solidFill>
                <a:latin typeface="Arial" panose="020B0604020202020204" pitchFamily="34" charset="0"/>
                <a:cs typeface="Arial" panose="020B0604020202020204" pitchFamily="34" charset="0"/>
              </a:rPr>
              <a:t>выполняемой работы,</a:t>
            </a:r>
          </a:p>
          <a:p>
            <a:pPr algn="ctr"/>
            <a:r>
              <a:rPr lang="ru-RU" sz="1600" kern="0" dirty="0">
                <a:solidFill>
                  <a:sysClr val="windowText" lastClr="000000"/>
                </a:solidFill>
                <a:latin typeface="Arial" panose="020B0604020202020204" pitchFamily="34" charset="0"/>
                <a:cs typeface="Arial" panose="020B0604020202020204" pitchFamily="34" charset="0"/>
              </a:rPr>
              <a:t>оказываемой </a:t>
            </a:r>
            <a:r>
              <a:rPr lang="ru-RU" sz="1600" kern="0" dirty="0" smtClean="0">
                <a:solidFill>
                  <a:sysClr val="windowText" lastClr="000000"/>
                </a:solidFill>
                <a:latin typeface="Arial" panose="020B0604020202020204" pitchFamily="34" charset="0"/>
                <a:cs typeface="Arial" panose="020B0604020202020204" pitchFamily="34" charset="0"/>
              </a:rPr>
              <a:t>услуги</a:t>
            </a:r>
          </a:p>
          <a:p>
            <a:pPr algn="ctr"/>
            <a:endParaRPr lang="ru-RU" sz="1600" kern="0" dirty="0">
              <a:solidFill>
                <a:sysClr val="windowText" lastClr="000000"/>
              </a:solidFill>
              <a:latin typeface="Arial" panose="020B0604020202020204" pitchFamily="34" charset="0"/>
              <a:cs typeface="Arial" panose="020B0604020202020204" pitchFamily="34" charset="0"/>
            </a:endParaRPr>
          </a:p>
          <a:p>
            <a:pPr algn="ctr"/>
            <a:r>
              <a:rPr lang="ru-RU" sz="1600" kern="0" dirty="0">
                <a:solidFill>
                  <a:sysClr val="windowText" lastClr="000000"/>
                </a:solidFill>
                <a:latin typeface="Arial" panose="020B0604020202020204" pitchFamily="34" charset="0"/>
                <a:cs typeface="Arial" panose="020B0604020202020204" pitchFamily="34" charset="0"/>
              </a:rPr>
              <a:t>согласно</a:t>
            </a:r>
          </a:p>
          <a:p>
            <a:pPr algn="ctr"/>
            <a:r>
              <a:rPr lang="ru-RU" sz="1600" kern="0" dirty="0">
                <a:solidFill>
                  <a:sysClr val="windowText" lastClr="000000"/>
                </a:solidFill>
                <a:latin typeface="Arial" panose="020B0604020202020204" pitchFamily="34" charset="0"/>
                <a:cs typeface="Arial" panose="020B0604020202020204" pitchFamily="34" charset="0"/>
              </a:rPr>
              <a:t>Общероссийскому</a:t>
            </a:r>
          </a:p>
          <a:p>
            <a:pPr algn="ctr"/>
            <a:r>
              <a:rPr lang="ru-RU" sz="1600" kern="0" dirty="0">
                <a:solidFill>
                  <a:sysClr val="windowText" lastClr="000000"/>
                </a:solidFill>
                <a:latin typeface="Arial" panose="020B0604020202020204" pitchFamily="34" charset="0"/>
                <a:cs typeface="Arial" panose="020B0604020202020204" pitchFamily="34" charset="0"/>
              </a:rPr>
              <a:t>классификатору единиц</a:t>
            </a:r>
          </a:p>
          <a:p>
            <a:pPr algn="ctr"/>
            <a:r>
              <a:rPr lang="ru-RU" sz="1600" kern="0" dirty="0">
                <a:solidFill>
                  <a:sysClr val="windowText" lastClr="000000"/>
                </a:solidFill>
                <a:latin typeface="Arial" panose="020B0604020202020204" pitchFamily="34" charset="0"/>
                <a:cs typeface="Arial" panose="020B0604020202020204" pitchFamily="34" charset="0"/>
              </a:rPr>
              <a:t>измерения (ОКЕИ) (при</a:t>
            </a:r>
          </a:p>
          <a:p>
            <a:pPr algn="ctr"/>
            <a:r>
              <a:rPr lang="ru-RU" sz="1600" kern="0" dirty="0">
                <a:solidFill>
                  <a:sysClr val="windowText" lastClr="000000"/>
                </a:solidFill>
                <a:latin typeface="Arial" panose="020B0604020202020204" pitchFamily="34" charset="0"/>
                <a:cs typeface="Arial" panose="020B0604020202020204" pitchFamily="34" charset="0"/>
              </a:rPr>
              <a:t>наличии)</a:t>
            </a:r>
          </a:p>
        </p:txBody>
      </p:sp>
    </p:spTree>
    <p:extLst>
      <p:ext uri="{BB962C8B-B14F-4D97-AF65-F5344CB8AC3E}">
        <p14:creationId xmlns:p14="http://schemas.microsoft.com/office/powerpoint/2010/main" val="4087143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kern="1200" dirty="0" smtClean="0">
                <a:solidFill>
                  <a:schemeClr val="tx1"/>
                </a:solidFill>
                <a:latin typeface="Arial" pitchFamily="34" charset="0"/>
                <a:cs typeface="Arial" pitchFamily="34" charset="0"/>
              </a:rPr>
              <a:t>44–ФЗ </a:t>
            </a:r>
            <a:r>
              <a:rPr lang="ru-RU" sz="2000" b="1" kern="1200" dirty="0">
                <a:solidFill>
                  <a:schemeClr val="tx1"/>
                </a:solidFill>
                <a:latin typeface="Arial" pitchFamily="34" charset="0"/>
                <a:cs typeface="Arial" pitchFamily="34" charset="0"/>
              </a:rPr>
              <a:t>в 2019 году: что изменилось?</a:t>
            </a:r>
          </a:p>
        </p:txBody>
      </p:sp>
      <p:sp>
        <p:nvSpPr>
          <p:cNvPr id="3" name="Текст 2"/>
          <p:cNvSpPr>
            <a:spLocks noGrp="1"/>
          </p:cNvSpPr>
          <p:nvPr>
            <p:ph type="body" idx="1"/>
          </p:nvPr>
        </p:nvSpPr>
        <p:spPr/>
        <p:txBody>
          <a:bodyPr/>
          <a:lstStyle/>
          <a:p>
            <a:pPr marL="285750" indent="-285750">
              <a:buFont typeface="Wingdings" panose="05000000000000000000" pitchFamily="2" charset="2"/>
              <a:buChar char="ü"/>
            </a:pPr>
            <a:r>
              <a:rPr lang="ru-RU" sz="1600" dirty="0" smtClean="0"/>
              <a:t>Отменены планы закупок, остались только планы-графики</a:t>
            </a:r>
          </a:p>
          <a:p>
            <a:pPr marL="285750" indent="-285750">
              <a:buFont typeface="Wingdings" panose="05000000000000000000" pitchFamily="2" charset="2"/>
              <a:buChar char="ü"/>
            </a:pPr>
            <a:r>
              <a:rPr lang="ru-RU" sz="1600" dirty="0" smtClean="0"/>
              <a:t>Можно торговаться за цену единицы (сумму цен единиц) любого ТРУ в рамках любого способа закупки</a:t>
            </a:r>
          </a:p>
          <a:p>
            <a:pPr marL="285750" indent="-285750">
              <a:buFont typeface="Wingdings" panose="05000000000000000000" pitchFamily="2" charset="2"/>
              <a:buChar char="ü"/>
            </a:pPr>
            <a:r>
              <a:rPr lang="ru-RU" sz="1600" dirty="0" smtClean="0"/>
              <a:t>Появилась возможность изменять и расторгать контракт (статья 95). Приятное, но рискованное решение</a:t>
            </a:r>
          </a:p>
          <a:p>
            <a:pPr marL="285750" indent="-285750">
              <a:buFont typeface="Wingdings" panose="05000000000000000000" pitchFamily="2" charset="2"/>
              <a:buChar char="ü"/>
            </a:pPr>
            <a:r>
              <a:rPr lang="ru-RU" sz="1600" dirty="0" smtClean="0"/>
              <a:t>Можно покупать на большую сумму у </a:t>
            </a:r>
            <a:r>
              <a:rPr lang="ru-RU" sz="1600" dirty="0" err="1" smtClean="0"/>
              <a:t>ед.поставщика</a:t>
            </a:r>
            <a:r>
              <a:rPr lang="ru-RU" sz="1600" dirty="0" smtClean="0"/>
              <a:t> (300/600 </a:t>
            </a:r>
            <a:r>
              <a:rPr lang="ru-RU" sz="1600" dirty="0" err="1" smtClean="0"/>
              <a:t>тыс.руб</a:t>
            </a:r>
            <a:r>
              <a:rPr lang="ru-RU" sz="1600" dirty="0" smtClean="0"/>
              <a:t>)</a:t>
            </a:r>
          </a:p>
          <a:p>
            <a:pPr marL="285750" indent="-285750">
              <a:buFont typeface="Wingdings" panose="05000000000000000000" pitchFamily="2" charset="2"/>
              <a:buChar char="ü"/>
            </a:pPr>
            <a:r>
              <a:rPr lang="ru-RU" sz="1600" dirty="0" smtClean="0"/>
              <a:t>Появились  «короткие» аукционы по стройке (по ним же ФАС проводит дополнительные проверки по субъектам)</a:t>
            </a:r>
          </a:p>
          <a:p>
            <a:pPr marL="285750" indent="-285750">
              <a:buFont typeface="Wingdings" panose="05000000000000000000" pitchFamily="2" charset="2"/>
              <a:buChar char="ü"/>
            </a:pPr>
            <a:r>
              <a:rPr lang="ru-RU" sz="1600" dirty="0" smtClean="0"/>
              <a:t>Проверка по процедурам с </a:t>
            </a:r>
            <a:r>
              <a:rPr lang="ru-RU" sz="1600" dirty="0" err="1" smtClean="0"/>
              <a:t>доптребованиями</a:t>
            </a:r>
            <a:r>
              <a:rPr lang="ru-RU" sz="1600" dirty="0" smtClean="0"/>
              <a:t> проводится силами ЭТП, но только по аукционам</a:t>
            </a:r>
          </a:p>
          <a:p>
            <a:pPr marL="285750" indent="-285750">
              <a:buFont typeface="Wingdings" panose="05000000000000000000" pitchFamily="2" charset="2"/>
              <a:buChar char="ü"/>
            </a:pPr>
            <a:r>
              <a:rPr lang="ru-RU" sz="1600" dirty="0" smtClean="0"/>
              <a:t>Новое постановление по </a:t>
            </a:r>
            <a:r>
              <a:rPr lang="ru-RU" sz="1600" dirty="0" err="1" smtClean="0"/>
              <a:t>нацрежиму</a:t>
            </a:r>
            <a:r>
              <a:rPr lang="ru-RU" sz="1600" dirty="0" smtClean="0"/>
              <a:t> в сфере радиоэлектронной техники (878)</a:t>
            </a:r>
          </a:p>
          <a:p>
            <a:pPr marL="285750" indent="-285750">
              <a:buFont typeface="Wingdings" panose="05000000000000000000" pitchFamily="2" charset="2"/>
              <a:buChar char="ü"/>
            </a:pPr>
            <a:r>
              <a:rPr lang="ru-RU" sz="1600" dirty="0" smtClean="0"/>
              <a:t>Банковские гарантии  как обеспечение заявок проблемная зона совместных закупок </a:t>
            </a:r>
          </a:p>
          <a:p>
            <a:pPr marL="285750" indent="-285750">
              <a:buFont typeface="Wingdings" panose="05000000000000000000" pitchFamily="2" charset="2"/>
              <a:buChar char="ü"/>
            </a:pPr>
            <a:r>
              <a:rPr lang="ru-RU" sz="1600" dirty="0" smtClean="0"/>
              <a:t>Больше льгот для СМП и СОНКО</a:t>
            </a:r>
          </a:p>
          <a:p>
            <a:endParaRPr lang="ru-RU" dirty="0" smtClean="0"/>
          </a:p>
        </p:txBody>
      </p:sp>
    </p:spTree>
    <p:extLst>
      <p:ext uri="{BB962C8B-B14F-4D97-AF65-F5344CB8AC3E}">
        <p14:creationId xmlns:p14="http://schemas.microsoft.com/office/powerpoint/2010/main" val="1212767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kumimoji="0" lang="ru-RU" sz="2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Что содержит КТРУ?</a:t>
            </a:r>
            <a:endParaRPr lang="ru-RU" dirty="0"/>
          </a:p>
        </p:txBody>
      </p:sp>
      <p:sp>
        <p:nvSpPr>
          <p:cNvPr id="3" name="Текст 2"/>
          <p:cNvSpPr>
            <a:spLocks noGrp="1"/>
          </p:cNvSpPr>
          <p:nvPr>
            <p:ph type="body" idx="1"/>
          </p:nvPr>
        </p:nvSpPr>
        <p:spPr>
          <a:xfrm>
            <a:off x="457213" y="1183008"/>
            <a:ext cx="2314587" cy="3394710"/>
          </a:xfrm>
          <a:solidFill>
            <a:schemeClr val="accent2">
              <a:lumMod val="20000"/>
              <a:lumOff val="80000"/>
            </a:schemeClr>
          </a:solidFill>
        </p:spPr>
        <p:txBody>
          <a:bodyPr/>
          <a:lstStyle/>
          <a:p>
            <a:pPr algn="ctr"/>
            <a:r>
              <a:rPr lang="ru-RU" sz="1600" dirty="0" smtClean="0">
                <a:latin typeface="Arial" panose="020B0604020202020204" pitchFamily="34" charset="0"/>
                <a:cs typeface="Arial" panose="020B0604020202020204" pitchFamily="34" charset="0"/>
              </a:rPr>
              <a:t>информация, содержащая</a:t>
            </a:r>
          </a:p>
          <a:p>
            <a:pPr algn="ctr"/>
            <a:r>
              <a:rPr lang="ru-RU" sz="1600" dirty="0" smtClean="0">
                <a:latin typeface="Arial" panose="020B0604020202020204" pitchFamily="34" charset="0"/>
                <a:cs typeface="Arial" panose="020B0604020202020204" pitchFamily="34" charset="0"/>
              </a:rPr>
              <a:t>описание товара, работы,</a:t>
            </a:r>
          </a:p>
          <a:p>
            <a:pPr algn="ctr"/>
            <a:r>
              <a:rPr lang="ru-RU" sz="1600" dirty="0" smtClean="0">
                <a:latin typeface="Arial" panose="020B0604020202020204" pitchFamily="34" charset="0"/>
                <a:cs typeface="Arial" panose="020B0604020202020204" pitchFamily="34" charset="0"/>
              </a:rPr>
              <a:t>услуги</a:t>
            </a:r>
          </a:p>
          <a:p>
            <a:endParaRPr lang="ru-RU" dirty="0"/>
          </a:p>
        </p:txBody>
      </p:sp>
      <p:sp>
        <p:nvSpPr>
          <p:cNvPr id="4" name="Текст 2"/>
          <p:cNvSpPr txBox="1">
            <a:spLocks/>
          </p:cNvSpPr>
          <p:nvPr/>
        </p:nvSpPr>
        <p:spPr>
          <a:xfrm>
            <a:off x="3218147" y="1164915"/>
            <a:ext cx="2664297" cy="3394710"/>
          </a:xfrm>
          <a:prstGeom prst="rect">
            <a:avLst/>
          </a:prstGeom>
          <a:solidFill>
            <a:schemeClr val="accent2">
              <a:lumMod val="20000"/>
              <a:lumOff val="80000"/>
            </a:schemeClr>
          </a:solidFill>
        </p:spPr>
        <p:txBody>
          <a:bodyPr wrap="square" lIns="0" tIns="0" rIns="0" bIns="0">
            <a:noAutofit/>
          </a:bodyPr>
          <a:lstStyle/>
          <a:p>
            <a:pPr algn="ctr"/>
            <a:r>
              <a:rPr lang="ru-RU" sz="1600" kern="0" dirty="0">
                <a:solidFill>
                  <a:sysClr val="windowText" lastClr="000000"/>
                </a:solidFill>
                <a:latin typeface="Arial" panose="020B0604020202020204" pitchFamily="34" charset="0"/>
                <a:cs typeface="Arial" panose="020B0604020202020204" pitchFamily="34" charset="0"/>
              </a:rPr>
              <a:t>справочная информация</a:t>
            </a:r>
          </a:p>
          <a:p>
            <a:pPr algn="ctr"/>
            <a:r>
              <a:rPr lang="ru-RU" sz="1600" kern="0" dirty="0">
                <a:solidFill>
                  <a:sysClr val="windowText" lastClr="000000"/>
                </a:solidFill>
                <a:latin typeface="Arial" panose="020B0604020202020204" pitchFamily="34" charset="0"/>
                <a:cs typeface="Arial" panose="020B0604020202020204" pitchFamily="34" charset="0"/>
              </a:rPr>
              <a:t>(это различные коды,</a:t>
            </a:r>
          </a:p>
          <a:p>
            <a:pPr algn="ctr"/>
            <a:r>
              <a:rPr lang="ru-RU" sz="1600" kern="0" dirty="0">
                <a:solidFill>
                  <a:sysClr val="windowText" lastClr="000000"/>
                </a:solidFill>
                <a:latin typeface="Arial" panose="020B0604020202020204" pitchFamily="34" charset="0"/>
                <a:cs typeface="Arial" panose="020B0604020202020204" pitchFamily="34" charset="0"/>
              </a:rPr>
              <a:t>соответствующие ТРУ</a:t>
            </a:r>
          </a:p>
          <a:p>
            <a:pPr algn="ctr"/>
            <a:r>
              <a:rPr lang="ru-RU" sz="1600" kern="0" dirty="0">
                <a:solidFill>
                  <a:sysClr val="windowText" lastClr="000000"/>
                </a:solidFill>
                <a:latin typeface="Arial" panose="020B0604020202020204" pitchFamily="34" charset="0"/>
                <a:cs typeface="Arial" panose="020B0604020202020204" pitchFamily="34" charset="0"/>
              </a:rPr>
              <a:t>согласно российским и</a:t>
            </a:r>
          </a:p>
          <a:p>
            <a:pPr algn="ctr"/>
            <a:r>
              <a:rPr lang="ru-RU" sz="1600" kern="0" dirty="0">
                <a:solidFill>
                  <a:sysClr val="windowText" lastClr="000000"/>
                </a:solidFill>
                <a:latin typeface="Arial" panose="020B0604020202020204" pitchFamily="34" charset="0"/>
                <a:cs typeface="Arial" panose="020B0604020202020204" pitchFamily="34" charset="0"/>
              </a:rPr>
              <a:t>международным системам</a:t>
            </a:r>
          </a:p>
          <a:p>
            <a:pPr algn="ctr"/>
            <a:r>
              <a:rPr lang="ru-RU" sz="1600" kern="0" dirty="0">
                <a:solidFill>
                  <a:sysClr val="windowText" lastClr="000000"/>
                </a:solidFill>
                <a:latin typeface="Arial" panose="020B0604020202020204" pitchFamily="34" charset="0"/>
                <a:cs typeface="Arial" panose="020B0604020202020204" pitchFamily="34" charset="0"/>
              </a:rPr>
              <a:t>классификации,</a:t>
            </a:r>
          </a:p>
          <a:p>
            <a:pPr algn="ctr"/>
            <a:r>
              <a:rPr lang="ru-RU" sz="1600" kern="0" dirty="0">
                <a:solidFill>
                  <a:sysClr val="windowText" lastClr="000000"/>
                </a:solidFill>
                <a:latin typeface="Arial" panose="020B0604020202020204" pitchFamily="34" charset="0"/>
                <a:cs typeface="Arial" panose="020B0604020202020204" pitchFamily="34" charset="0"/>
              </a:rPr>
              <a:t>каталогизации, а также</a:t>
            </a:r>
          </a:p>
          <a:p>
            <a:pPr algn="ctr"/>
            <a:r>
              <a:rPr lang="ru-RU" sz="1600" kern="0" dirty="0">
                <a:solidFill>
                  <a:sysClr val="windowText" lastClr="000000"/>
                </a:solidFill>
                <a:latin typeface="Arial" panose="020B0604020202020204" pitchFamily="34" charset="0"/>
                <a:cs typeface="Arial" panose="020B0604020202020204" pitchFamily="34" charset="0"/>
              </a:rPr>
              <a:t>информация о типовых</a:t>
            </a:r>
          </a:p>
          <a:p>
            <a:pPr algn="ctr"/>
            <a:r>
              <a:rPr lang="ru-RU" sz="1600" kern="0" dirty="0">
                <a:solidFill>
                  <a:sysClr val="windowText" lastClr="000000"/>
                </a:solidFill>
                <a:latin typeface="Arial" panose="020B0604020202020204" pitchFamily="34" charset="0"/>
                <a:cs typeface="Arial" panose="020B0604020202020204" pitchFamily="34" charset="0"/>
              </a:rPr>
              <a:t>контрактах, типовых</a:t>
            </a:r>
          </a:p>
          <a:p>
            <a:pPr algn="ctr"/>
            <a:r>
              <a:rPr lang="ru-RU" sz="1600" kern="0" dirty="0">
                <a:solidFill>
                  <a:sysClr val="windowText" lastClr="000000"/>
                </a:solidFill>
                <a:latin typeface="Arial" panose="020B0604020202020204" pitchFamily="34" charset="0"/>
                <a:cs typeface="Arial" panose="020B0604020202020204" pitchFamily="34" charset="0"/>
              </a:rPr>
              <a:t>условиях контрактов,</a:t>
            </a:r>
          </a:p>
          <a:p>
            <a:pPr algn="ctr"/>
            <a:r>
              <a:rPr lang="ru-RU" sz="1600" kern="0" dirty="0">
                <a:solidFill>
                  <a:sysClr val="windowText" lastClr="000000"/>
                </a:solidFill>
                <a:latin typeface="Arial" panose="020B0604020202020204" pitchFamily="34" charset="0"/>
                <a:cs typeface="Arial" panose="020B0604020202020204" pitchFamily="34" charset="0"/>
              </a:rPr>
              <a:t>подлежащих применению</a:t>
            </a:r>
          </a:p>
          <a:p>
            <a:pPr algn="ctr"/>
            <a:r>
              <a:rPr lang="ru-RU" sz="1600" kern="0" dirty="0">
                <a:solidFill>
                  <a:sysClr val="windowText" lastClr="000000"/>
                </a:solidFill>
                <a:latin typeface="Arial" panose="020B0604020202020204" pitchFamily="34" charset="0"/>
                <a:cs typeface="Arial" panose="020B0604020202020204" pitchFamily="34" charset="0"/>
              </a:rPr>
              <a:t>при закупке ТРУ)</a:t>
            </a:r>
          </a:p>
          <a:p>
            <a:endParaRPr lang="ru-RU" kern="0" dirty="0" smtClean="0">
              <a:solidFill>
                <a:sysClr val="windowText" lastClr="000000"/>
              </a:solidFill>
            </a:endParaRPr>
          </a:p>
        </p:txBody>
      </p:sp>
      <p:sp>
        <p:nvSpPr>
          <p:cNvPr id="5" name="Текст 2"/>
          <p:cNvSpPr txBox="1">
            <a:spLocks/>
          </p:cNvSpPr>
          <p:nvPr/>
        </p:nvSpPr>
        <p:spPr>
          <a:xfrm>
            <a:off x="6156176" y="1161932"/>
            <a:ext cx="2448273" cy="3379539"/>
          </a:xfrm>
          <a:prstGeom prst="rect">
            <a:avLst/>
          </a:prstGeom>
          <a:solidFill>
            <a:schemeClr val="accent2">
              <a:lumMod val="20000"/>
              <a:lumOff val="80000"/>
            </a:schemeClr>
          </a:solidFill>
        </p:spPr>
        <p:txBody>
          <a:bodyPr wrap="square" lIns="0" tIns="0" rIns="0" bIns="0">
            <a:noAutofit/>
          </a:bodyPr>
          <a:lstStyle/>
          <a:p>
            <a:pPr algn="ctr"/>
            <a:r>
              <a:rPr lang="ru-RU" sz="1600" kern="0" dirty="0">
                <a:solidFill>
                  <a:sysClr val="windowText" lastClr="000000"/>
                </a:solidFill>
                <a:latin typeface="Arial" panose="020B0604020202020204" pitchFamily="34" charset="0"/>
                <a:cs typeface="Arial" panose="020B0604020202020204" pitchFamily="34" charset="0"/>
              </a:rPr>
              <a:t>дата включения в каталог</a:t>
            </a:r>
          </a:p>
          <a:p>
            <a:pPr algn="ctr"/>
            <a:r>
              <a:rPr lang="ru-RU" sz="1600" kern="0" dirty="0">
                <a:solidFill>
                  <a:sysClr val="windowText" lastClr="000000"/>
                </a:solidFill>
                <a:latin typeface="Arial" panose="020B0604020202020204" pitchFamily="34" charset="0"/>
                <a:cs typeface="Arial" panose="020B0604020202020204" pitchFamily="34" charset="0"/>
              </a:rPr>
              <a:t>позиции</a:t>
            </a:r>
            <a:endParaRPr lang="ru-RU" sz="1600" kern="0" dirty="0" smtClean="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257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smtClean="0">
                <a:latin typeface="Arial" panose="020B0604020202020204" pitchFamily="34" charset="0"/>
                <a:cs typeface="Arial" panose="020B0604020202020204" pitchFamily="34" charset="0"/>
              </a:rPr>
              <a:t>Что содержит КТРУ?</a:t>
            </a:r>
            <a:endParaRPr lang="ru-RU" sz="2000" dirty="0"/>
          </a:p>
        </p:txBody>
      </p:sp>
      <p:sp>
        <p:nvSpPr>
          <p:cNvPr id="3" name="Текст 2"/>
          <p:cNvSpPr>
            <a:spLocks noGrp="1"/>
          </p:cNvSpPr>
          <p:nvPr>
            <p:ph type="body" idx="1"/>
          </p:nvPr>
        </p:nvSpPr>
        <p:spPr>
          <a:xfrm>
            <a:off x="395537" y="1203598"/>
            <a:ext cx="2448272" cy="3394710"/>
          </a:xfrm>
          <a:solidFill>
            <a:schemeClr val="accent4">
              <a:lumMod val="20000"/>
              <a:lumOff val="80000"/>
            </a:schemeClr>
          </a:solidFill>
        </p:spPr>
        <p:txBody>
          <a:bodyPr/>
          <a:lstStyle/>
          <a:p>
            <a:pPr algn="ctr"/>
            <a:r>
              <a:rPr lang="ru-RU" sz="1600" dirty="0" smtClean="0">
                <a:latin typeface="Arial" panose="020B0604020202020204" pitchFamily="34" charset="0"/>
                <a:cs typeface="Arial" panose="020B0604020202020204" pitchFamily="34" charset="0"/>
              </a:rPr>
              <a:t>дата (даты) начала</a:t>
            </a:r>
          </a:p>
          <a:p>
            <a:pPr algn="ctr"/>
            <a:r>
              <a:rPr lang="ru-RU" sz="1600" dirty="0" smtClean="0">
                <a:latin typeface="Arial" panose="020B0604020202020204" pitchFamily="34" charset="0"/>
                <a:cs typeface="Arial" panose="020B0604020202020204" pitchFamily="34" charset="0"/>
              </a:rPr>
              <a:t>обязательного применения</a:t>
            </a:r>
          </a:p>
          <a:p>
            <a:pPr algn="ctr"/>
            <a:r>
              <a:rPr lang="ru-RU" sz="1600" dirty="0" smtClean="0">
                <a:latin typeface="Arial" panose="020B0604020202020204" pitchFamily="34" charset="0"/>
                <a:cs typeface="Arial" panose="020B0604020202020204" pitchFamily="34" charset="0"/>
              </a:rPr>
              <a:t>информации, включенной</a:t>
            </a:r>
          </a:p>
          <a:p>
            <a:pPr algn="ctr"/>
            <a:r>
              <a:rPr lang="ru-RU" sz="1600" dirty="0" smtClean="0">
                <a:latin typeface="Arial" panose="020B0604020202020204" pitchFamily="34" charset="0"/>
                <a:cs typeface="Arial" panose="020B0604020202020204" pitchFamily="34" charset="0"/>
              </a:rPr>
              <a:t>в позицию каталога</a:t>
            </a:r>
          </a:p>
          <a:p>
            <a:endParaRPr lang="ru-RU" dirty="0"/>
          </a:p>
        </p:txBody>
      </p:sp>
      <p:sp>
        <p:nvSpPr>
          <p:cNvPr id="4" name="Текст 2"/>
          <p:cNvSpPr txBox="1">
            <a:spLocks/>
          </p:cNvSpPr>
          <p:nvPr/>
        </p:nvSpPr>
        <p:spPr>
          <a:xfrm>
            <a:off x="3188300" y="1203598"/>
            <a:ext cx="2520280" cy="3394710"/>
          </a:xfrm>
          <a:prstGeom prst="rect">
            <a:avLst/>
          </a:prstGeom>
          <a:solidFill>
            <a:schemeClr val="accent4">
              <a:lumMod val="20000"/>
              <a:lumOff val="80000"/>
            </a:schemeClr>
          </a:solidFill>
        </p:spPr>
        <p:txBody>
          <a:bodyPr wrap="square" lIns="0" tIns="0" rIns="0" bIns="0">
            <a:noAutofit/>
          </a:bodyPr>
          <a:lstStyle/>
          <a:p>
            <a:pPr algn="ctr"/>
            <a:r>
              <a:rPr lang="ru-RU" sz="1600" kern="0" dirty="0">
                <a:solidFill>
                  <a:sysClr val="windowText" lastClr="000000"/>
                </a:solidFill>
                <a:latin typeface="Arial" panose="020B0604020202020204" pitchFamily="34" charset="0"/>
                <a:cs typeface="Arial" panose="020B0604020202020204" pitchFamily="34" charset="0"/>
              </a:rPr>
              <a:t>дата окончания</a:t>
            </a:r>
          </a:p>
          <a:p>
            <a:pPr algn="ctr"/>
            <a:r>
              <a:rPr lang="ru-RU" sz="1600" kern="0" dirty="0">
                <a:solidFill>
                  <a:sysClr val="windowText" lastClr="000000"/>
                </a:solidFill>
                <a:latin typeface="Arial" panose="020B0604020202020204" pitchFamily="34" charset="0"/>
                <a:cs typeface="Arial" panose="020B0604020202020204" pitchFamily="34" charset="0"/>
              </a:rPr>
              <a:t>применения позиции</a:t>
            </a:r>
          </a:p>
          <a:p>
            <a:pPr algn="ctr"/>
            <a:r>
              <a:rPr lang="ru-RU" sz="1600" kern="0" dirty="0">
                <a:solidFill>
                  <a:sysClr val="windowText" lastClr="000000"/>
                </a:solidFill>
                <a:latin typeface="Arial" panose="020B0604020202020204" pitchFamily="34" charset="0"/>
                <a:cs typeface="Arial" panose="020B0604020202020204" pitchFamily="34" charset="0"/>
              </a:rPr>
              <a:t>каталога (при</a:t>
            </a:r>
          </a:p>
          <a:p>
            <a:pPr algn="ctr"/>
            <a:r>
              <a:rPr lang="ru-RU" sz="1600" dirty="0">
                <a:latin typeface="Arial" panose="020B0604020202020204" pitchFamily="34" charset="0"/>
                <a:cs typeface="Arial" panose="020B0604020202020204" pitchFamily="34" charset="0"/>
              </a:rPr>
              <a:t>необходимости</a:t>
            </a:r>
            <a:r>
              <a:rPr lang="ru-RU" sz="1600" kern="0" dirty="0">
                <a:solidFill>
                  <a:sysClr val="windowText" lastClr="000000"/>
                </a:solidFill>
                <a:latin typeface="Arial" panose="020B0604020202020204" pitchFamily="34" charset="0"/>
                <a:cs typeface="Arial" panose="020B0604020202020204" pitchFamily="34" charset="0"/>
              </a:rPr>
              <a:t>)</a:t>
            </a:r>
          </a:p>
          <a:p>
            <a:endParaRPr lang="ru-RU" kern="0" dirty="0" smtClean="0">
              <a:solidFill>
                <a:sysClr val="windowText" lastClr="000000"/>
              </a:solidFill>
            </a:endParaRPr>
          </a:p>
        </p:txBody>
      </p:sp>
      <p:sp>
        <p:nvSpPr>
          <p:cNvPr id="5" name="Текст 2"/>
          <p:cNvSpPr txBox="1">
            <a:spLocks/>
          </p:cNvSpPr>
          <p:nvPr/>
        </p:nvSpPr>
        <p:spPr>
          <a:xfrm>
            <a:off x="5940152" y="1203598"/>
            <a:ext cx="2818643" cy="3394710"/>
          </a:xfrm>
          <a:prstGeom prst="rect">
            <a:avLst/>
          </a:prstGeom>
          <a:solidFill>
            <a:schemeClr val="accent4">
              <a:lumMod val="20000"/>
              <a:lumOff val="80000"/>
            </a:schemeClr>
          </a:solidFill>
        </p:spPr>
        <p:txBody>
          <a:bodyPr wrap="square" lIns="0" tIns="0" rIns="0" bIns="0">
            <a:noAutofit/>
          </a:bodyPr>
          <a:lstStyle/>
          <a:p>
            <a:pPr algn="ctr"/>
            <a:r>
              <a:rPr lang="ru-RU" sz="1600" kern="0" dirty="0">
                <a:solidFill>
                  <a:sysClr val="windowText" lastClr="000000"/>
                </a:solidFill>
                <a:latin typeface="Arial" panose="020B0604020202020204" pitchFamily="34" charset="0"/>
                <a:cs typeface="Arial" panose="020B0604020202020204" pitchFamily="34" charset="0"/>
              </a:rPr>
              <a:t>дополнительная</a:t>
            </a:r>
          </a:p>
          <a:p>
            <a:pPr algn="ctr"/>
            <a:r>
              <a:rPr lang="ru-RU" sz="1600" kern="0" dirty="0">
                <a:solidFill>
                  <a:sysClr val="windowText" lastClr="000000"/>
                </a:solidFill>
                <a:latin typeface="Arial" panose="020B0604020202020204" pitchFamily="34" charset="0"/>
                <a:cs typeface="Arial" panose="020B0604020202020204" pitchFamily="34" charset="0"/>
              </a:rPr>
              <a:t>информация</a:t>
            </a:r>
          </a:p>
          <a:p>
            <a:pPr algn="ctr"/>
            <a:r>
              <a:rPr lang="ru-RU" sz="1600" kern="0" dirty="0">
                <a:solidFill>
                  <a:sysClr val="windowText" lastClr="000000"/>
                </a:solidFill>
                <a:latin typeface="Arial" panose="020B0604020202020204" pitchFamily="34" charset="0"/>
                <a:cs typeface="Arial" panose="020B0604020202020204" pitchFamily="34" charset="0"/>
              </a:rPr>
              <a:t>(информация о</a:t>
            </a:r>
          </a:p>
          <a:p>
            <a:pPr algn="ctr"/>
            <a:r>
              <a:rPr lang="ru-RU" sz="1600" kern="0" dirty="0">
                <a:solidFill>
                  <a:sysClr val="windowText" lastClr="000000"/>
                </a:solidFill>
                <a:latin typeface="Arial" panose="020B0604020202020204" pitchFamily="34" charset="0"/>
                <a:cs typeface="Arial" panose="020B0604020202020204" pitchFamily="34" charset="0"/>
              </a:rPr>
              <a:t>конкретных ТРУ, в том</a:t>
            </a:r>
          </a:p>
          <a:p>
            <a:pPr algn="ctr"/>
            <a:r>
              <a:rPr lang="ru-RU" sz="1600" kern="0" dirty="0">
                <a:solidFill>
                  <a:sysClr val="windowText" lastClr="000000"/>
                </a:solidFill>
                <a:latin typeface="Arial" panose="020B0604020202020204" pitchFamily="34" charset="0"/>
                <a:cs typeface="Arial" panose="020B0604020202020204" pitchFamily="34" charset="0"/>
              </a:rPr>
              <a:t>числе о характеристиках</a:t>
            </a:r>
          </a:p>
          <a:p>
            <a:pPr algn="ctr"/>
            <a:r>
              <a:rPr lang="ru-RU" sz="1600" kern="0" dirty="0">
                <a:solidFill>
                  <a:sysClr val="windowText" lastClr="000000"/>
                </a:solidFill>
                <a:latin typeface="Arial" panose="020B0604020202020204" pitchFamily="34" charset="0"/>
                <a:cs typeface="Arial" panose="020B0604020202020204" pitchFamily="34" charset="0"/>
              </a:rPr>
              <a:t>таких товаров, их</a:t>
            </a:r>
          </a:p>
          <a:p>
            <a:pPr algn="ctr"/>
            <a:r>
              <a:rPr lang="ru-RU" sz="1600" kern="0" dirty="0">
                <a:solidFill>
                  <a:sysClr val="windowText" lastClr="000000"/>
                </a:solidFill>
                <a:latin typeface="Arial" panose="020B0604020202020204" pitchFamily="34" charset="0"/>
                <a:cs typeface="Arial" panose="020B0604020202020204" pitchFamily="34" charset="0"/>
              </a:rPr>
              <a:t>производителях, торговых</a:t>
            </a:r>
          </a:p>
          <a:p>
            <a:pPr algn="ctr"/>
            <a:r>
              <a:rPr lang="ru-RU" sz="1600" kern="0" dirty="0">
                <a:solidFill>
                  <a:sysClr val="windowText" lastClr="000000"/>
                </a:solidFill>
                <a:latin typeface="Arial" panose="020B0604020202020204" pitchFamily="34" charset="0"/>
                <a:cs typeface="Arial" panose="020B0604020202020204" pitchFamily="34" charset="0"/>
              </a:rPr>
              <a:t>наименованиях,</a:t>
            </a:r>
          </a:p>
          <a:p>
            <a:pPr algn="ctr"/>
            <a:r>
              <a:rPr lang="ru-RU" sz="1600" kern="0" dirty="0">
                <a:solidFill>
                  <a:sysClr val="windowText" lastClr="000000"/>
                </a:solidFill>
                <a:latin typeface="Arial" panose="020B0604020202020204" pitchFamily="34" charset="0"/>
                <a:cs typeface="Arial" panose="020B0604020202020204" pitchFamily="34" charset="0"/>
              </a:rPr>
              <a:t>наименованиях мест</a:t>
            </a:r>
          </a:p>
          <a:p>
            <a:pPr algn="ctr"/>
            <a:r>
              <a:rPr lang="ru-RU" sz="1600" kern="0" dirty="0">
                <a:solidFill>
                  <a:sysClr val="windowText" lastClr="000000"/>
                </a:solidFill>
                <a:latin typeface="Arial" panose="020B0604020202020204" pitchFamily="34" charset="0"/>
                <a:cs typeface="Arial" panose="020B0604020202020204" pitchFamily="34" charset="0"/>
              </a:rPr>
              <a:t>происхождения, ценах за</a:t>
            </a:r>
          </a:p>
          <a:p>
            <a:pPr algn="ctr"/>
            <a:r>
              <a:rPr lang="ru-RU" sz="1600" kern="0" dirty="0">
                <a:solidFill>
                  <a:sysClr val="windowText" lastClr="000000"/>
                </a:solidFill>
                <a:latin typeface="Arial" panose="020B0604020202020204" pitchFamily="34" charset="0"/>
                <a:cs typeface="Arial" panose="020B0604020202020204" pitchFamily="34" charset="0"/>
              </a:rPr>
              <a:t>единицу количества</a:t>
            </a:r>
          </a:p>
          <a:p>
            <a:pPr algn="ctr"/>
            <a:r>
              <a:rPr lang="ru-RU" sz="1600" kern="0" dirty="0">
                <a:solidFill>
                  <a:sysClr val="windowText" lastClr="000000"/>
                </a:solidFill>
                <a:latin typeface="Arial" panose="020B0604020202020204" pitchFamily="34" charset="0"/>
                <a:cs typeface="Arial" panose="020B0604020202020204" pitchFamily="34" charset="0"/>
              </a:rPr>
              <a:t>товара, объема работы,</a:t>
            </a:r>
          </a:p>
          <a:p>
            <a:pPr algn="ctr"/>
            <a:r>
              <a:rPr lang="ru-RU" sz="1600" kern="0" dirty="0">
                <a:solidFill>
                  <a:sysClr val="windowText" lastClr="000000"/>
                </a:solidFill>
                <a:latin typeface="Arial" panose="020B0604020202020204" pitchFamily="34" charset="0"/>
                <a:cs typeface="Arial" panose="020B0604020202020204" pitchFamily="34" charset="0"/>
              </a:rPr>
              <a:t>услуги))</a:t>
            </a:r>
          </a:p>
          <a:p>
            <a:endParaRPr lang="ru-RU" kern="0" dirty="0" smtClean="0">
              <a:solidFill>
                <a:sysClr val="windowText" lastClr="000000"/>
              </a:solidFill>
            </a:endParaRPr>
          </a:p>
        </p:txBody>
      </p:sp>
    </p:spTree>
    <p:extLst>
      <p:ext uri="{BB962C8B-B14F-4D97-AF65-F5344CB8AC3E}">
        <p14:creationId xmlns:p14="http://schemas.microsoft.com/office/powerpoint/2010/main" val="1187352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a:t>Где найти КТРУ?</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7399"/>
            <a:ext cx="8208912" cy="393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502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02065"/>
            <a:ext cx="8136904" cy="665458"/>
          </a:xfrm>
        </p:spPr>
        <p:txBody>
          <a:bodyPr/>
          <a:lstStyle/>
          <a:p>
            <a:pPr algn="ctr"/>
            <a:r>
              <a:rPr lang="ru-RU" sz="2000" b="1" dirty="0" smtClean="0"/>
              <a:t>Нет нужной позиции в КТРУ! Что делать?!</a:t>
            </a:r>
            <a:endParaRPr lang="ru-RU" sz="2000" b="1" dirty="0"/>
          </a:p>
        </p:txBody>
      </p:sp>
      <p:sp>
        <p:nvSpPr>
          <p:cNvPr id="3" name="Текст 2"/>
          <p:cNvSpPr>
            <a:spLocks noGrp="1"/>
          </p:cNvSpPr>
          <p:nvPr>
            <p:ph type="body" idx="1"/>
          </p:nvPr>
        </p:nvSpPr>
        <p:spPr>
          <a:solidFill>
            <a:schemeClr val="accent2">
              <a:lumMod val="40000"/>
              <a:lumOff val="60000"/>
            </a:schemeClr>
          </a:solidFill>
        </p:spPr>
        <p:txBody>
          <a:bodyPr/>
          <a:lstStyle/>
          <a:p>
            <a:pPr algn="ctr"/>
            <a:r>
              <a:rPr lang="ru-RU" dirty="0" smtClean="0"/>
              <a:t>В случае планирования и осуществления закупки ТРУ, в</a:t>
            </a:r>
          </a:p>
          <a:p>
            <a:pPr algn="ctr"/>
            <a:r>
              <a:rPr lang="ru-RU" dirty="0" smtClean="0"/>
              <a:t>отношении которых в каталоге </a:t>
            </a:r>
            <a:r>
              <a:rPr lang="ru-RU" b="1" dirty="0" smtClean="0"/>
              <a:t>отсутствуют</a:t>
            </a:r>
          </a:p>
          <a:p>
            <a:pPr algn="ctr"/>
            <a:r>
              <a:rPr lang="ru-RU" b="1" dirty="0" smtClean="0"/>
              <a:t>соответствующие позиции</a:t>
            </a:r>
            <a:r>
              <a:rPr lang="ru-RU" dirty="0" smtClean="0"/>
              <a:t>,</a:t>
            </a:r>
          </a:p>
          <a:p>
            <a:pPr algn="ctr"/>
            <a:r>
              <a:rPr lang="ru-RU" b="1" dirty="0" smtClean="0"/>
              <a:t>заказчик осуществляет описание товара, работы, услуги</a:t>
            </a:r>
          </a:p>
          <a:p>
            <a:pPr algn="ctr"/>
            <a:r>
              <a:rPr lang="ru-RU" b="1" dirty="0" smtClean="0"/>
              <a:t>в соответствии с требованиями ст. 33 44-ФЗ.</a:t>
            </a:r>
          </a:p>
          <a:p>
            <a:pPr algn="ctr"/>
            <a:r>
              <a:rPr lang="ru-RU" b="1" dirty="0" smtClean="0"/>
              <a:t>Применяется код ОКПД2.</a:t>
            </a:r>
            <a:endParaRPr lang="ru-RU" b="1" dirty="0"/>
          </a:p>
        </p:txBody>
      </p:sp>
    </p:spTree>
    <p:extLst>
      <p:ext uri="{BB962C8B-B14F-4D97-AF65-F5344CB8AC3E}">
        <p14:creationId xmlns:p14="http://schemas.microsoft.com/office/powerpoint/2010/main" val="1025612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02065"/>
            <a:ext cx="7632848" cy="665458"/>
          </a:xfrm>
        </p:spPr>
        <p:txBody>
          <a:bodyPr/>
          <a:lstStyle/>
          <a:p>
            <a:pPr algn="ctr"/>
            <a:r>
              <a:rPr lang="ru-RU" sz="2000" b="1" dirty="0" smtClean="0"/>
              <a:t>Применение КТРУ: за что наказывают </a:t>
            </a:r>
            <a:r>
              <a:rPr lang="ru-RU" sz="2000" b="1" dirty="0" err="1" smtClean="0"/>
              <a:t>УФАСы</a:t>
            </a:r>
            <a:r>
              <a:rPr lang="ru-RU" sz="2000" b="1" dirty="0" smtClean="0"/>
              <a:t>?</a:t>
            </a:r>
            <a:endParaRPr lang="ru-RU" sz="2000" b="1" dirty="0"/>
          </a:p>
        </p:txBody>
      </p:sp>
      <p:sp>
        <p:nvSpPr>
          <p:cNvPr id="3" name="Текст 2"/>
          <p:cNvSpPr>
            <a:spLocks noGrp="1"/>
          </p:cNvSpPr>
          <p:nvPr>
            <p:ph type="body" idx="1"/>
          </p:nvPr>
        </p:nvSpPr>
        <p:spPr/>
        <p:txBody>
          <a:bodyPr/>
          <a:lstStyle/>
          <a:p>
            <a:pPr marL="285750" indent="-285750">
              <a:buFont typeface="Arial" panose="020B0604020202020204" pitchFamily="34" charset="0"/>
              <a:buChar char="•"/>
            </a:pPr>
            <a:r>
              <a:rPr lang="ru-RU" dirty="0" smtClean="0"/>
              <a:t>Неверно выбран код позиции КТРУ</a:t>
            </a:r>
          </a:p>
          <a:p>
            <a:pPr marL="285750" indent="-285750">
              <a:buFont typeface="Arial" panose="020B0604020202020204" pitchFamily="34" charset="0"/>
              <a:buChar char="•"/>
            </a:pPr>
            <a:r>
              <a:rPr lang="ru-RU" dirty="0" smtClean="0"/>
              <a:t>Не обоснованы дополнительные характеристики товара</a:t>
            </a:r>
          </a:p>
          <a:p>
            <a:pPr marL="285750" indent="-285750">
              <a:buFont typeface="Arial" panose="020B0604020202020204" pitchFamily="34" charset="0"/>
              <a:buChar char="•"/>
            </a:pPr>
            <a:r>
              <a:rPr lang="ru-RU" dirty="0" smtClean="0"/>
              <a:t>Неубедительно обоснована необходимость в дополнительных характеристиках</a:t>
            </a:r>
          </a:p>
          <a:p>
            <a:endParaRPr lang="ru-RU" dirty="0"/>
          </a:p>
          <a:p>
            <a:endParaRPr lang="ru-RU" dirty="0" smtClean="0"/>
          </a:p>
          <a:p>
            <a:r>
              <a:rPr lang="en-US" i="1" dirty="0" smtClean="0"/>
              <a:t>http://www.consultant.ru/document/cons_doc_LAW_310346/</a:t>
            </a:r>
            <a:endParaRPr lang="ru-RU" i="1" dirty="0"/>
          </a:p>
        </p:txBody>
      </p:sp>
    </p:spTree>
    <p:extLst>
      <p:ext uri="{BB962C8B-B14F-4D97-AF65-F5344CB8AC3E}">
        <p14:creationId xmlns:p14="http://schemas.microsoft.com/office/powerpoint/2010/main" val="2740712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err="1" smtClean="0"/>
              <a:t>Нацрежим</a:t>
            </a:r>
            <a:r>
              <a:rPr lang="ru-RU" sz="2000" b="1" dirty="0" smtClean="0"/>
              <a:t> в сфере закупок</a:t>
            </a:r>
            <a:endParaRPr lang="ru-RU" sz="2000" b="1" dirty="0"/>
          </a:p>
        </p:txBody>
      </p:sp>
      <p:sp>
        <p:nvSpPr>
          <p:cNvPr id="3" name="Текст 2"/>
          <p:cNvSpPr>
            <a:spLocks noGrp="1"/>
          </p:cNvSpPr>
          <p:nvPr>
            <p:ph type="body" idx="1"/>
          </p:nvPr>
        </p:nvSpPr>
        <p:spPr/>
        <p:txBody>
          <a:bodyPr/>
          <a:lstStyle/>
          <a:p>
            <a:pPr marL="285750" indent="-285750">
              <a:buFont typeface="Arial" panose="020B0604020202020204" pitchFamily="34" charset="0"/>
              <a:buChar char="•"/>
            </a:pPr>
            <a:r>
              <a:rPr lang="ru-RU" dirty="0" smtClean="0"/>
              <a:t>Регулируется статьей 14 44-ФЗ и подзаконными актами</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r>
              <a:rPr lang="ru-RU" dirty="0" smtClean="0"/>
              <a:t>Реализован через: запреты (например, иностранное ПО), ограничения (лекарства, радиоэлектронная техника, мебель) и преференции (сельхозпродукция)</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r>
              <a:rPr lang="ru-RU" b="1" dirty="0" smtClean="0"/>
              <a:t>Наиболее сложный механизм: совместное применение. </a:t>
            </a:r>
          </a:p>
          <a:p>
            <a:r>
              <a:rPr lang="ru-RU" i="1" dirty="0" smtClean="0"/>
              <a:t>Например: ПП РФ 1289 (лекарственные препараты) и 126н (поддержка товаров из Евразийского союза), или 878 (принцип «третий лишний» по иностранным радиоэлектронным товарам) и 126н (поддержка товаров из Евразийского союза).</a:t>
            </a:r>
          </a:p>
          <a:p>
            <a:r>
              <a:rPr lang="ru-RU" sz="900" i="1" dirty="0" smtClean="0"/>
              <a:t>Постановление Правительства РФ от 10.07.2019 N 878 "О мерах стимулирования производства радиоэлектронной продукции на территории Российской Федерации </a:t>
            </a:r>
          </a:p>
        </p:txBody>
      </p:sp>
    </p:spTree>
    <p:extLst>
      <p:ext uri="{BB962C8B-B14F-4D97-AF65-F5344CB8AC3E}">
        <p14:creationId xmlns:p14="http://schemas.microsoft.com/office/powerpoint/2010/main" val="863859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2065"/>
            <a:ext cx="8136904" cy="665458"/>
          </a:xfrm>
        </p:spPr>
        <p:txBody>
          <a:bodyPr/>
          <a:lstStyle/>
          <a:p>
            <a:pPr algn="ctr"/>
            <a:r>
              <a:rPr lang="ru-RU" sz="2000" b="1" dirty="0" smtClean="0"/>
              <a:t>Применение при закупке радиоэлектронной техники</a:t>
            </a:r>
            <a:endParaRPr lang="ru-RU" sz="2000" dirty="0"/>
          </a:p>
        </p:txBody>
      </p:sp>
      <p:sp>
        <p:nvSpPr>
          <p:cNvPr id="3" name="Текст 2"/>
          <p:cNvSpPr>
            <a:spLocks noGrp="1"/>
          </p:cNvSpPr>
          <p:nvPr>
            <p:ph type="body" idx="1"/>
          </p:nvPr>
        </p:nvSpPr>
        <p:spPr/>
        <p:txBody>
          <a:bodyPr/>
          <a:lstStyle/>
          <a:p>
            <a:r>
              <a:rPr lang="ru-RU" sz="1600" dirty="0" smtClean="0"/>
              <a:t>Заказчик устанавливает требование о том, что должно быть произведено в России, сверяясь с каталогом, который ведет </a:t>
            </a:r>
            <a:r>
              <a:rPr lang="ru-RU" sz="1600" dirty="0" err="1" smtClean="0"/>
              <a:t>Минрпоторг</a:t>
            </a:r>
            <a:endParaRPr lang="ru-RU" sz="1600" dirty="0" smtClean="0"/>
          </a:p>
          <a:p>
            <a:r>
              <a:rPr lang="ru-RU" sz="1600" dirty="0" smtClean="0"/>
              <a:t>Если позиции нет в каталоге, то заказчик указывает невозможность применения ПП РФ 878</a:t>
            </a:r>
          </a:p>
          <a:p>
            <a:r>
              <a:rPr lang="ru-RU" sz="1600" dirty="0" smtClean="0"/>
              <a:t>Участник, направляя заявку, если его товар из России и в каталоге </a:t>
            </a:r>
            <a:r>
              <a:rPr lang="ru-RU" sz="1600" dirty="0" err="1" smtClean="0"/>
              <a:t>Минпромторга</a:t>
            </a:r>
            <a:r>
              <a:rPr lang="ru-RU" sz="1600" dirty="0" smtClean="0"/>
              <a:t> присутствует, указывает реестровый номер</a:t>
            </a:r>
            <a:endParaRPr lang="ru-RU" sz="1600" dirty="0"/>
          </a:p>
          <a:p>
            <a:r>
              <a:rPr lang="ru-RU" sz="1600" dirty="0" smtClean="0"/>
              <a:t>Если участник не указал реестровый номер, то товар проходит как иностранный, и, при наличии среди заявок 2 российских предложений от разных производителей, такой участник со своим товаром отклоняется</a:t>
            </a:r>
          </a:p>
          <a:p>
            <a:r>
              <a:rPr lang="ru-RU" sz="1600" dirty="0" smtClean="0"/>
              <a:t>Если нет, то он идет до финала, на финале работает Приказ 126н: в случае победы, такой участник снижает цену своего предложения на 15% (например, в аукционе)</a:t>
            </a:r>
            <a:endParaRPr lang="ru-RU" sz="1600" dirty="0"/>
          </a:p>
        </p:txBody>
      </p:sp>
    </p:spTree>
    <p:extLst>
      <p:ext uri="{BB962C8B-B14F-4D97-AF65-F5344CB8AC3E}">
        <p14:creationId xmlns:p14="http://schemas.microsoft.com/office/powerpoint/2010/main" val="1886823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smtClean="0"/>
              <a:t>Реестр радиоэлектронной продукции</a:t>
            </a:r>
            <a:endParaRPr lang="ru-RU" sz="2000" b="1" dirty="0"/>
          </a:p>
        </p:txBody>
      </p:sp>
      <p:sp>
        <p:nvSpPr>
          <p:cNvPr id="3" name="Текст 2"/>
          <p:cNvSpPr>
            <a:spLocks noGrp="1"/>
          </p:cNvSpPr>
          <p:nvPr>
            <p:ph type="body" idx="1"/>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r>
              <a:rPr lang="ru-RU" dirty="0" smtClean="0"/>
              <a:t>        </a:t>
            </a:r>
            <a:r>
              <a:rPr lang="en-US" dirty="0" smtClean="0"/>
              <a:t>https://gisp.gov.ru/documents/10546664/</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43558"/>
            <a:ext cx="6264696" cy="363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4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2065"/>
            <a:ext cx="7848871" cy="665458"/>
          </a:xfrm>
        </p:spPr>
        <p:txBody>
          <a:bodyPr/>
          <a:lstStyle/>
          <a:p>
            <a:pPr algn="ctr"/>
            <a:r>
              <a:rPr lang="ru-RU" sz="2000" b="1" dirty="0" smtClean="0"/>
              <a:t>Применение при закупке радиоэлектронной техники</a:t>
            </a:r>
            <a:endParaRPr lang="ru-RU" sz="2000" dirty="0"/>
          </a:p>
        </p:txBody>
      </p:sp>
      <p:sp>
        <p:nvSpPr>
          <p:cNvPr id="3" name="Текст 2"/>
          <p:cNvSpPr>
            <a:spLocks noGrp="1"/>
          </p:cNvSpPr>
          <p:nvPr>
            <p:ph type="body" idx="1"/>
          </p:nvPr>
        </p:nvSpPr>
        <p:spPr/>
        <p:txBody>
          <a:bodyPr/>
          <a:lstStyle/>
          <a:p>
            <a:r>
              <a:rPr lang="ru-RU" b="1" dirty="0" smtClean="0"/>
              <a:t>Ситуация:</a:t>
            </a:r>
          </a:p>
          <a:p>
            <a:r>
              <a:rPr lang="ru-RU" dirty="0" smtClean="0"/>
              <a:t>На аукцион пришло 7 участников, из которых у 2 был российский товар (одного производителя), у остальных – иностранный (ПП РФ 878 не сработало). Все допущены, значит, ЭТП на итогах пересчитает и вычтет у всех иностранцев по 15% от ценового предложения.</a:t>
            </a:r>
          </a:p>
          <a:p>
            <a:r>
              <a:rPr lang="ru-RU" dirty="0" smtClean="0"/>
              <a:t>Но российские участники на торги не пришли, торговались только иностранцы. На итогах у них цены на 15% не уменьшены  - не сработал Приказ 126н (не работает, если все российские или все иностранные товары)</a:t>
            </a:r>
            <a:endParaRPr lang="ru-RU" dirty="0"/>
          </a:p>
        </p:txBody>
      </p:sp>
    </p:spTree>
    <p:extLst>
      <p:ext uri="{BB962C8B-B14F-4D97-AF65-F5344CB8AC3E}">
        <p14:creationId xmlns:p14="http://schemas.microsoft.com/office/powerpoint/2010/main" val="1396228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55526"/>
            <a:ext cx="7704856" cy="665458"/>
          </a:xfrm>
        </p:spPr>
        <p:txBody>
          <a:bodyPr/>
          <a:lstStyle/>
          <a:p>
            <a:pPr algn="ctr"/>
            <a:r>
              <a:rPr lang="ru-RU" sz="2000" b="1" dirty="0"/>
              <a:t>Применение </a:t>
            </a:r>
            <a:r>
              <a:rPr lang="ru-RU" sz="2000" b="1" dirty="0" err="1" smtClean="0"/>
              <a:t>нацрежима</a:t>
            </a:r>
            <a:r>
              <a:rPr lang="ru-RU" sz="2000" b="1" dirty="0" smtClean="0"/>
              <a:t> при закупке лекарств </a:t>
            </a:r>
            <a:endParaRPr lang="ru-RU" sz="2000" b="1" dirty="0"/>
          </a:p>
        </p:txBody>
      </p:sp>
      <p:sp>
        <p:nvSpPr>
          <p:cNvPr id="3" name="Текст 2"/>
          <p:cNvSpPr>
            <a:spLocks noGrp="1"/>
          </p:cNvSpPr>
          <p:nvPr>
            <p:ph type="body" idx="1"/>
          </p:nvPr>
        </p:nvSpPr>
        <p:spPr/>
        <p:txBody>
          <a:bodyPr/>
          <a:lstStyle/>
          <a:p>
            <a:endParaRPr lang="ru-RU" sz="1200" dirty="0" smtClean="0"/>
          </a:p>
          <a:p>
            <a:r>
              <a:rPr lang="ru-RU" sz="1400" dirty="0" smtClean="0"/>
              <a:t>В пункте 1 Постановлением Правительства № 1289 от 30.11.2015 об ограничениях и условиях допуска зарубежных лекарств, которые включены в перечень ЖНВЛП, определено, что заказчик отклоняет все заявки, которые содержат предложения о поставке лекарственных препаратов, которые произведены в зарубежных странах (за исключением стран ЕАЭС). Главное требование — участвуют не менее 2 заявок, которые удовлетворяют требованиям извещения и документации о закупке и одновременно соответствуют условиям пункта 1 Постановления № 1289.</a:t>
            </a:r>
          </a:p>
          <a:p>
            <a:r>
              <a:rPr lang="ru-RU" sz="1400" dirty="0" smtClean="0"/>
              <a:t>В </a:t>
            </a:r>
            <a:r>
              <a:rPr lang="ru-RU" sz="1400" dirty="0" err="1" smtClean="0"/>
              <a:t>пп</a:t>
            </a:r>
            <a:r>
              <a:rPr lang="ru-RU" sz="1400" dirty="0" smtClean="0"/>
              <a:t>. 1.4 п. 1 № 126н установлено, что если заказчик отклоняет заявки по п. 1 Постановления № 1289, контракт подписывается с участником по цене, которую он предложил при совокупности требований, указанных в данном подпункте.</a:t>
            </a:r>
          </a:p>
          <a:p>
            <a:endParaRPr lang="ru-RU" sz="1400" dirty="0" smtClean="0"/>
          </a:p>
          <a:p>
            <a:r>
              <a:rPr lang="ru-RU" sz="1400" b="1" dirty="0" smtClean="0">
                <a:solidFill>
                  <a:srgbClr val="C00000"/>
                </a:solidFill>
              </a:rPr>
              <a:t>ВАЖНО! Этот подпункт не применяется, если отсутствует участник, заявка которого соответствует всем требованиям.</a:t>
            </a:r>
          </a:p>
          <a:p>
            <a:r>
              <a:rPr lang="ru-RU" sz="1400" dirty="0" smtClean="0"/>
              <a:t>Таким образом, при наличии совокупности условий, установленных подпунктом 1.4 пункта 1 № 126н, контракт заключается с участником закупки, которым предложена наименьшая цена среди других участников, запросы которых не отклонены по п. 1 Постановления № 1289</a:t>
            </a:r>
            <a:endParaRPr lang="ru-RU" sz="1400" dirty="0"/>
          </a:p>
        </p:txBody>
      </p:sp>
    </p:spTree>
    <p:extLst>
      <p:ext uri="{BB962C8B-B14F-4D97-AF65-F5344CB8AC3E}">
        <p14:creationId xmlns:p14="http://schemas.microsoft.com/office/powerpoint/2010/main" val="137721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555526"/>
            <a:ext cx="4885400" cy="665458"/>
          </a:xfrm>
        </p:spPr>
        <p:txBody>
          <a:bodyPr/>
          <a:lstStyle/>
          <a:p>
            <a:pPr algn="ctr"/>
            <a:r>
              <a:rPr lang="ru-RU" sz="2000" b="1" dirty="0" smtClean="0"/>
              <a:t>Новый порядок планирования</a:t>
            </a:r>
            <a:endParaRPr lang="ru-RU" sz="2000" b="1" dirty="0"/>
          </a:p>
        </p:txBody>
      </p:sp>
      <p:sp>
        <p:nvSpPr>
          <p:cNvPr id="3" name="Текст 2"/>
          <p:cNvSpPr>
            <a:spLocks noGrp="1"/>
          </p:cNvSpPr>
          <p:nvPr>
            <p:ph type="body" idx="1"/>
          </p:nvPr>
        </p:nvSpPr>
        <p:spPr/>
        <p:txBody>
          <a:bodyPr/>
          <a:lstStyle/>
          <a:p>
            <a:pPr marL="342900" indent="-342900">
              <a:buAutoNum type="arabicPeriod"/>
            </a:pPr>
            <a:r>
              <a:rPr lang="ru-RU" dirty="0" smtClean="0"/>
              <a:t>Есть постановление об отмене предыдущих документов в сфере планирования </a:t>
            </a:r>
          </a:p>
          <a:p>
            <a:pPr marL="342900" indent="-342900">
              <a:buAutoNum type="arabicPeriod"/>
            </a:pPr>
            <a:endParaRPr lang="ru-RU" sz="1200" dirty="0"/>
          </a:p>
          <a:p>
            <a:pPr marL="342900" indent="-342900">
              <a:buAutoNum type="arabicPeriod"/>
            </a:pPr>
            <a:r>
              <a:rPr lang="ru-RU" dirty="0" smtClean="0"/>
              <a:t>План-график становится проще – больше нагрузки на извещение и документацию</a:t>
            </a:r>
          </a:p>
          <a:p>
            <a:pPr marL="342900" indent="-342900">
              <a:buAutoNum type="arabicPeriod"/>
            </a:pPr>
            <a:endParaRPr lang="ru-RU" sz="1200" dirty="0"/>
          </a:p>
          <a:p>
            <a:pPr marL="342900" indent="-342900">
              <a:buAutoNum type="arabicPeriod"/>
            </a:pPr>
            <a:r>
              <a:rPr lang="ru-RU" dirty="0" smtClean="0"/>
              <a:t>Изменения в план-график закупки можно вносить за день до размещения извещения и документации, но не забываем про казначейский контроль - +1 </a:t>
            </a:r>
            <a:r>
              <a:rPr lang="ru-RU" dirty="0" err="1" smtClean="0"/>
              <a:t>раб.день</a:t>
            </a:r>
            <a:r>
              <a:rPr lang="ru-RU" dirty="0" smtClean="0"/>
              <a:t>! </a:t>
            </a:r>
          </a:p>
          <a:p>
            <a:pPr marL="342900" indent="-342900">
              <a:buAutoNum type="arabicPeriod"/>
            </a:pPr>
            <a:endParaRPr lang="ru-RU" dirty="0" smtClean="0"/>
          </a:p>
          <a:p>
            <a:pPr marL="342900" indent="-342900">
              <a:buAutoNum type="arabicPeriod"/>
            </a:pPr>
            <a:r>
              <a:rPr lang="ru-RU" dirty="0" smtClean="0"/>
              <a:t>По закупкам у </a:t>
            </a:r>
            <a:r>
              <a:rPr lang="ru-RU" dirty="0" err="1" smtClean="0"/>
              <a:t>ед.поставщика</a:t>
            </a:r>
            <a:r>
              <a:rPr lang="ru-RU" dirty="0" smtClean="0"/>
              <a:t> извещения и документацию размещать не нужно, но информацию в реестр контрактов вносить нужно регулярно и своевременно! </a:t>
            </a:r>
            <a:endParaRPr lang="ru-RU" dirty="0"/>
          </a:p>
        </p:txBody>
      </p:sp>
    </p:spTree>
    <p:extLst>
      <p:ext uri="{BB962C8B-B14F-4D97-AF65-F5344CB8AC3E}">
        <p14:creationId xmlns:p14="http://schemas.microsoft.com/office/powerpoint/2010/main" val="3018400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02065"/>
            <a:ext cx="7416823" cy="665458"/>
          </a:xfrm>
        </p:spPr>
        <p:txBody>
          <a:bodyPr/>
          <a:lstStyle/>
          <a:p>
            <a:pPr algn="ctr"/>
            <a:r>
              <a:rPr lang="ru-RU" sz="2000" b="1" dirty="0"/>
              <a:t>Закупка без объема (торги за единицу)</a:t>
            </a:r>
          </a:p>
        </p:txBody>
      </p:sp>
      <p:sp>
        <p:nvSpPr>
          <p:cNvPr id="3" name="Текст 2"/>
          <p:cNvSpPr>
            <a:spLocks noGrp="1"/>
          </p:cNvSpPr>
          <p:nvPr>
            <p:ph type="body" idx="1"/>
          </p:nvPr>
        </p:nvSpPr>
        <p:spPr/>
        <p:txBody>
          <a:bodyPr/>
          <a:lstStyle/>
          <a:p>
            <a:r>
              <a:rPr lang="ru-RU" dirty="0" smtClean="0">
                <a:latin typeface="Arial" panose="020B0604020202020204" pitchFamily="34" charset="0"/>
                <a:cs typeface="Arial" panose="020B0604020202020204" pitchFamily="34" charset="0"/>
              </a:rPr>
              <a:t>Особенности таких закупок:</a:t>
            </a:r>
          </a:p>
          <a:p>
            <a:r>
              <a:rPr lang="ru-RU" dirty="0" smtClean="0">
                <a:latin typeface="Arial" panose="020B0604020202020204" pitchFamily="34" charset="0"/>
                <a:cs typeface="Arial" panose="020B0604020202020204" pitchFamily="34" charset="0"/>
              </a:rPr>
              <a:t>Невозможно определить объем (количество) необходимых ТРУ</a:t>
            </a:r>
          </a:p>
          <a:p>
            <a:r>
              <a:rPr lang="ru-RU" dirty="0" smtClean="0">
                <a:latin typeface="Arial" panose="020B0604020202020204" pitchFamily="34" charset="0"/>
                <a:cs typeface="Arial" panose="020B0604020202020204" pitchFamily="34" charset="0"/>
              </a:rPr>
              <a:t>Применяется 3 вида цен:</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начальная цена единицы товара, работы, услуги</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начальная сумма цен указанных единиц</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максимальное значение цены контракта</a:t>
            </a:r>
          </a:p>
          <a:p>
            <a:endParaRPr lang="ru-RU" dirty="0"/>
          </a:p>
        </p:txBody>
      </p:sp>
    </p:spTree>
    <p:extLst>
      <p:ext uri="{BB962C8B-B14F-4D97-AF65-F5344CB8AC3E}">
        <p14:creationId xmlns:p14="http://schemas.microsoft.com/office/powerpoint/2010/main" val="4138491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11510"/>
            <a:ext cx="7488832" cy="665458"/>
          </a:xfrm>
        </p:spPr>
        <p:txBody>
          <a:bodyPr/>
          <a:lstStyle/>
          <a:p>
            <a:pPr algn="ctr"/>
            <a:r>
              <a:rPr lang="ru-RU" sz="2000" b="1" dirty="0"/>
              <a:t>Какая информация </a:t>
            </a:r>
            <a:r>
              <a:rPr lang="ru-RU" sz="2000" b="1" dirty="0" smtClean="0"/>
              <a:t>используется в закупке без объема7</a:t>
            </a:r>
            <a:endParaRPr lang="ru-RU" sz="2000" b="1" dirty="0"/>
          </a:p>
        </p:txBody>
      </p:sp>
      <p:sp>
        <p:nvSpPr>
          <p:cNvPr id="3" name="Текст 2"/>
          <p:cNvSpPr>
            <a:spLocks noGrp="1"/>
          </p:cNvSpPr>
          <p:nvPr>
            <p:ph type="body" idx="1"/>
          </p:nvPr>
        </p:nvSpPr>
        <p:spPr/>
        <p:txBody>
          <a:bodyPr/>
          <a:lstStyle/>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Заказчик в извещении указывает </a:t>
            </a:r>
            <a:r>
              <a:rPr lang="ru-RU" sz="1600" b="1" dirty="0" smtClean="0">
                <a:latin typeface="Arial" panose="020B0604020202020204" pitchFamily="34" charset="0"/>
                <a:cs typeface="Arial" panose="020B0604020202020204" pitchFamily="34" charset="0"/>
              </a:rPr>
              <a:t>начальную цену единицы, начальную сумму цен единиц и максимальное значение цены контракта.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В документации нужно будет продублировать информацию о ценах и обосновать начальную цену единицы.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И в извещении, и в документации необходимо будет указать, что оплата осуществляется по цене единицы исходя из фактического исполнения, но в размере, не превышающем максимального значения цены контракта.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В контракте необходимо отразить условие о том, что объем товаров, работ или услуг, подлежащих передаче или исполнению, определяется на основании заявок заказчика. Кроме того, потребуется указать цену каждой единицы и максимальное значение цены контракта.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Рассчитать цену за единицу для контракта можно</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путем уменьшения стоимости каждой позиции пропорционально снижению суммы цен.</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808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339502"/>
            <a:ext cx="4885400" cy="360040"/>
          </a:xfrm>
        </p:spPr>
        <p:txBody>
          <a:bodyPr/>
          <a:lstStyle/>
          <a:p>
            <a:pPr marL="0" marR="0" lvl="0" indent="0" algn="ctr" defTabSz="914400" eaLnBrk="1" fontAlgn="auto" latinLnBrk="0" hangingPunct="1">
              <a:lnSpc>
                <a:spcPct val="100000"/>
              </a:lnSpc>
              <a:spcBef>
                <a:spcPts val="0"/>
              </a:spcBef>
              <a:spcAft>
                <a:spcPts val="0"/>
              </a:spcAft>
              <a:tabLst/>
              <a:defRPr/>
            </a:pPr>
            <a:r>
              <a:rPr kumimoji="0" lang="ru-RU" sz="2000" b="1" i="0" u="none" strike="noStrike" kern="0" cap="none" spc="0" normalizeH="0" baseline="0" noProof="0" dirty="0" smtClean="0">
                <a:ln>
                  <a:noFill/>
                </a:ln>
                <a:solidFill>
                  <a:sysClr val="windowText" lastClr="000000"/>
                </a:solidFill>
                <a:effectLst/>
                <a:uLnTx/>
                <a:uFillTx/>
              </a:rPr>
              <a:t>Пример условий контракта</a:t>
            </a:r>
            <a:endParaRPr lang="ru-RU" sz="2000" dirty="0"/>
          </a:p>
        </p:txBody>
      </p:sp>
      <p:sp>
        <p:nvSpPr>
          <p:cNvPr id="3" name="Текст 2"/>
          <p:cNvSpPr>
            <a:spLocks noGrp="1"/>
          </p:cNvSpPr>
          <p:nvPr>
            <p:ph type="body" idx="1"/>
          </p:nvPr>
        </p:nvSpPr>
        <p:spPr>
          <a:xfrm>
            <a:off x="457213" y="987574"/>
            <a:ext cx="8229599" cy="3590144"/>
          </a:xfrm>
        </p:spPr>
        <p:txBody>
          <a:bodyPr/>
          <a:lstStyle/>
          <a:p>
            <a:r>
              <a:rPr lang="ru-RU" sz="1100" dirty="0" smtClean="0"/>
              <a:t>2.1</a:t>
            </a:r>
            <a:r>
              <a:rPr lang="ru-RU" sz="1100" dirty="0"/>
              <a:t>. </a:t>
            </a:r>
            <a:r>
              <a:rPr lang="ru-RU" sz="1100" b="1" dirty="0"/>
              <a:t>Поставка Товара осуществляется отдельными партиями по заявкам Заказчика в течение____ дней с даты получения заявки Заказчика</a:t>
            </a:r>
            <a:r>
              <a:rPr lang="ru-RU" sz="1100" dirty="0"/>
              <a:t>. </a:t>
            </a:r>
          </a:p>
          <a:p>
            <a:r>
              <a:rPr lang="ru-RU" sz="1100" dirty="0"/>
              <a:t>2.2. Заявка Заказчика должна содержать все существенные условия, необходимые для исполнения контракта: наименование, ассортимент, количество поставляемого товара в партии, цена каждой единицы поставляемого товара. </a:t>
            </a:r>
          </a:p>
          <a:p>
            <a:r>
              <a:rPr lang="ru-RU" sz="1100" dirty="0"/>
              <a:t>2.3. </a:t>
            </a:r>
            <a:r>
              <a:rPr lang="ru-RU" sz="1100" b="1" dirty="0"/>
              <a:t>Цена за единицу товара указана в Приложении № 1 к контракту. </a:t>
            </a:r>
          </a:p>
          <a:p>
            <a:r>
              <a:rPr lang="ru-RU" sz="1100" dirty="0"/>
              <a:t>2.4. </a:t>
            </a:r>
            <a:r>
              <a:rPr lang="ru-RU" sz="1100" b="1" dirty="0"/>
              <a:t>Поставщик обязуется в течение __ дней с момента получения заявки направить ему подтверждение условий заявки о количестве поставляемого товара или новое предложение о согласовании иных условий в отношении количества поставляемого товара. </a:t>
            </a:r>
          </a:p>
          <a:p>
            <a:r>
              <a:rPr lang="ru-RU" sz="1100" dirty="0"/>
              <a:t>2.5. В случае направления поставщиком заказчику нового предложения в отношении количества поставляемого товара, последний обязуется дать свой ответ в течение ___дней с момента его получения. </a:t>
            </a:r>
          </a:p>
          <a:p>
            <a:r>
              <a:rPr lang="ru-RU" sz="1100" dirty="0"/>
              <a:t>2.6. Согласованием условий поставки о количестве товара признаётся факт получения заказчиком от поставщика товара на условиях, изложенных в сопроводительных документах на товар (счет/счет-фактура товарная накладная/УПД и </a:t>
            </a:r>
            <a:r>
              <a:rPr lang="ru-RU" sz="1100" dirty="0" err="1"/>
              <a:t>т.д</a:t>
            </a:r>
            <a:r>
              <a:rPr lang="ru-RU" sz="1100" dirty="0"/>
              <a:t>). </a:t>
            </a:r>
          </a:p>
          <a:p>
            <a:r>
              <a:rPr lang="ru-RU" sz="1100" dirty="0"/>
              <a:t>При этом, товарная накладная/УПД, подписанная Заказчиком, и счёт/счет-фактура являются необходимыми и достаточными доказательствами согласования сторонами условий контракта и передачи товара от поставщика заказчику в рамках исполнения контракта. </a:t>
            </a:r>
          </a:p>
          <a:p>
            <a:r>
              <a:rPr lang="ru-RU" sz="1100" dirty="0"/>
              <a:t>2.7. Согласованием поставщика предложения заказчика о количестве поставляемого товара признается также счет/счет-фактура и(или) товарная накладная/УПД, выставленные поставщиком заказчику, в котором изложены условия предложения заказчика. </a:t>
            </a:r>
          </a:p>
          <a:p>
            <a:r>
              <a:rPr lang="ru-RU" sz="1100" dirty="0"/>
              <a:t>2.8. Переписка сторон должна исходить от лиц, уполномоченных вести данную переписку и передана с помощью технических средств (факсимильная связь, электронная почта по адресу_________), вручена лично или отправлена по почте по адресам и реквизитам, указанным в контракте. </a:t>
            </a:r>
          </a:p>
        </p:txBody>
      </p:sp>
      <p:sp>
        <p:nvSpPr>
          <p:cNvPr id="4" name="Прямоугольник 3"/>
          <p:cNvSpPr/>
          <p:nvPr/>
        </p:nvSpPr>
        <p:spPr>
          <a:xfrm>
            <a:off x="6948264" y="4710549"/>
            <a:ext cx="1622175" cy="276999"/>
          </a:xfrm>
          <a:prstGeom prst="rect">
            <a:avLst/>
          </a:prstGeom>
        </p:spPr>
        <p:txBody>
          <a:bodyPr wrap="none">
            <a:spAutoFit/>
          </a:bodyPr>
          <a:lstStyle/>
          <a:p>
            <a:r>
              <a:rPr lang="ru-RU" sz="1200" b="1" i="1" dirty="0"/>
              <a:t>(слайд </a:t>
            </a:r>
            <a:r>
              <a:rPr lang="ru-RU" sz="1200" b="1" i="1" dirty="0" err="1"/>
              <a:t>Пратура</a:t>
            </a:r>
            <a:r>
              <a:rPr lang="ru-RU" sz="1200" b="1" i="1" dirty="0"/>
              <a:t> О.С.)</a:t>
            </a:r>
          </a:p>
        </p:txBody>
      </p:sp>
    </p:spTree>
    <p:extLst>
      <p:ext uri="{BB962C8B-B14F-4D97-AF65-F5344CB8AC3E}">
        <p14:creationId xmlns:p14="http://schemas.microsoft.com/office/powerpoint/2010/main" val="1288830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9502"/>
            <a:ext cx="7920880" cy="432048"/>
          </a:xfrm>
        </p:spPr>
        <p:txBody>
          <a:bodyPr/>
          <a:lstStyle/>
          <a:p>
            <a:pPr algn="ctr"/>
            <a:r>
              <a:rPr lang="ru-RU" sz="2000" b="1" dirty="0" smtClean="0">
                <a:latin typeface="Arial" panose="020B0604020202020204" pitchFamily="34" charset="0"/>
                <a:cs typeface="Arial" panose="020B0604020202020204" pitchFamily="34" charset="0"/>
              </a:rPr>
              <a:t>Цена </a:t>
            </a:r>
            <a:r>
              <a:rPr lang="ru-RU" sz="2000" b="1" dirty="0">
                <a:latin typeface="Arial" panose="020B0604020202020204" pitchFamily="34" charset="0"/>
                <a:cs typeface="Arial" panose="020B0604020202020204" pitchFamily="34" charset="0"/>
              </a:rPr>
              <a:t>контракта в документации и извещении </a:t>
            </a:r>
            <a:endParaRPr lang="ru-RU" sz="20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0" y="1131590"/>
            <a:ext cx="8229599" cy="3394710"/>
          </a:xfrm>
        </p:spPr>
        <p:txBody>
          <a:bodyPr/>
          <a:lstStyle/>
          <a:p>
            <a:r>
              <a:rPr lang="ru-RU" dirty="0" smtClean="0">
                <a:latin typeface="Arial" panose="020B0604020202020204" pitchFamily="34" charset="0"/>
                <a:cs typeface="Arial" panose="020B0604020202020204" pitchFamily="34" charset="0"/>
              </a:rPr>
              <a:t>Согласно п. 2 ст. 42 Закона № 44-ФЗ </a:t>
            </a:r>
            <a:r>
              <a:rPr lang="ru-RU" b="1" dirty="0" smtClean="0">
                <a:latin typeface="Arial" panose="020B0604020202020204" pitchFamily="34" charset="0"/>
                <a:cs typeface="Arial" panose="020B0604020202020204" pitchFamily="34" charset="0"/>
              </a:rPr>
              <a:t>извещение о закупке </a:t>
            </a:r>
            <a:r>
              <a:rPr lang="ru-RU" dirty="0" smtClean="0">
                <a:latin typeface="Arial" panose="020B0604020202020204" pitchFamily="34" charset="0"/>
                <a:cs typeface="Arial" panose="020B0604020202020204" pitchFamily="34" charset="0"/>
              </a:rPr>
              <a:t>в случаях, установленных Правительством РФ в соответствии с ч. 2 ст. 34 Закона № 44-ФЗ, должно содержать указание на </a:t>
            </a:r>
            <a:r>
              <a:rPr lang="ru-RU" b="1" dirty="0" smtClean="0">
                <a:latin typeface="Arial" panose="020B0604020202020204" pitchFamily="34" charset="0"/>
                <a:cs typeface="Arial" panose="020B0604020202020204" pitchFamily="34" charset="0"/>
              </a:rPr>
              <a:t>ориентировочное значение цены контракта либо формулу цены и максимальное значение цены контракта. </a:t>
            </a:r>
          </a:p>
          <a:p>
            <a:endParaRPr lang="ru-RU" b="1"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п. 2 ст. 34 Закона № 44-ФЗ гласит: </a:t>
            </a:r>
            <a:r>
              <a:rPr lang="ru-RU" b="1" dirty="0" smtClean="0">
                <a:latin typeface="Arial" panose="020B0604020202020204" pitchFamily="34" charset="0"/>
                <a:cs typeface="Arial" panose="020B0604020202020204" pitchFamily="34" charset="0"/>
              </a:rPr>
              <a:t>при заключении контракта </a:t>
            </a:r>
            <a:r>
              <a:rPr lang="ru-RU" dirty="0" smtClean="0">
                <a:latin typeface="Arial" panose="020B0604020202020204" pitchFamily="34" charset="0"/>
                <a:cs typeface="Arial" panose="020B0604020202020204" pitchFamily="34" charset="0"/>
              </a:rPr>
              <a:t>в общем случае указывается, что </a:t>
            </a:r>
            <a:r>
              <a:rPr lang="ru-RU" b="1" dirty="0" smtClean="0">
                <a:latin typeface="Arial" panose="020B0604020202020204" pitchFamily="34" charset="0"/>
                <a:cs typeface="Arial" panose="020B0604020202020204" pitchFamily="34" charset="0"/>
              </a:rPr>
              <a:t>цена контракта является твердой и определяется на весь срок исполнения контракта</a:t>
            </a:r>
            <a:r>
              <a:rPr lang="ru-RU" dirty="0" smtClean="0">
                <a:latin typeface="Arial" panose="020B0604020202020204" pitchFamily="34" charset="0"/>
                <a:cs typeface="Arial" panose="020B0604020202020204" pitchFamily="34" charset="0"/>
              </a:rPr>
              <a:t>.</a:t>
            </a:r>
          </a:p>
          <a:p>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7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02065"/>
            <a:ext cx="7776864" cy="665458"/>
          </a:xfrm>
        </p:spPr>
        <p:txBody>
          <a:bodyPr/>
          <a:lstStyle/>
          <a:p>
            <a:pPr algn="ctr"/>
            <a:r>
              <a:rPr lang="ru-RU" sz="2000" b="1" dirty="0" smtClean="0">
                <a:latin typeface="Arial" panose="020B0604020202020204" pitchFamily="34" charset="0"/>
                <a:cs typeface="Arial" panose="020B0604020202020204" pitchFamily="34" charset="0"/>
              </a:rPr>
              <a:t>Цена контракта в документации и извещении </a:t>
            </a:r>
            <a:endParaRPr lang="ru-RU" sz="2000" dirty="0"/>
          </a:p>
        </p:txBody>
      </p:sp>
      <p:sp>
        <p:nvSpPr>
          <p:cNvPr id="3" name="Текст 2"/>
          <p:cNvSpPr>
            <a:spLocks noGrp="1"/>
          </p:cNvSpPr>
          <p:nvPr>
            <p:ph type="body" idx="1"/>
          </p:nvPr>
        </p:nvSpPr>
        <p:spPr/>
        <p:txBody>
          <a:bodyPr/>
          <a:lstStyle/>
          <a:p>
            <a:r>
              <a:rPr lang="ru-RU" dirty="0" smtClean="0"/>
              <a:t>Есть два исключения:</a:t>
            </a:r>
          </a:p>
          <a:p>
            <a:pPr marL="285750" indent="-285750">
              <a:buFont typeface="Arial" panose="020B0604020202020204" pitchFamily="34" charset="0"/>
              <a:buChar char="•"/>
            </a:pPr>
            <a:r>
              <a:rPr lang="ru-RU" dirty="0" smtClean="0"/>
              <a:t>в случае, предусмотренном ч. 24 ст. 22 Закона № 44-ФЗ, указываются цены единиц товара, работы, услуги и максимальное значение цены контракта; </a:t>
            </a:r>
          </a:p>
          <a:p>
            <a:pPr marL="285750" indent="-285750">
              <a:buFont typeface="Arial" panose="020B0604020202020204" pitchFamily="34" charset="0"/>
              <a:buChar char="•"/>
            </a:pPr>
            <a:r>
              <a:rPr lang="ru-RU" dirty="0" smtClean="0"/>
              <a:t>в случаях, установленных Правительством РФ, указываются ориентировочное значение цены контракта либо формула цены и максимальное значение цены контракта, установленные заказчиком в документации о закупке.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r>
              <a:rPr lang="ru-RU" dirty="0" smtClean="0"/>
              <a:t>Нет возможности провести закупку у ед. поставщика</a:t>
            </a:r>
          </a:p>
          <a:p>
            <a:endParaRPr lang="ru-RU" dirty="0"/>
          </a:p>
        </p:txBody>
      </p:sp>
    </p:spTree>
    <p:extLst>
      <p:ext uri="{BB962C8B-B14F-4D97-AF65-F5344CB8AC3E}">
        <p14:creationId xmlns:p14="http://schemas.microsoft.com/office/powerpoint/2010/main" val="73067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83518"/>
            <a:ext cx="4885400" cy="665458"/>
          </a:xfrm>
        </p:spPr>
        <p:txBody>
          <a:bodyPr/>
          <a:lstStyle/>
          <a:p>
            <a:pPr algn="ctr"/>
            <a:r>
              <a:rPr lang="ru-RU" sz="2000" b="1" dirty="0">
                <a:latin typeface="Arial" panose="020B0604020202020204" pitchFamily="34" charset="0"/>
                <a:cs typeface="Arial" panose="020B0604020202020204" pitchFamily="34" charset="0"/>
              </a:rPr>
              <a:t>Ограничения</a:t>
            </a:r>
          </a:p>
        </p:txBody>
      </p:sp>
      <p:sp>
        <p:nvSpPr>
          <p:cNvPr id="3" name="Текст 2"/>
          <p:cNvSpPr>
            <a:spLocks noGrp="1"/>
          </p:cNvSpPr>
          <p:nvPr>
            <p:ph type="body" idx="1"/>
          </p:nvPr>
        </p:nvSpPr>
        <p:spPr/>
        <p:txBody>
          <a:bodyPr/>
          <a:lstStyle/>
          <a:p>
            <a:pPr indent="457200" algn="just"/>
            <a:r>
              <a:rPr lang="ru-RU" dirty="0" smtClean="0"/>
              <a:t>Закупки товаров, работ, услуг в случаях, в которых при заключении контракта в документации о закупке указываются формула цены и максимальное значение цены контракта Постановлением Правительства РФ от 13.01.2014 № 19 (далее — ПП РФ № 19) установлены случаи, когда при заключении контракта в документации о закупке указываются формула цены и максимальное значение цены контракта</a:t>
            </a:r>
            <a:endParaRPr lang="ru-RU" dirty="0"/>
          </a:p>
        </p:txBody>
      </p:sp>
    </p:spTree>
    <p:extLst>
      <p:ext uri="{BB962C8B-B14F-4D97-AF65-F5344CB8AC3E}">
        <p14:creationId xmlns:p14="http://schemas.microsoft.com/office/powerpoint/2010/main" val="3142514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a:latin typeface="Arial" panose="020B0604020202020204" pitchFamily="34" charset="0"/>
                <a:cs typeface="Arial" panose="020B0604020202020204" pitchFamily="34" charset="0"/>
              </a:rPr>
              <a:t>Формула цены контракта</a:t>
            </a:r>
            <a:r>
              <a:rPr lang="ru-RU" b="1" dirty="0">
                <a:latin typeface="Arial" panose="020B0604020202020204" pitchFamily="34" charset="0"/>
                <a:cs typeface="Arial" panose="020B0604020202020204" pitchFamily="34" charset="0"/>
              </a:rPr>
              <a:t/>
            </a:r>
            <a:br>
              <a:rPr lang="ru-RU" b="1" dirty="0">
                <a:latin typeface="Arial" panose="020B0604020202020204" pitchFamily="34" charset="0"/>
                <a:cs typeface="Arial" panose="020B0604020202020204" pitchFamily="34" charset="0"/>
              </a:rPr>
            </a:br>
            <a:endParaRPr lang="ru-RU"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indent="457200" algn="just"/>
            <a:r>
              <a:rPr lang="ru-RU" dirty="0" smtClean="0"/>
              <a:t>Формула цены контракта устанавливается заказчиком в документации о закупке и не зависит от результатов процедуры закупки.</a:t>
            </a:r>
          </a:p>
          <a:p>
            <a:pPr indent="457200" algn="just"/>
            <a:r>
              <a:rPr lang="ru-RU" dirty="0" smtClean="0"/>
              <a:t>Формула цены контракта - правила расчета сумм, подлежащих уплате заказчиком поставщику (исполнителю, подрядчику) в ходе исполнения контракта.</a:t>
            </a:r>
          </a:p>
          <a:p>
            <a:pPr indent="457200" algn="just"/>
            <a:r>
              <a:rPr lang="ru-RU" b="1" i="1" dirty="0" smtClean="0">
                <a:solidFill>
                  <a:srgbClr val="C00000"/>
                </a:solidFill>
              </a:rPr>
              <a:t>Пример: </a:t>
            </a:r>
            <a:r>
              <a:rPr lang="ru-RU" i="1" dirty="0" smtClean="0">
                <a:solidFill>
                  <a:srgbClr val="C00000"/>
                </a:solidFill>
              </a:rPr>
              <a:t>формула цены в сфере страхования, закупки топлива и т.д.</a:t>
            </a:r>
          </a:p>
          <a:p>
            <a:pPr indent="457200" algn="just"/>
            <a:r>
              <a:rPr lang="ru-RU" i="1" dirty="0" smtClean="0">
                <a:solidFill>
                  <a:srgbClr val="C00000"/>
                </a:solidFill>
              </a:rPr>
              <a:t>- указывается формула цены и максимальная цена контракта</a:t>
            </a:r>
          </a:p>
          <a:p>
            <a:pPr indent="457200" algn="just"/>
            <a:r>
              <a:rPr lang="ru-RU" dirty="0" smtClean="0"/>
              <a:t>Наряду с формулой цены и максимальным  значением цены контракта в извещении о закупке должна указываться информация о количестве поставляемого товара (работы, услуги). </a:t>
            </a:r>
            <a:endParaRPr lang="ru-RU" dirty="0"/>
          </a:p>
        </p:txBody>
      </p:sp>
    </p:spTree>
    <p:extLst>
      <p:ext uri="{BB962C8B-B14F-4D97-AF65-F5344CB8AC3E}">
        <p14:creationId xmlns:p14="http://schemas.microsoft.com/office/powerpoint/2010/main" val="2475124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02065"/>
            <a:ext cx="8136904" cy="665458"/>
          </a:xfrm>
        </p:spPr>
        <p:txBody>
          <a:bodyPr/>
          <a:lstStyle/>
          <a:p>
            <a:pPr algn="ctr"/>
            <a:r>
              <a:rPr lang="ru-RU" sz="2000" b="1" dirty="0" smtClean="0"/>
              <a:t>Ограничения по закупкам без количества и объёма</a:t>
            </a:r>
            <a:br>
              <a:rPr lang="ru-RU" sz="2000" b="1" dirty="0" smtClean="0"/>
            </a:br>
            <a:endParaRPr lang="ru-RU" sz="2000" b="1" dirty="0"/>
          </a:p>
        </p:txBody>
      </p:sp>
      <p:sp>
        <p:nvSpPr>
          <p:cNvPr id="3" name="Текст 2"/>
          <p:cNvSpPr>
            <a:spLocks noGrp="1"/>
          </p:cNvSpPr>
          <p:nvPr>
            <p:ph type="body" idx="1"/>
          </p:nvPr>
        </p:nvSpPr>
        <p:spPr/>
        <p:txBody>
          <a:bodyPr/>
          <a:lstStyle/>
          <a:p>
            <a:pPr indent="457200" algn="just"/>
            <a:r>
              <a:rPr lang="ru-RU" sz="1600" dirty="0" smtClean="0">
                <a:latin typeface="Arial" panose="020B0604020202020204" pitchFamily="34" charset="0"/>
                <a:cs typeface="Arial" panose="020B0604020202020204" pitchFamily="34" charset="0"/>
              </a:rPr>
              <a:t>Выполнение работ, связанных с осуществлением регулярных перевозок</a:t>
            </a:r>
          </a:p>
          <a:p>
            <a:pPr indent="457200" algn="just"/>
            <a:r>
              <a:rPr lang="ru-RU" sz="1600" dirty="0" smtClean="0">
                <a:latin typeface="Arial" panose="020B0604020202020204" pitchFamily="34" charset="0"/>
                <a:cs typeface="Arial" panose="020B0604020202020204" pitchFamily="34" charset="0"/>
              </a:rPr>
              <a:t>автомобильным транспортом и городским наземным электрическим транспортом</a:t>
            </a:r>
          </a:p>
          <a:p>
            <a:pPr indent="457200" algn="just"/>
            <a:r>
              <a:rPr lang="ru-RU" sz="1600" dirty="0" smtClean="0">
                <a:latin typeface="Arial" panose="020B0604020202020204" pitchFamily="34" charset="0"/>
                <a:cs typeface="Arial" panose="020B0604020202020204" pitchFamily="34" charset="0"/>
              </a:rPr>
              <a:t>В силу п. 2 ст. 42 Закона № 44-ФЗ в случае, если контрактом предусматривается выполнение работ, связанных с осуществлением регулярных перевозок автомобильным транспортом и городским наземным электрическим транспортом, допускается оплата такого контракта исходя из фактически выполненного объема данных работ, но не превышающего объема работ, подлежащих выполнению в соответствии с контрактом.</a:t>
            </a:r>
          </a:p>
          <a:p>
            <a:pPr indent="457200" algn="just"/>
            <a:endParaRPr lang="ru-RU" sz="1600" dirty="0" smtClean="0">
              <a:latin typeface="Arial" panose="020B0604020202020204" pitchFamily="34" charset="0"/>
              <a:cs typeface="Arial" panose="020B0604020202020204" pitchFamily="34" charset="0"/>
            </a:endParaRPr>
          </a:p>
          <a:p>
            <a:pPr indent="457200" algn="just"/>
            <a:r>
              <a:rPr lang="ru-RU" sz="1600" b="1" dirty="0" smtClean="0">
                <a:latin typeface="Arial" panose="020B0604020202020204" pitchFamily="34" charset="0"/>
                <a:cs typeface="Arial" panose="020B0604020202020204" pitchFamily="34" charset="0"/>
              </a:rPr>
              <a:t>Закон обязывает заказчика устанавливать объем работ, связанных с</a:t>
            </a:r>
          </a:p>
          <a:p>
            <a:pPr indent="457200" algn="just"/>
            <a:r>
              <a:rPr lang="ru-RU" sz="1600" b="1" dirty="0" smtClean="0">
                <a:latin typeface="Arial" panose="020B0604020202020204" pitchFamily="34" charset="0"/>
                <a:cs typeface="Arial" panose="020B0604020202020204" pitchFamily="34" charset="0"/>
              </a:rPr>
              <a:t>осуществлением таких регулярных перевозок в цене контракта.</a:t>
            </a:r>
            <a:endParaRPr lang="ru-RU"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991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2065"/>
            <a:ext cx="8136904" cy="665458"/>
          </a:xfrm>
        </p:spPr>
        <p:txBody>
          <a:bodyPr/>
          <a:lstStyle/>
          <a:p>
            <a:pPr algn="ctr"/>
            <a:r>
              <a:rPr lang="ru-RU" sz="2000" b="1" dirty="0" smtClean="0"/>
              <a:t>Ограничения по закупкам без количества и объёма</a:t>
            </a:r>
            <a:br>
              <a:rPr lang="ru-RU" sz="2000" b="1" dirty="0" smtClean="0"/>
            </a:br>
            <a:endParaRPr lang="ru-RU" sz="2000" b="1" dirty="0"/>
          </a:p>
        </p:txBody>
      </p:sp>
      <p:sp>
        <p:nvSpPr>
          <p:cNvPr id="3" name="Текст 2"/>
          <p:cNvSpPr>
            <a:spLocks noGrp="1"/>
          </p:cNvSpPr>
          <p:nvPr>
            <p:ph type="body" idx="1"/>
          </p:nvPr>
        </p:nvSpPr>
        <p:spPr/>
        <p:txBody>
          <a:bodyPr/>
          <a:lstStyle/>
          <a:p>
            <a:r>
              <a:rPr lang="ru-RU" dirty="0" smtClean="0">
                <a:latin typeface="Arial" panose="020B0604020202020204" pitchFamily="34" charset="0"/>
                <a:cs typeface="Arial" panose="020B0604020202020204" pitchFamily="34" charset="0"/>
              </a:rPr>
              <a:t>Нормативы затраты содержат нормативы количества закупаемых товаров, работ, услуг. </a:t>
            </a:r>
            <a:r>
              <a:rPr lang="ru-RU" b="1" dirty="0" smtClean="0">
                <a:solidFill>
                  <a:srgbClr val="C00000"/>
                </a:solidFill>
                <a:latin typeface="Arial" panose="020B0604020202020204" pitchFamily="34" charset="0"/>
                <a:cs typeface="Arial" panose="020B0604020202020204" pitchFamily="34" charset="0"/>
              </a:rPr>
              <a:t>Данные нормативы затрат определяются с учетом установленных нормативов цены и нормативов количества закупаемых товаров, работ, услуг</a:t>
            </a:r>
          </a:p>
          <a:p>
            <a:endParaRPr lang="ru-RU" dirty="0" smtClean="0">
              <a:latin typeface="Arial" panose="020B0604020202020204" pitchFamily="34" charset="0"/>
              <a:cs typeface="Arial" panose="020B0604020202020204" pitchFamily="34" charset="0"/>
            </a:endParaRPr>
          </a:p>
          <a:p>
            <a:r>
              <a:rPr lang="ru-RU" sz="1400" b="1" dirty="0" smtClean="0">
                <a:latin typeface="Arial" panose="020B0604020202020204" pitchFamily="34" charset="0"/>
                <a:cs typeface="Arial" panose="020B0604020202020204" pitchFamily="34" charset="0"/>
              </a:rPr>
              <a:t>Например:</a:t>
            </a:r>
          </a:p>
          <a:p>
            <a:r>
              <a:rPr lang="ru-RU" sz="1400" dirty="0" smtClean="0">
                <a:latin typeface="Arial" panose="020B0604020202020204" pitchFamily="34" charset="0"/>
                <a:cs typeface="Arial" panose="020B0604020202020204" pitchFamily="34" charset="0"/>
              </a:rPr>
              <a:t>постановление Правительства РФ от 20.10.2014 № 1084 «О порядке определения нормативных затрат на обеспечение функций федеральных государственных органов, органов управления государственными</a:t>
            </a:r>
          </a:p>
          <a:p>
            <a:r>
              <a:rPr lang="ru-RU" sz="1400" dirty="0" smtClean="0">
                <a:latin typeface="Arial" panose="020B0604020202020204" pitchFamily="34" charset="0"/>
                <a:cs typeface="Arial" panose="020B0604020202020204" pitchFamily="34" charset="0"/>
              </a:rPr>
              <a:t>внебюджетными фондами Российской Федерации, включая соответственно территориальные органы и подведомственные казенные учреждения».</a:t>
            </a:r>
          </a:p>
        </p:txBody>
      </p:sp>
    </p:spTree>
    <p:extLst>
      <p:ext uri="{BB962C8B-B14F-4D97-AF65-F5344CB8AC3E}">
        <p14:creationId xmlns:p14="http://schemas.microsoft.com/office/powerpoint/2010/main" val="1443108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483518"/>
            <a:ext cx="8136903" cy="665458"/>
          </a:xfrm>
        </p:spPr>
        <p:txBody>
          <a:bodyPr/>
          <a:lstStyle/>
          <a:p>
            <a:pPr algn="ctr"/>
            <a:r>
              <a:rPr lang="ru-RU" sz="2000" b="1" dirty="0"/>
              <a:t>Как обосновать начальную цену единицы?</a:t>
            </a:r>
          </a:p>
        </p:txBody>
      </p:sp>
      <p:sp>
        <p:nvSpPr>
          <p:cNvPr id="3" name="Текст 2"/>
          <p:cNvSpPr>
            <a:spLocks noGrp="1"/>
          </p:cNvSpPr>
          <p:nvPr>
            <p:ph type="body" idx="1"/>
          </p:nvPr>
        </p:nvSpPr>
        <p:spPr/>
        <p:txBody>
          <a:bodyPr/>
          <a:lstStyle/>
          <a:p>
            <a:endParaRPr lang="ru-RU" dirty="0"/>
          </a:p>
          <a:p>
            <a:r>
              <a:rPr lang="ru-RU" dirty="0"/>
              <a:t>Для обоснования начальной цены единицы товара (работы, услуги) можно применять только четыре : </a:t>
            </a:r>
          </a:p>
          <a:p>
            <a:pPr marL="285750" indent="-285750">
              <a:buFont typeface="Arial" panose="020B0604020202020204" pitchFamily="34" charset="0"/>
              <a:buChar char="•"/>
            </a:pPr>
            <a:r>
              <a:rPr lang="ru-RU" dirty="0" smtClean="0"/>
              <a:t>метод </a:t>
            </a:r>
            <a:r>
              <a:rPr lang="ru-RU" dirty="0"/>
              <a:t>сопоставимых рыночных цен (анализа рынка); </a:t>
            </a:r>
          </a:p>
          <a:p>
            <a:pPr marL="285750" indent="-285750">
              <a:buFont typeface="Arial" panose="020B0604020202020204" pitchFamily="34" charset="0"/>
              <a:buChar char="•"/>
            </a:pPr>
            <a:r>
              <a:rPr lang="ru-RU" dirty="0" smtClean="0"/>
              <a:t>тарифный </a:t>
            </a:r>
            <a:r>
              <a:rPr lang="ru-RU" dirty="0"/>
              <a:t>метод; </a:t>
            </a:r>
          </a:p>
          <a:p>
            <a:pPr marL="285750" indent="-285750">
              <a:buFont typeface="Arial" panose="020B0604020202020204" pitchFamily="34" charset="0"/>
              <a:buChar char="•"/>
            </a:pPr>
            <a:r>
              <a:rPr lang="ru-RU" dirty="0" smtClean="0"/>
              <a:t>нормативный </a:t>
            </a:r>
            <a:r>
              <a:rPr lang="ru-RU" dirty="0"/>
              <a:t>метод; </a:t>
            </a:r>
          </a:p>
          <a:p>
            <a:pPr marL="285750" indent="-285750">
              <a:buFont typeface="Arial" panose="020B0604020202020204" pitchFamily="34" charset="0"/>
              <a:buChar char="•"/>
            </a:pPr>
            <a:r>
              <a:rPr lang="ru-RU" dirty="0" smtClean="0"/>
              <a:t>затратный </a:t>
            </a:r>
            <a:r>
              <a:rPr lang="ru-RU" dirty="0"/>
              <a:t>метод. </a:t>
            </a:r>
            <a:endParaRPr lang="ru-RU" dirty="0" smtClean="0"/>
          </a:p>
          <a:p>
            <a:pPr marL="285750" indent="-285750">
              <a:buFontTx/>
              <a:buChar char="-"/>
            </a:pPr>
            <a:endParaRPr lang="ru-RU" dirty="0"/>
          </a:p>
          <a:p>
            <a:r>
              <a:rPr lang="ru-RU" dirty="0" smtClean="0"/>
              <a:t>Для проектно-сметного метода необходима проектная документация, поэтому обосновать начальную цену единицы товара (работы, услуги) не получится</a:t>
            </a:r>
            <a:endParaRPr lang="ru-RU" dirty="0"/>
          </a:p>
        </p:txBody>
      </p:sp>
    </p:spTree>
    <p:extLst>
      <p:ext uri="{BB962C8B-B14F-4D97-AF65-F5344CB8AC3E}">
        <p14:creationId xmlns:p14="http://schemas.microsoft.com/office/powerpoint/2010/main" val="392694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483518"/>
            <a:ext cx="8136904" cy="665458"/>
          </a:xfrm>
        </p:spPr>
        <p:txBody>
          <a:bodyPr/>
          <a:lstStyle/>
          <a:p>
            <a:pPr algn="ctr"/>
            <a:r>
              <a:rPr lang="ru-RU" sz="2000" b="1" dirty="0">
                <a:latin typeface="Arial" panose="020B0604020202020204" pitchFamily="34" charset="0"/>
                <a:cs typeface="Arial" panose="020B0604020202020204" pitchFamily="34" charset="0"/>
              </a:rPr>
              <a:t>Изменения, </a:t>
            </a:r>
            <a:r>
              <a:rPr lang="ru-RU" sz="2000" b="1" dirty="0" smtClean="0">
                <a:latin typeface="Arial" panose="020B0604020202020204" pitchFamily="34" charset="0"/>
                <a:cs typeface="Arial" panose="020B0604020202020204" pitchFamily="34" charset="0"/>
              </a:rPr>
              <a:t>вступившие </a:t>
            </a:r>
            <a:r>
              <a:rPr lang="ru-RU" sz="2000" b="1" dirty="0">
                <a:latin typeface="Arial" panose="020B0604020202020204" pitchFamily="34" charset="0"/>
                <a:cs typeface="Arial" panose="020B0604020202020204" pitchFamily="34" charset="0"/>
              </a:rPr>
              <a:t>в силу с 01.10.2019</a:t>
            </a:r>
          </a:p>
        </p:txBody>
      </p:sp>
      <p:sp>
        <p:nvSpPr>
          <p:cNvPr id="3" name="Текст 2"/>
          <p:cNvSpPr>
            <a:spLocks noGrp="1"/>
          </p:cNvSpPr>
          <p:nvPr>
            <p:ph type="body" idx="1"/>
          </p:nvPr>
        </p:nvSpPr>
        <p:spPr/>
        <p:txBody>
          <a:bodyPr/>
          <a:lstStyle/>
          <a:p>
            <a:pPr marL="342900" indent="-342900" algn="just">
              <a:buFont typeface="+mj-lt"/>
              <a:buAutoNum type="arabicPeriod"/>
            </a:pPr>
            <a:r>
              <a:rPr lang="ru-RU" sz="1600" dirty="0" smtClean="0"/>
              <a:t>Отменены планы закупок, вместо этого –план-график закупки, включающий некоторые параметры плана закупок;</a:t>
            </a:r>
          </a:p>
          <a:p>
            <a:pPr marL="342900" indent="-342900" algn="just">
              <a:buFont typeface="+mj-lt"/>
              <a:buAutoNum type="arabicPeriod"/>
            </a:pPr>
            <a:r>
              <a:rPr lang="ru-RU" sz="1600" b="1" dirty="0" smtClean="0">
                <a:solidFill>
                  <a:srgbClr val="C00000"/>
                </a:solidFill>
              </a:rPr>
              <a:t>Требования к структуре плана-графика с учетом новых требований  не утверждены 	ПП РФ от 30.09.2019 № 1279 «Об установлении порядка формирования, утверждения планов-графиков закупок, внесения изменений в такие …..».</a:t>
            </a:r>
          </a:p>
          <a:p>
            <a:pPr marL="342900" indent="-342900" algn="just">
              <a:buFont typeface="+mj-lt"/>
              <a:buAutoNum type="arabicPeriod"/>
            </a:pPr>
            <a:r>
              <a:rPr lang="ru-RU" sz="1600" dirty="0" smtClean="0"/>
              <a:t>ПП РФ от 30.09.2019 № 1279 существенно сокращает объем информации и сведений, которые требуются от заказчика на этапе планирования (основная нагрузка приходится на извещение и документацию, в том числа и по применению преференций и ограничений!)</a:t>
            </a:r>
          </a:p>
          <a:p>
            <a:pPr marL="342900" indent="-342900" algn="just">
              <a:buFont typeface="+mj-lt"/>
              <a:buAutoNum type="arabicPeriod"/>
            </a:pPr>
            <a:r>
              <a:rPr lang="ru-RU" sz="1600" dirty="0" smtClean="0"/>
              <a:t>При этом </a:t>
            </a:r>
            <a:r>
              <a:rPr lang="ru-RU" sz="1600" b="1" dirty="0" smtClean="0">
                <a:solidFill>
                  <a:srgbClr val="C00000"/>
                </a:solidFill>
              </a:rPr>
              <a:t>с 1 июля 2019 года </a:t>
            </a:r>
            <a:r>
              <a:rPr lang="ru-RU" sz="1600" dirty="0" smtClean="0"/>
              <a:t>возможно вносить изменения в ПГ и уже на следующий рабочий день размещать извещение и документацию </a:t>
            </a:r>
            <a:r>
              <a:rPr lang="ru-RU" sz="1600" b="1" dirty="0" smtClean="0"/>
              <a:t>(обязательно +1 день на казначейский контроль)</a:t>
            </a:r>
            <a:endParaRPr lang="ru-RU" sz="1600" b="1" dirty="0"/>
          </a:p>
        </p:txBody>
      </p:sp>
    </p:spTree>
    <p:extLst>
      <p:ext uri="{BB962C8B-B14F-4D97-AF65-F5344CB8AC3E}">
        <p14:creationId xmlns:p14="http://schemas.microsoft.com/office/powerpoint/2010/main" val="1346750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02065"/>
            <a:ext cx="7344816" cy="665458"/>
          </a:xfrm>
        </p:spPr>
        <p:txBody>
          <a:bodyPr/>
          <a:lstStyle/>
          <a:p>
            <a:pPr algn="ctr"/>
            <a:r>
              <a:rPr lang="ru-RU" sz="2000" b="1" dirty="0" smtClean="0"/>
              <a:t>Как обосновать начальную цену единицы?</a:t>
            </a:r>
            <a:endParaRPr lang="ru-RU" sz="2000" dirty="0"/>
          </a:p>
        </p:txBody>
      </p:sp>
      <p:sp>
        <p:nvSpPr>
          <p:cNvPr id="3" name="Текст 2"/>
          <p:cNvSpPr>
            <a:spLocks noGrp="1"/>
          </p:cNvSpPr>
          <p:nvPr>
            <p:ph type="body" idx="1"/>
          </p:nvPr>
        </p:nvSpPr>
        <p:spPr/>
        <p:txBody>
          <a:bodyPr/>
          <a:lstStyle/>
          <a:p>
            <a:endParaRPr lang="ru-RU" dirty="0"/>
          </a:p>
          <a:p>
            <a:pPr algn="just"/>
            <a:r>
              <a:rPr lang="ru-RU" sz="1600" dirty="0"/>
              <a:t>Высшим исполнительным органом государственной власти субъекта Российской Федерации в дополнение к методическим рекомендациям, предусмотренным частью 20 настоящей статьи, могут быть установлены методические рекомендации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 </a:t>
            </a:r>
            <a:r>
              <a:rPr lang="ru-RU" sz="1600" b="1" dirty="0"/>
              <a:t>начальной цены единицы товара, работы, услуги </a:t>
            </a:r>
            <a:r>
              <a:rPr lang="ru-RU" sz="1600" dirty="0"/>
              <a:t>для обеспечения нужд субъектов Российской Федерации, в том числе предусматривающие рекомендации по обоснованию и применению иных методов определения начальной (максимальной) цены контракта, цены контракта, заключаемого с единственным поставщиком (подрядчиком, исполнителем), в соответствии с частью 12 ст. 22 Закона 44-ФЗ. </a:t>
            </a:r>
          </a:p>
        </p:txBody>
      </p:sp>
    </p:spTree>
    <p:extLst>
      <p:ext uri="{BB962C8B-B14F-4D97-AF65-F5344CB8AC3E}">
        <p14:creationId xmlns:p14="http://schemas.microsoft.com/office/powerpoint/2010/main" val="1895742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556" y="411510"/>
            <a:ext cx="7992888" cy="665458"/>
          </a:xfrm>
        </p:spPr>
        <p:txBody>
          <a:bodyPr/>
          <a:lstStyle/>
          <a:p>
            <a:pPr algn="ctr"/>
            <a:r>
              <a:rPr lang="ru-RU" sz="2000" b="1" dirty="0"/>
              <a:t>Расчетные величины и максимальное значение цены контракта</a:t>
            </a:r>
          </a:p>
        </p:txBody>
      </p:sp>
      <p:sp>
        <p:nvSpPr>
          <p:cNvPr id="3" name="Текст 2"/>
          <p:cNvSpPr>
            <a:spLocks noGrp="1"/>
          </p:cNvSpPr>
          <p:nvPr>
            <p:ph type="body" idx="1"/>
          </p:nvPr>
        </p:nvSpPr>
        <p:spPr/>
        <p:txBody>
          <a:bodyPr/>
          <a:lstStyle/>
          <a:p>
            <a:r>
              <a:rPr lang="ru-RU" sz="1600" dirty="0" smtClean="0"/>
              <a:t>Применительно к закупкам без фиксированного объема с 01.07.2019 максимальное значение цены контракта вместо начальной (максимальной) цены контракта применяется, например, по отношению:</a:t>
            </a:r>
          </a:p>
          <a:p>
            <a:pPr marL="285750" indent="-285750">
              <a:buFont typeface="Arial" panose="020B0604020202020204" pitchFamily="34" charset="0"/>
              <a:buChar char="•"/>
            </a:pPr>
            <a:r>
              <a:rPr lang="ru-RU" sz="1600" dirty="0" smtClean="0"/>
              <a:t>к размеру обеспечения заявки (ч. 16 ст. 44 Закона № 44-ФЗ)</a:t>
            </a:r>
          </a:p>
          <a:p>
            <a:pPr marL="285750" indent="-285750">
              <a:buFont typeface="Arial" panose="020B0604020202020204" pitchFamily="34" charset="0"/>
              <a:buChar char="•"/>
            </a:pPr>
            <a:r>
              <a:rPr lang="ru-RU" sz="1600" dirty="0" smtClean="0"/>
              <a:t>к размеру обеспечения исполнения контракта (ч. 6 ст. 96 Закона № 44-ФЗ)</a:t>
            </a:r>
          </a:p>
          <a:p>
            <a:pPr marL="285750" indent="-285750">
              <a:buFont typeface="Arial" panose="020B0604020202020204" pitchFamily="34" charset="0"/>
              <a:buChar char="•"/>
            </a:pPr>
            <a:r>
              <a:rPr lang="ru-RU" sz="1600" dirty="0" smtClean="0"/>
              <a:t>к размеру обеспечения гарантийных обязательств по контракту (ч. 6. ст. 96 Закона № 44-ФЗ).</a:t>
            </a:r>
          </a:p>
          <a:p>
            <a:pPr marL="285750" indent="-285750">
              <a:buFont typeface="Arial" panose="020B0604020202020204" pitchFamily="34" charset="0"/>
              <a:buChar char="•"/>
            </a:pPr>
            <a:r>
              <a:rPr lang="ru-RU" sz="1600" dirty="0" smtClean="0"/>
              <a:t>к информации, подтверждающей добросовестность участника закупки, предоставляемой в соответствии с ч. 3 ст. 37 Закона № 44-ФЗ.</a:t>
            </a:r>
          </a:p>
          <a:p>
            <a:pPr marL="285750" indent="-285750">
              <a:buFont typeface="Arial" panose="020B0604020202020204" pitchFamily="34" charset="0"/>
              <a:buChar char="•"/>
            </a:pPr>
            <a:r>
              <a:rPr lang="ru-RU" sz="1600" dirty="0" smtClean="0"/>
              <a:t>к информации, предоставляемой участниками закупки СМП, СОНКО для освобождения от предоставления обеспечения исполнения контракта в соответствии с ч. 8.1 ст. 96 Закона № 44-ФЗ.</a:t>
            </a:r>
            <a:endParaRPr lang="ru-RU" sz="1600" dirty="0"/>
          </a:p>
        </p:txBody>
      </p:sp>
    </p:spTree>
    <p:extLst>
      <p:ext uri="{BB962C8B-B14F-4D97-AF65-F5344CB8AC3E}">
        <p14:creationId xmlns:p14="http://schemas.microsoft.com/office/powerpoint/2010/main" val="3765162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smtClean="0"/>
              <a:t>Пример</a:t>
            </a:r>
            <a:endParaRPr lang="ru-RU" sz="2000" b="1" dirty="0"/>
          </a:p>
        </p:txBody>
      </p:sp>
      <p:sp>
        <p:nvSpPr>
          <p:cNvPr id="3" name="Текст 2"/>
          <p:cNvSpPr>
            <a:spLocks noGrp="1"/>
          </p:cNvSpPr>
          <p:nvPr>
            <p:ph type="body" idx="1"/>
          </p:nvPr>
        </p:nvSpPr>
        <p:spPr>
          <a:xfrm>
            <a:off x="457200" y="874395"/>
            <a:ext cx="8229599" cy="3394710"/>
          </a:xfrm>
        </p:spPr>
        <p:txBody>
          <a:bodyPr/>
          <a:lstStyle/>
          <a:p>
            <a:endParaRPr lang="ru-RU" dirty="0"/>
          </a:p>
          <a:p>
            <a:r>
              <a:rPr lang="ru-RU" sz="1600" dirty="0">
                <a:latin typeface="Arial" panose="020B0604020202020204" pitchFamily="34" charset="0"/>
                <a:cs typeface="Arial" panose="020B0604020202020204" pitchFamily="34" charset="0"/>
              </a:rPr>
              <a:t>Торги при аукционе ведутся на снижение начальной суммы цен ТРУ (ч.5 ст.68 </a:t>
            </a:r>
            <a:r>
              <a:rPr lang="ru-RU" sz="1600" dirty="0" smtClean="0">
                <a:latin typeface="Arial" panose="020B0604020202020204" pitchFamily="34" charset="0"/>
                <a:cs typeface="Arial" panose="020B0604020202020204" pitchFamily="34" charset="0"/>
              </a:rPr>
              <a:t> закона</a:t>
            </a:r>
            <a:r>
              <a:rPr lang="ru-RU" sz="1600" dirty="0">
                <a:latin typeface="Arial" panose="020B0604020202020204" pitchFamily="34" charset="0"/>
                <a:cs typeface="Arial" panose="020B0604020202020204" pitchFamily="34" charset="0"/>
              </a:rPr>
              <a:t>). </a:t>
            </a:r>
          </a:p>
          <a:p>
            <a:r>
              <a:rPr lang="ru-RU" sz="1600" dirty="0">
                <a:latin typeface="Arial" panose="020B0604020202020204" pitchFamily="34" charset="0"/>
                <a:cs typeface="Arial" panose="020B0604020202020204" pitchFamily="34" charset="0"/>
              </a:rPr>
              <a:t>НМЦК = максимальное значение цены контракта = </a:t>
            </a:r>
            <a:r>
              <a:rPr lang="ru-RU" sz="1600" dirty="0" smtClean="0">
                <a:latin typeface="Arial" panose="020B0604020202020204" pitchFamily="34" charset="0"/>
                <a:cs typeface="Arial" panose="020B0604020202020204" pitchFamily="34" charset="0"/>
              </a:rPr>
              <a:t>1 </a:t>
            </a:r>
            <a:r>
              <a:rPr lang="ru-RU" sz="1600" dirty="0">
                <a:latin typeface="Arial" panose="020B0604020202020204" pitchFamily="34" charset="0"/>
                <a:cs typeface="Arial" panose="020B0604020202020204" pitchFamily="34" charset="0"/>
              </a:rPr>
              <a:t>млн </a:t>
            </a:r>
            <a:r>
              <a:rPr lang="ru-RU" sz="1600" dirty="0" err="1">
                <a:latin typeface="Arial" panose="020B0604020202020204" pitchFamily="34" charset="0"/>
                <a:cs typeface="Arial" panose="020B0604020202020204" pitchFamily="34" charset="0"/>
              </a:rPr>
              <a:t>руб</a:t>
            </a:r>
            <a:r>
              <a:rPr lang="ru-RU" sz="1600" dirty="0">
                <a:latin typeface="Arial" panose="020B0604020202020204" pitchFamily="34" charset="0"/>
                <a:cs typeface="Arial" panose="020B0604020202020204" pitchFamily="34" charset="0"/>
              </a:rPr>
              <a:t> на </a:t>
            </a:r>
            <a:r>
              <a:rPr lang="ru-RU" sz="1600" dirty="0" smtClean="0">
                <a:latin typeface="Arial" panose="020B0604020202020204" pitchFamily="34" charset="0"/>
                <a:cs typeface="Arial" panose="020B0604020202020204" pitchFamily="34" charset="0"/>
              </a:rPr>
              <a:t>поставку товара. </a:t>
            </a:r>
            <a:endParaRPr lang="ru-RU" sz="1600" dirty="0">
              <a:latin typeface="Arial" panose="020B0604020202020204" pitchFamily="34" charset="0"/>
              <a:cs typeface="Arial" panose="020B0604020202020204" pitchFamily="34" charset="0"/>
            </a:endParaRPr>
          </a:p>
          <a:p>
            <a:r>
              <a:rPr lang="ru-RU" sz="1600" dirty="0" smtClean="0">
                <a:latin typeface="Arial" panose="020B0604020202020204" pitchFamily="34" charset="0"/>
                <a:cs typeface="Arial" panose="020B0604020202020204" pitchFamily="34" charset="0"/>
              </a:rPr>
              <a:t>Товар А, </a:t>
            </a:r>
            <a:r>
              <a:rPr lang="ru-RU" sz="1600" dirty="0">
                <a:latin typeface="Arial" panose="020B0604020202020204" pitchFamily="34" charset="0"/>
                <a:cs typeface="Arial" panose="020B0604020202020204" pitchFamily="34" charset="0"/>
              </a:rPr>
              <a:t>1 </a:t>
            </a:r>
            <a:r>
              <a:rPr lang="ru-RU" sz="1600" dirty="0" err="1">
                <a:latin typeface="Arial" panose="020B0604020202020204" pitchFamily="34" charset="0"/>
                <a:cs typeface="Arial" panose="020B0604020202020204" pitchFamily="34" charset="0"/>
              </a:rPr>
              <a:t>шт</a:t>
            </a:r>
            <a:r>
              <a:rPr lang="ru-RU" sz="1600" dirty="0">
                <a:latin typeface="Arial" panose="020B0604020202020204" pitchFamily="34" charset="0"/>
                <a:cs typeface="Arial" panose="020B0604020202020204" pitchFamily="34" charset="0"/>
              </a:rPr>
              <a:t> - 200 рублей </a:t>
            </a:r>
          </a:p>
          <a:p>
            <a:r>
              <a:rPr lang="ru-RU" sz="1600" dirty="0" smtClean="0">
                <a:latin typeface="Arial" panose="020B0604020202020204" pitchFamily="34" charset="0"/>
                <a:cs typeface="Arial" panose="020B0604020202020204" pitchFamily="34" charset="0"/>
              </a:rPr>
              <a:t>Товар Б, </a:t>
            </a:r>
            <a:r>
              <a:rPr lang="ru-RU" sz="1600" dirty="0">
                <a:latin typeface="Arial" panose="020B0604020202020204" pitchFamily="34" charset="0"/>
                <a:cs typeface="Arial" panose="020B0604020202020204" pitchFamily="34" charset="0"/>
              </a:rPr>
              <a:t>1 </a:t>
            </a:r>
            <a:r>
              <a:rPr lang="ru-RU" sz="1600" dirty="0" err="1">
                <a:latin typeface="Arial" panose="020B0604020202020204" pitchFamily="34" charset="0"/>
                <a:cs typeface="Arial" panose="020B0604020202020204" pitchFamily="34" charset="0"/>
              </a:rPr>
              <a:t>шт</a:t>
            </a:r>
            <a:r>
              <a:rPr lang="ru-RU" sz="1600" dirty="0">
                <a:latin typeface="Arial" panose="020B0604020202020204" pitchFamily="34" charset="0"/>
                <a:cs typeface="Arial" panose="020B0604020202020204" pitchFamily="34" charset="0"/>
              </a:rPr>
              <a:t> - 300 рублей </a:t>
            </a:r>
          </a:p>
          <a:p>
            <a:r>
              <a:rPr lang="ru-RU" sz="1600" dirty="0" smtClean="0">
                <a:latin typeface="Arial" panose="020B0604020202020204" pitchFamily="34" charset="0"/>
                <a:cs typeface="Arial" panose="020B0604020202020204" pitchFamily="34" charset="0"/>
              </a:rPr>
              <a:t>Товар В, </a:t>
            </a:r>
            <a:r>
              <a:rPr lang="ru-RU" sz="1600" dirty="0">
                <a:latin typeface="Arial" panose="020B0604020202020204" pitchFamily="34" charset="0"/>
                <a:cs typeface="Arial" panose="020B0604020202020204" pitchFamily="34" charset="0"/>
              </a:rPr>
              <a:t>1 </a:t>
            </a:r>
            <a:r>
              <a:rPr lang="ru-RU" sz="1600" dirty="0" err="1">
                <a:latin typeface="Arial" panose="020B0604020202020204" pitchFamily="34" charset="0"/>
                <a:cs typeface="Arial" panose="020B0604020202020204" pitchFamily="34" charset="0"/>
              </a:rPr>
              <a:t>шт</a:t>
            </a:r>
            <a:r>
              <a:rPr lang="ru-RU" sz="1600" dirty="0">
                <a:latin typeface="Arial" panose="020B0604020202020204" pitchFamily="34" charset="0"/>
                <a:cs typeface="Arial" panose="020B0604020202020204" pitchFamily="34" charset="0"/>
              </a:rPr>
              <a:t> - 1 500 рублей </a:t>
            </a:r>
          </a:p>
          <a:p>
            <a:r>
              <a:rPr lang="ru-RU" sz="1600" dirty="0">
                <a:latin typeface="Arial" panose="020B0604020202020204" pitchFamily="34" charset="0"/>
                <a:cs typeface="Arial" panose="020B0604020202020204" pitchFamily="34" charset="0"/>
              </a:rPr>
              <a:t>НСЦЕ =начальная сумма цен единиц 2 000 рублей </a:t>
            </a:r>
          </a:p>
          <a:p>
            <a:r>
              <a:rPr lang="ru-RU" sz="1600" dirty="0">
                <a:latin typeface="Arial" panose="020B0604020202020204" pitchFamily="34" charset="0"/>
                <a:cs typeface="Arial" panose="020B0604020202020204" pitchFamily="34" charset="0"/>
              </a:rPr>
              <a:t>Обеспечение заявки = 0,5% от МЗЦК = 5 000 руб. </a:t>
            </a:r>
          </a:p>
          <a:p>
            <a:r>
              <a:rPr lang="ru-RU" sz="1600" dirty="0">
                <a:latin typeface="Arial" panose="020B0604020202020204" pitchFamily="34" charset="0"/>
                <a:cs typeface="Arial" panose="020B0604020202020204" pitchFamily="34" charset="0"/>
              </a:rPr>
              <a:t>ОИК= 5% от МЗЦК = 50 000 руб. </a:t>
            </a:r>
          </a:p>
          <a:p>
            <a:r>
              <a:rPr lang="ru-RU" sz="1600" dirty="0">
                <a:latin typeface="Arial" panose="020B0604020202020204" pitchFamily="34" charset="0"/>
                <a:cs typeface="Arial" panose="020B0604020202020204" pitchFamily="34" charset="0"/>
              </a:rPr>
              <a:t>Стартовая цена на аукционе – 2 000 (НСЦЕ) </a:t>
            </a:r>
          </a:p>
          <a:p>
            <a:r>
              <a:rPr lang="ru-RU" sz="1600" dirty="0">
                <a:latin typeface="Arial" panose="020B0604020202020204" pitchFamily="34" charset="0"/>
                <a:cs typeface="Arial" panose="020B0604020202020204" pitchFamily="34" charset="0"/>
              </a:rPr>
              <a:t>Победитель снизил цену до 1 800 руб. на </a:t>
            </a:r>
            <a:r>
              <a:rPr lang="ru-RU" sz="1600" dirty="0" smtClean="0">
                <a:latin typeface="Arial" panose="020B0604020202020204" pitchFamily="34" charset="0"/>
                <a:cs typeface="Arial" panose="020B0604020202020204" pitchFamily="34" charset="0"/>
              </a:rPr>
              <a:t>10</a:t>
            </a:r>
            <a:r>
              <a:rPr lang="ru-RU" sz="1600" dirty="0">
                <a:latin typeface="Arial" panose="020B0604020202020204" pitchFamily="34" charset="0"/>
                <a:cs typeface="Arial" panose="020B0604020202020204" pitchFamily="34" charset="0"/>
              </a:rPr>
              <a:t>% (эта сумма далее никуда не идет) </a:t>
            </a:r>
          </a:p>
          <a:p>
            <a:r>
              <a:rPr lang="ru-RU" sz="1600" dirty="0">
                <a:latin typeface="Arial" panose="020B0604020202020204" pitchFamily="34" charset="0"/>
                <a:cs typeface="Arial" panose="020B0604020202020204" pitchFamily="34" charset="0"/>
              </a:rPr>
              <a:t>Контракт заключается на 1 млн руб. (МЗЦК без изменений</a:t>
            </a:r>
            <a:r>
              <a:rPr lang="ru-RU" sz="1600" dirty="0" smtClean="0">
                <a:latin typeface="Arial" panose="020B0604020202020204" pitchFamily="34" charset="0"/>
                <a:cs typeface="Arial" panose="020B0604020202020204" pitchFamily="34" charset="0"/>
              </a:rPr>
              <a:t>), </a:t>
            </a:r>
            <a:r>
              <a:rPr lang="ru-RU" sz="1600" b="1" dirty="0" smtClean="0">
                <a:latin typeface="Arial" panose="020B0604020202020204" pitchFamily="34" charset="0"/>
                <a:cs typeface="Arial" panose="020B0604020202020204" pitchFamily="34" charset="0"/>
              </a:rPr>
              <a:t>а каждая позиция также дешевеет на 10% </a:t>
            </a:r>
            <a:endParaRPr lang="ru-RU"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058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9502"/>
            <a:ext cx="7200800" cy="665458"/>
          </a:xfrm>
        </p:spPr>
        <p:txBody>
          <a:bodyPr/>
          <a:lstStyle/>
          <a:p>
            <a:pPr algn="ctr"/>
            <a:r>
              <a:rPr lang="ru-RU" sz="2000" b="1" dirty="0" smtClean="0">
                <a:latin typeface="Arial" panose="020B0604020202020204" pitchFamily="34" charset="0"/>
                <a:cs typeface="Arial" panose="020B0604020202020204" pitchFamily="34" charset="0"/>
              </a:rPr>
              <a:t>Заключение контракта по торгам без объема </a:t>
            </a:r>
            <a:endParaRPr lang="ru-RU" sz="20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0" y="1059582"/>
            <a:ext cx="8229599" cy="3394710"/>
          </a:xfrm>
        </p:spPr>
        <p:txBody>
          <a:bodyPr/>
          <a:lstStyle/>
          <a:p>
            <a:pPr indent="457200"/>
            <a:r>
              <a:rPr lang="ru-RU" sz="1600" b="0" i="0" u="none" strike="noStrike" baseline="0" dirty="0" smtClean="0">
                <a:latin typeface="1"/>
              </a:rPr>
              <a:t>Часть 18 статьи 34 закона не применяется - так как нет количества </a:t>
            </a:r>
            <a:r>
              <a:rPr lang="ru-RU" sz="1600" b="0" i="0" u="none" strike="noStrike" dirty="0" smtClean="0">
                <a:latin typeface="1"/>
              </a:rPr>
              <a:t> </a:t>
            </a:r>
            <a:r>
              <a:rPr lang="ru-RU" sz="1600" b="0" i="0" u="none" strike="noStrike" baseline="0" dirty="0" smtClean="0">
                <a:latin typeface="1"/>
              </a:rPr>
              <a:t>(при заключении контракта по согласованию сторон </a:t>
            </a:r>
            <a:r>
              <a:rPr lang="ru-RU" sz="1600" b="1" i="0" u="none" strike="noStrike" baseline="0" dirty="0" smtClean="0">
                <a:latin typeface="2"/>
              </a:rPr>
              <a:t>нельзя </a:t>
            </a:r>
            <a:r>
              <a:rPr lang="ru-RU" sz="1600" b="0" i="0" u="none" strike="noStrike" baseline="0" dirty="0" smtClean="0">
                <a:latin typeface="1"/>
              </a:rPr>
              <a:t>увеличить количество товара до МЗЦК).</a:t>
            </a:r>
          </a:p>
          <a:p>
            <a:pPr indent="457200"/>
            <a:r>
              <a:rPr lang="ru-RU" sz="1600" b="0" i="0" u="none" strike="noStrike" baseline="0" dirty="0" smtClean="0">
                <a:latin typeface="1"/>
              </a:rPr>
              <a:t>При заключении контракта в проект контракта будет включаться (</a:t>
            </a:r>
            <a:r>
              <a:rPr lang="ru-RU" sz="1600" b="0" i="0" u="none" strike="noStrike" baseline="0" dirty="0" err="1" smtClean="0">
                <a:latin typeface="1"/>
              </a:rPr>
              <a:t>сиспользованием</a:t>
            </a:r>
            <a:r>
              <a:rPr lang="ru-RU" sz="1600" b="0" i="0" u="none" strike="noStrike" baseline="0" dirty="0" smtClean="0">
                <a:latin typeface="1"/>
              </a:rPr>
              <a:t> ЕИС) максимальное значение цены контракта и цена единицы ТРУ. (ч.2.1 ст.83.2 закона) </a:t>
            </a:r>
          </a:p>
          <a:p>
            <a:pPr indent="457200"/>
            <a:r>
              <a:rPr lang="ru-RU" sz="1600" b="1" i="0" u="none" strike="noStrike" baseline="0" dirty="0" smtClean="0">
                <a:latin typeface="2"/>
              </a:rPr>
              <a:t>Цена ед. ТРУ = нач. цена ед. ТРУ - % снижения суммы начальных цен ед. ТРУ в ходе торгов </a:t>
            </a:r>
            <a:endParaRPr lang="ru-RU" sz="1600" b="0" i="0" u="none" strike="noStrike" baseline="0" dirty="0" smtClean="0">
              <a:latin typeface="1"/>
            </a:endParaRPr>
          </a:p>
          <a:p>
            <a:pPr indent="457200"/>
            <a:r>
              <a:rPr lang="ru-RU" sz="1600" b="0" i="0" u="none" strike="noStrike" baseline="0" dirty="0" smtClean="0">
                <a:latin typeface="1"/>
              </a:rPr>
              <a:t>Оплата ТРУ осуществляется по цене единицы ТРУ, исходя из фактического количества (объёма) ТРУ, но в размере, не превышающем максимальной цены контракта (п.2 ст.42 закона). Это указывают в извещении и документации. </a:t>
            </a:r>
          </a:p>
          <a:p>
            <a:pPr indent="457200"/>
            <a:r>
              <a:rPr lang="ru-RU" sz="1600" b="1" i="0" u="none" strike="noStrike" baseline="0" dirty="0" smtClean="0">
                <a:latin typeface="1"/>
              </a:rPr>
              <a:t>Этапы не предусматривают</a:t>
            </a:r>
            <a:r>
              <a:rPr lang="ru-RU" sz="1600" b="0" i="0" u="none" strike="noStrike" baseline="0" dirty="0" smtClean="0">
                <a:latin typeface="1"/>
              </a:rPr>
              <a:t>. Так как нет точной информации об объеме и сумме. </a:t>
            </a:r>
          </a:p>
          <a:p>
            <a:pPr indent="457200"/>
            <a:r>
              <a:rPr lang="ru-RU" sz="1600" b="1" i="0" u="none" strike="noStrike" baseline="0" dirty="0" smtClean="0">
                <a:latin typeface="2"/>
              </a:rPr>
              <a:t>Нет возможности </a:t>
            </a:r>
            <a:r>
              <a:rPr lang="ru-RU" sz="1600" b="0" i="0" u="none" strike="noStrike" baseline="0" dirty="0" smtClean="0">
                <a:latin typeface="1"/>
              </a:rPr>
              <a:t>уменьшить обеспечение исполнения контракта по ч.7.2,7.3 ст.96 закона. </a:t>
            </a:r>
            <a:endParaRPr lang="ru-RU" sz="1600" dirty="0"/>
          </a:p>
        </p:txBody>
      </p:sp>
    </p:spTree>
    <p:extLst>
      <p:ext uri="{BB962C8B-B14F-4D97-AF65-F5344CB8AC3E}">
        <p14:creationId xmlns:p14="http://schemas.microsoft.com/office/powerpoint/2010/main" val="3120406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smtClean="0">
                <a:latin typeface="Arial" panose="020B0604020202020204" pitchFamily="34" charset="0"/>
                <a:cs typeface="Arial" panose="020B0604020202020204" pitchFamily="34" charset="0"/>
              </a:rPr>
              <a:t>Изменение контракта</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0" y="874395"/>
            <a:ext cx="8229599" cy="3394710"/>
          </a:xfrm>
        </p:spPr>
        <p:txBody>
          <a:bodyPr/>
          <a:lstStyle/>
          <a:p>
            <a:endParaRPr lang="ru-RU" sz="1400" dirty="0"/>
          </a:p>
          <a:p>
            <a:pPr indent="457200" algn="just"/>
            <a:r>
              <a:rPr lang="ru-RU" sz="1400" b="1" dirty="0"/>
              <a:t>Нельзя </a:t>
            </a:r>
            <a:r>
              <a:rPr lang="ru-RU" sz="1400" dirty="0"/>
              <a:t>увеличить (уменьшить) количество ТРУ до 10% и цену до 10% (</a:t>
            </a:r>
            <a:r>
              <a:rPr lang="ru-RU" sz="1400" dirty="0" err="1"/>
              <a:t>подп</a:t>
            </a:r>
            <a:r>
              <a:rPr lang="ru-RU" sz="1400" dirty="0"/>
              <a:t> «б» п.1 ч.1 ст.95). Так как нет точного количества. </a:t>
            </a:r>
          </a:p>
          <a:p>
            <a:pPr indent="457200" algn="just"/>
            <a:r>
              <a:rPr lang="ru-RU" sz="1400" dirty="0"/>
              <a:t>Цена единицы услуги </a:t>
            </a:r>
            <a:r>
              <a:rPr lang="ru-RU" sz="1400" b="1" dirty="0"/>
              <a:t>не может </a:t>
            </a:r>
            <a:r>
              <a:rPr lang="ru-RU" sz="1400" dirty="0"/>
              <a:t>быть изменена, нет основания в статье 95 Закона 44-ФЗ. </a:t>
            </a:r>
          </a:p>
          <a:p>
            <a:pPr indent="457200" algn="just"/>
            <a:r>
              <a:rPr lang="ru-RU" sz="1400" b="1" dirty="0"/>
              <a:t>Можно </a:t>
            </a:r>
            <a:r>
              <a:rPr lang="ru-RU" sz="1400" dirty="0"/>
              <a:t>при исполнении контракта (за исключением случаев, которые предусмотрены нормативными правовыми актами по части 6 статьи 14 закона) по согласованию заказчика с поставщиком (подрядчиком, исполнителем) поставить товар, выполнить работы или оказать услуги, качество, технические и функциональные характеристики (потребительские свойства) которых являются улучшенными по сравнению с качеством и соответствующими техническими и функциональными характеристиками, указанными в контракте. </a:t>
            </a:r>
          </a:p>
          <a:p>
            <a:pPr indent="457200" algn="just"/>
            <a:r>
              <a:rPr lang="ru-RU" sz="1400" dirty="0" smtClean="0"/>
              <a:t>Информация вносится в реестр </a:t>
            </a:r>
            <a:r>
              <a:rPr lang="ru-RU" sz="1400" dirty="0"/>
              <a:t>контрактов регулярно после каждой приемки и каждой оплаты. </a:t>
            </a:r>
            <a:endParaRPr lang="ru-RU" sz="1400" dirty="0" smtClean="0"/>
          </a:p>
          <a:p>
            <a:pPr indent="457200" algn="just"/>
            <a:endParaRPr lang="ru-RU" sz="1400" dirty="0"/>
          </a:p>
          <a:p>
            <a:pPr indent="457200" algn="just"/>
            <a:r>
              <a:rPr lang="ru-RU" sz="1400" b="1" dirty="0" smtClean="0"/>
              <a:t>Вопрос: </a:t>
            </a:r>
            <a:r>
              <a:rPr lang="ru-RU" sz="1400" dirty="0" smtClean="0"/>
              <a:t>При </a:t>
            </a:r>
            <a:r>
              <a:rPr lang="ru-RU" sz="1400" dirty="0"/>
              <a:t>осуществлении закупок ТРУ неопределенного объема аукцион за право заключения контракта может (не может) проводиться?? </a:t>
            </a:r>
          </a:p>
          <a:p>
            <a:pPr indent="457200" algn="just"/>
            <a:r>
              <a:rPr lang="ru-RU" sz="1400" b="1" dirty="0" smtClean="0"/>
              <a:t>Ответ: </a:t>
            </a:r>
            <a:r>
              <a:rPr lang="ru-RU" sz="1400" dirty="0" smtClean="0"/>
              <a:t>проводится</a:t>
            </a:r>
            <a:endParaRPr lang="ru-RU" sz="1400" dirty="0"/>
          </a:p>
        </p:txBody>
      </p:sp>
    </p:spTree>
    <p:extLst>
      <p:ext uri="{BB962C8B-B14F-4D97-AF65-F5344CB8AC3E}">
        <p14:creationId xmlns:p14="http://schemas.microsoft.com/office/powerpoint/2010/main" val="312719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11510"/>
            <a:ext cx="7776864" cy="665458"/>
          </a:xfrm>
        </p:spPr>
        <p:txBody>
          <a:bodyPr/>
          <a:lstStyle/>
          <a:p>
            <a:pPr algn="ctr"/>
            <a:r>
              <a:rPr lang="ru-RU" sz="2000" b="1" dirty="0">
                <a:latin typeface="Arial" panose="020B0604020202020204" pitchFamily="34" charset="0"/>
                <a:cs typeface="Arial" panose="020B0604020202020204" pitchFamily="34" charset="0"/>
              </a:rPr>
              <a:t>Что включает план-график на 2020 год?</a:t>
            </a:r>
          </a:p>
        </p:txBody>
      </p:sp>
      <p:sp>
        <p:nvSpPr>
          <p:cNvPr id="3" name="Текст 2"/>
          <p:cNvSpPr>
            <a:spLocks noGrp="1"/>
          </p:cNvSpPr>
          <p:nvPr>
            <p:ph type="body" idx="1"/>
          </p:nvPr>
        </p:nvSpPr>
        <p:spPr/>
        <p:txBody>
          <a:bodyPr/>
          <a:lstStyle/>
          <a:p>
            <a:r>
              <a:rPr lang="ru-RU" sz="1600" dirty="0"/>
              <a:t>По новым правилам в план-график нужно будет вносить значительно меньше сведений, чем по Постановлениям </a:t>
            </a:r>
            <a:r>
              <a:rPr lang="ru-RU" sz="1600" dirty="0">
                <a:hlinkClick r:id="rId2"/>
              </a:rPr>
              <a:t>N 553</a:t>
            </a:r>
            <a:r>
              <a:rPr lang="ru-RU" sz="1600" dirty="0"/>
              <a:t> и </a:t>
            </a:r>
            <a:r>
              <a:rPr lang="ru-RU" sz="1600" dirty="0">
                <a:hlinkClick r:id="rId3"/>
              </a:rPr>
              <a:t>N 554</a:t>
            </a:r>
            <a:r>
              <a:rPr lang="ru-RU" sz="1600" dirty="0"/>
              <a:t>. План-график будет содержать:</a:t>
            </a:r>
          </a:p>
          <a:p>
            <a:r>
              <a:rPr lang="ru-RU" sz="1600" dirty="0"/>
              <a:t>- </a:t>
            </a:r>
            <a:r>
              <a:rPr lang="ru-RU" sz="1600" dirty="0">
                <a:hlinkClick r:id="rId4"/>
              </a:rPr>
              <a:t>информацию о заказчике</a:t>
            </a:r>
            <a:r>
              <a:rPr lang="ru-RU" sz="1600" dirty="0"/>
              <a:t>, в частности: наименование, ИНН, место нахождения. Эта информация сформируется автоматически в соответствии со сведениями, включенными в реестр участников бюджетного процесса;</a:t>
            </a:r>
          </a:p>
          <a:p>
            <a:r>
              <a:rPr lang="ru-RU" sz="1600" dirty="0"/>
              <a:t>- идентификационный код закупки;</a:t>
            </a:r>
          </a:p>
          <a:p>
            <a:r>
              <a:rPr lang="ru-RU" sz="1600" dirty="0"/>
              <a:t>- код по ОКПД2;</a:t>
            </a:r>
          </a:p>
          <a:p>
            <a:r>
              <a:rPr lang="ru-RU" sz="1600" dirty="0"/>
              <a:t>- наименование объекта закупки;</a:t>
            </a:r>
          </a:p>
          <a:p>
            <a:r>
              <a:rPr lang="ru-RU" sz="1600" dirty="0"/>
              <a:t>- планируемый год начала закупки;</a:t>
            </a:r>
          </a:p>
          <a:p>
            <a:r>
              <a:rPr lang="ru-RU" sz="1600" dirty="0"/>
              <a:t>- объем финансового обеспечения (планируемые платежи) на соответствующий финансовый год;</a:t>
            </a:r>
          </a:p>
          <a:p>
            <a:r>
              <a:rPr lang="ru-RU" sz="1600" dirty="0"/>
              <a:t>- информацию о наличии общественного обсуждения закупки;</a:t>
            </a:r>
          </a:p>
          <a:p>
            <a:r>
              <a:rPr lang="ru-RU" sz="1600" dirty="0"/>
              <a:t>- наименование заказчика-организатора при централизованной или совместной закупке</a:t>
            </a:r>
            <a:r>
              <a:rPr lang="ru-RU" sz="1600" dirty="0" smtClean="0"/>
              <a:t>.</a:t>
            </a:r>
            <a:endParaRPr lang="ru-RU" sz="1600" dirty="0"/>
          </a:p>
        </p:txBody>
      </p:sp>
    </p:spTree>
    <p:extLst>
      <p:ext uri="{BB962C8B-B14F-4D97-AF65-F5344CB8AC3E}">
        <p14:creationId xmlns:p14="http://schemas.microsoft.com/office/powerpoint/2010/main" val="157074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83518"/>
            <a:ext cx="8125760" cy="665458"/>
          </a:xfrm>
        </p:spPr>
        <p:txBody>
          <a:bodyPr/>
          <a:lstStyle/>
          <a:p>
            <a:pPr algn="ctr"/>
            <a:r>
              <a:rPr lang="ru-RU" sz="2000" b="1" dirty="0" smtClean="0">
                <a:latin typeface="Arial" panose="020B0604020202020204" pitchFamily="34" charset="0"/>
                <a:cs typeface="Arial" panose="020B0604020202020204" pitchFamily="34" charset="0"/>
              </a:rPr>
              <a:t>Типовая форма заявки на участие в процедуре по 44-ФЗ</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r>
              <a:rPr lang="ru-RU" sz="1400" dirty="0" smtClean="0">
                <a:latin typeface="Arial" panose="020B0604020202020204" pitchFamily="34" charset="0"/>
                <a:cs typeface="Arial" panose="020B0604020202020204" pitchFamily="34" charset="0"/>
              </a:rPr>
              <a:t>Постановлением Правительства РФ от 5 ноября 2019 г. № 1401 установлены типовые формы заявок на участие в процедурах (с 15 ноября 2019 года).</a:t>
            </a:r>
          </a:p>
          <a:p>
            <a:endParaRPr lang="ru-RU" sz="1400" dirty="0" smtClean="0">
              <a:latin typeface="Arial" panose="020B0604020202020204" pitchFamily="34" charset="0"/>
              <a:cs typeface="Arial" panose="020B0604020202020204" pitchFamily="34" charset="0"/>
            </a:endParaRPr>
          </a:p>
          <a:p>
            <a:r>
              <a:rPr lang="ru-RU" sz="1400" dirty="0" smtClean="0"/>
              <a:t>Постановление Правительства № 656 от 08.06.2018 о требованиях к площадкам для </a:t>
            </a:r>
            <a:r>
              <a:rPr lang="ru-RU" sz="1400" dirty="0" err="1" smtClean="0"/>
              <a:t>госзакупок</a:t>
            </a:r>
            <a:r>
              <a:rPr lang="ru-RU" sz="1400" dirty="0" smtClean="0"/>
              <a:t> дополнили пунктом 31. Вводится требование обеспечить участнику возможность подать заявку в соответствии с типовой формой по ч. 5 ст. 24.1 44-ФЗ.</a:t>
            </a:r>
          </a:p>
          <a:p>
            <a:endParaRPr lang="ru-RU" sz="1400" dirty="0"/>
          </a:p>
          <a:p>
            <a:r>
              <a:rPr lang="ru-RU" sz="1400" dirty="0" smtClean="0"/>
              <a:t>Типовые формы разработаны для участия в : </a:t>
            </a:r>
          </a:p>
          <a:p>
            <a:pPr marL="285750" indent="-285750">
              <a:buFont typeface="Arial" panose="020B0604020202020204" pitchFamily="34" charset="0"/>
              <a:buChar char="•"/>
            </a:pPr>
            <a:r>
              <a:rPr lang="ru-RU" sz="1400" dirty="0"/>
              <a:t>открытом конкурсе, конкурсе с ограниченным участием, двухэтапном конкурсе, закрытом конкурсе, закрытом конкурсе с ограниченным участием, закрытом двухэтапном конкурсе;</a:t>
            </a:r>
          </a:p>
          <a:p>
            <a:pPr marL="285750" indent="-285750">
              <a:buFont typeface="Arial" panose="020B0604020202020204" pitchFamily="34" charset="0"/>
              <a:buChar char="•"/>
            </a:pPr>
            <a:r>
              <a:rPr lang="ru-RU" sz="1400" dirty="0"/>
              <a:t>аукционе, закрытом аукционе;</a:t>
            </a:r>
          </a:p>
          <a:p>
            <a:pPr marL="285750" indent="-285750">
              <a:buFont typeface="Arial" panose="020B0604020202020204" pitchFamily="34" charset="0"/>
              <a:buChar char="•"/>
            </a:pPr>
            <a:r>
              <a:rPr lang="ru-RU" sz="1400" dirty="0"/>
              <a:t>запросе котировок;</a:t>
            </a:r>
          </a:p>
          <a:p>
            <a:pPr marL="285750" indent="-285750">
              <a:buFont typeface="Arial" panose="020B0604020202020204" pitchFamily="34" charset="0"/>
              <a:buChar char="•"/>
            </a:pPr>
            <a:r>
              <a:rPr lang="ru-RU" sz="1400" dirty="0"/>
              <a:t>запросе предложений</a:t>
            </a:r>
            <a:r>
              <a:rPr lang="ru-RU" sz="1400" dirty="0" smtClean="0"/>
              <a:t>.</a:t>
            </a:r>
            <a:endParaRPr lang="ru-RU" sz="1400" dirty="0"/>
          </a:p>
        </p:txBody>
      </p:sp>
    </p:spTree>
    <p:extLst>
      <p:ext uri="{BB962C8B-B14F-4D97-AF65-F5344CB8AC3E}">
        <p14:creationId xmlns:p14="http://schemas.microsoft.com/office/powerpoint/2010/main" val="123823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02065"/>
            <a:ext cx="7200799" cy="665458"/>
          </a:xfrm>
        </p:spPr>
        <p:txBody>
          <a:bodyPr/>
          <a:lstStyle/>
          <a:p>
            <a:pPr algn="ctr"/>
            <a:r>
              <a:rPr lang="ru-RU" sz="2000" b="1" dirty="0" smtClean="0"/>
              <a:t>Что не включает план-график на 2020 год?</a:t>
            </a:r>
            <a:endParaRPr lang="ru-RU" sz="2000" b="1" dirty="0"/>
          </a:p>
        </p:txBody>
      </p:sp>
      <p:sp>
        <p:nvSpPr>
          <p:cNvPr id="3" name="Текст 2"/>
          <p:cNvSpPr>
            <a:spLocks noGrp="1"/>
          </p:cNvSpPr>
          <p:nvPr>
            <p:ph type="body" idx="1"/>
          </p:nvPr>
        </p:nvSpPr>
        <p:spPr/>
        <p:txBody>
          <a:bodyPr/>
          <a:lstStyle/>
          <a:p>
            <a:r>
              <a:rPr lang="ru-RU" dirty="0" smtClean="0"/>
              <a:t>Заказчикам больше не придется:</a:t>
            </a:r>
          </a:p>
          <a:p>
            <a:r>
              <a:rPr lang="ru-RU" dirty="0" smtClean="0"/>
              <a:t>- детализировать информацию об объекте закупки - включать его описание, количество товара и объем работ, услуг, единицу измерения;</a:t>
            </a:r>
          </a:p>
          <a:p>
            <a:r>
              <a:rPr lang="ru-RU" dirty="0" smtClean="0"/>
              <a:t>- приводить сведения об НМЦК и цене контракта с единственным поставщиком, размере аванса, СГОЗ, этапах оплаты;</a:t>
            </a:r>
          </a:p>
          <a:p>
            <a:r>
              <a:rPr lang="ru-RU" dirty="0" smtClean="0"/>
              <a:t>- сообщать иные сведения о закупке, например: о способе закупки, размере обеспечения заявки и исполнения контракта, о преимуществах, запретах и условиях допуска, возможности провести закупку только среди СМП и СОНКО.</a:t>
            </a:r>
          </a:p>
          <a:p>
            <a:endParaRPr lang="ru-RU" dirty="0" smtClean="0"/>
          </a:p>
          <a:p>
            <a:endParaRPr lang="ru-RU" dirty="0"/>
          </a:p>
        </p:txBody>
      </p:sp>
    </p:spTree>
    <p:extLst>
      <p:ext uri="{BB962C8B-B14F-4D97-AF65-F5344CB8AC3E}">
        <p14:creationId xmlns:p14="http://schemas.microsoft.com/office/powerpoint/2010/main" val="238614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83518"/>
            <a:ext cx="8280919" cy="665458"/>
          </a:xfrm>
        </p:spPr>
        <p:txBody>
          <a:bodyPr/>
          <a:lstStyle/>
          <a:p>
            <a:pPr algn="ctr"/>
            <a:r>
              <a:rPr lang="ru-RU" sz="2000" b="1" dirty="0" smtClean="0">
                <a:latin typeface="Arial" panose="020B0604020202020204" pitchFamily="34" charset="0"/>
                <a:cs typeface="Arial" panose="020B0604020202020204" pitchFamily="34" charset="0"/>
              </a:rPr>
              <a:t>Изменение порядка участия в процедурах с </a:t>
            </a:r>
            <a:r>
              <a:rPr lang="ru-RU" sz="2000" b="1" dirty="0" err="1" smtClean="0">
                <a:latin typeface="Arial" panose="020B0604020202020204" pitchFamily="34" charset="0"/>
                <a:cs typeface="Arial" panose="020B0604020202020204" pitchFamily="34" charset="0"/>
              </a:rPr>
              <a:t>доп.требованиями</a:t>
            </a:r>
            <a:r>
              <a:rPr lang="ru-RU" sz="2000" b="1" dirty="0" smtClean="0">
                <a:latin typeface="Arial" panose="020B0604020202020204" pitchFamily="34" charset="0"/>
                <a:cs typeface="Arial" panose="020B0604020202020204" pitchFamily="34" charset="0"/>
              </a:rPr>
              <a:t> </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r>
              <a:rPr lang="ru-RU" sz="1400" dirty="0" smtClean="0">
                <a:latin typeface="Arial" panose="020B0604020202020204" pitchFamily="34" charset="0"/>
                <a:cs typeface="Arial" panose="020B0604020202020204" pitchFamily="34" charset="0"/>
              </a:rPr>
              <a:t>С 1 июля 2019 года для участия в процедурах с </a:t>
            </a:r>
            <a:r>
              <a:rPr lang="ru-RU" sz="1400" dirty="0" err="1" smtClean="0">
                <a:latin typeface="Arial" panose="020B0604020202020204" pitchFamily="34" charset="0"/>
                <a:cs typeface="Arial" panose="020B0604020202020204" pitchFamily="34" charset="0"/>
              </a:rPr>
              <a:t>доп.требованиями</a:t>
            </a:r>
            <a:r>
              <a:rPr lang="ru-RU" sz="1400" dirty="0" smtClean="0">
                <a:latin typeface="Arial" panose="020B0604020202020204" pitchFamily="34" charset="0"/>
                <a:cs typeface="Arial" panose="020B0604020202020204" pitchFamily="34" charset="0"/>
              </a:rPr>
              <a:t> (Постановление Правительства РФ № 99) участникам необходимо внести информацию о ранее выполненных контрактах и другие сведения в специальный раздел на ЭТП для включения в реестр аккредитованных участников торгов с </a:t>
            </a:r>
            <a:r>
              <a:rPr lang="ru-RU" sz="1400" dirty="0" err="1" smtClean="0">
                <a:latin typeface="Arial" panose="020B0604020202020204" pitchFamily="34" charset="0"/>
                <a:cs typeface="Arial" panose="020B0604020202020204" pitchFamily="34" charset="0"/>
              </a:rPr>
              <a:t>доп.требованиями</a:t>
            </a:r>
            <a:r>
              <a:rPr lang="ru-RU" sz="1400" dirty="0" smtClean="0">
                <a:latin typeface="Arial" panose="020B0604020202020204" pitchFamily="34" charset="0"/>
                <a:cs typeface="Arial" panose="020B0604020202020204" pitchFamily="34" charset="0"/>
              </a:rPr>
              <a:t>.</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С</a:t>
            </a:r>
            <a:r>
              <a:rPr lang="ru-RU" sz="1400" dirty="0" smtClean="0">
                <a:latin typeface="Arial" panose="020B0604020202020204" pitchFamily="34" charset="0"/>
                <a:cs typeface="Arial" panose="020B0604020202020204" pitchFamily="34" charset="0"/>
              </a:rPr>
              <a:t>делать это могут только те участники, кто зарегистрирован в ЕРУЗ, при этом такую процедуру необходимо пройти на каждой площадке отдельно. </a:t>
            </a:r>
          </a:p>
          <a:p>
            <a:endParaRPr lang="ru-RU" sz="1400" dirty="0" smtClean="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Рассмотрение заявок участников закупок и включение в реестр - 5 рабочих дней. </a:t>
            </a:r>
          </a:p>
          <a:p>
            <a:endParaRPr lang="ru-RU" sz="1400" dirty="0">
              <a:latin typeface="Arial" panose="020B0604020202020204" pitchFamily="34" charset="0"/>
              <a:cs typeface="Arial" panose="020B0604020202020204" pitchFamily="34" charset="0"/>
            </a:endParaRPr>
          </a:p>
          <a:p>
            <a:r>
              <a:rPr lang="ru-RU" sz="1400" b="1" i="1" dirty="0" smtClean="0">
                <a:latin typeface="Arial" panose="020B0604020202020204" pitchFamily="34" charset="0"/>
                <a:cs typeface="Arial" panose="020B0604020202020204" pitchFamily="34" charset="0"/>
              </a:rPr>
              <a:t>Примечание:   </a:t>
            </a:r>
            <a:r>
              <a:rPr lang="ru-RU" sz="1400" i="1" dirty="0" smtClean="0">
                <a:latin typeface="Arial" panose="020B0604020202020204" pitchFamily="34" charset="0"/>
                <a:cs typeface="Arial" panose="020B0604020202020204" pitchFamily="34" charset="0"/>
              </a:rPr>
              <a:t>прием заявок на «короткие аукционы» - 7 календарных дней, т.е. для подачи заявок на процедуры с </a:t>
            </a:r>
            <a:r>
              <a:rPr lang="ru-RU" sz="1400" i="1" dirty="0" err="1" smtClean="0">
                <a:latin typeface="Arial" panose="020B0604020202020204" pitchFamily="34" charset="0"/>
                <a:cs typeface="Arial" panose="020B0604020202020204" pitchFamily="34" charset="0"/>
              </a:rPr>
              <a:t>доп.требованиями</a:t>
            </a:r>
            <a:r>
              <a:rPr lang="ru-RU" sz="1400" i="1" dirty="0" smtClean="0">
                <a:latin typeface="Arial" panose="020B0604020202020204" pitchFamily="34" charset="0"/>
                <a:cs typeface="Arial" panose="020B0604020202020204" pitchFamily="34" charset="0"/>
              </a:rPr>
              <a:t>, объявленные с 1 июля, нужно успеть внести информацию на ЭТП. </a:t>
            </a:r>
          </a:p>
        </p:txBody>
      </p:sp>
    </p:spTree>
    <p:extLst>
      <p:ext uri="{BB962C8B-B14F-4D97-AF65-F5344CB8AC3E}">
        <p14:creationId xmlns:p14="http://schemas.microsoft.com/office/powerpoint/2010/main" val="1050300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4942</Words>
  <Application>Microsoft Office PowerPoint</Application>
  <PresentationFormat>Экран (16:9)</PresentationFormat>
  <Paragraphs>458</Paragraphs>
  <Slides>54</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54</vt:i4>
      </vt:variant>
    </vt:vector>
  </HeadingPairs>
  <TitlesOfParts>
    <vt:vector size="57" baseType="lpstr">
      <vt:lpstr>Office Theme</vt:lpstr>
      <vt:lpstr>1_Тема Office</vt:lpstr>
      <vt:lpstr>Тема Office</vt:lpstr>
      <vt:lpstr>Презентация PowerPoint</vt:lpstr>
      <vt:lpstr>Вопросы семинара</vt:lpstr>
      <vt:lpstr>44–ФЗ в 2019 году: что изменилось?</vt:lpstr>
      <vt:lpstr>Новый порядок планирования</vt:lpstr>
      <vt:lpstr>Изменения, вступившие в силу с 01.10.2019</vt:lpstr>
      <vt:lpstr>Что включает план-график на 2020 год?</vt:lpstr>
      <vt:lpstr>Типовая форма заявки на участие в процедуре по 44-ФЗ</vt:lpstr>
      <vt:lpstr>Что не включает план-график на 2020 год?</vt:lpstr>
      <vt:lpstr>Изменение порядка участия в процедурах с доп.требованиями </vt:lpstr>
      <vt:lpstr>Что проверяет оператор?</vt:lpstr>
      <vt:lpstr>Уточнение по обеспечению заявок </vt:lpstr>
      <vt:lpstr>Изменения порядка проведения электронных аукционов </vt:lpstr>
      <vt:lpstr>Заявка на участие в ЭА по новым правилам. Первая часть</vt:lpstr>
      <vt:lpstr>Заявка на участие в ЭА. Вторая часть</vt:lpstr>
      <vt:lpstr>Заявка на участие в ЭА. Вторая часть</vt:lpstr>
      <vt:lpstr>Рассмотрение первых частей</vt:lpstr>
      <vt:lpstr>Проведение ЭА</vt:lpstr>
      <vt:lpstr>Рассмотрение 2 частей</vt:lpstr>
      <vt:lpstr>Изменение порядка заключения контрактов</vt:lpstr>
      <vt:lpstr>Изменение порядка работы с обеспечением исполнения контракта </vt:lpstr>
      <vt:lpstr>Дополнительные льготы для СМП и СОНКО</vt:lpstr>
      <vt:lpstr>Новые условия закупки у единственного поставщика</vt:lpstr>
      <vt:lpstr>Ресурсы для закупок «малого объема»</vt:lpstr>
      <vt:lpstr>Пересмотр сроков исполнения контрактов </vt:lpstr>
      <vt:lpstr> Новые условия изменения контрактов</vt:lpstr>
      <vt:lpstr>КТРУ в 2020: быть или не быть?</vt:lpstr>
      <vt:lpstr>Зачем нужен КТРУ?</vt:lpstr>
      <vt:lpstr>Когда и где применяете КТРУ?</vt:lpstr>
      <vt:lpstr>Что содержит КТРУ?</vt:lpstr>
      <vt:lpstr>Что содержит КТРУ?</vt:lpstr>
      <vt:lpstr>Что содержит КТРУ?</vt:lpstr>
      <vt:lpstr>Где найти КТРУ?</vt:lpstr>
      <vt:lpstr>Нет нужной позиции в КТРУ! Что делать?!</vt:lpstr>
      <vt:lpstr>Применение КТРУ: за что наказывают УФАСы?</vt:lpstr>
      <vt:lpstr>Нацрежим в сфере закупок</vt:lpstr>
      <vt:lpstr>Применение при закупке радиоэлектронной техники</vt:lpstr>
      <vt:lpstr>Реестр радиоэлектронной продукции</vt:lpstr>
      <vt:lpstr>Применение при закупке радиоэлектронной техники</vt:lpstr>
      <vt:lpstr>Применение нацрежима при закупке лекарств </vt:lpstr>
      <vt:lpstr>Закупка без объема (торги за единицу)</vt:lpstr>
      <vt:lpstr>Какая информация используется в закупке без объема7</vt:lpstr>
      <vt:lpstr>Пример условий контракта</vt:lpstr>
      <vt:lpstr>Цена контракта в документации и извещении </vt:lpstr>
      <vt:lpstr>Цена контракта в документации и извещении </vt:lpstr>
      <vt:lpstr>Ограничения</vt:lpstr>
      <vt:lpstr>Формула цены контракта </vt:lpstr>
      <vt:lpstr>Ограничения по закупкам без количества и объёма </vt:lpstr>
      <vt:lpstr>Ограничения по закупкам без количества и объёма </vt:lpstr>
      <vt:lpstr>Как обосновать начальную цену единицы?</vt:lpstr>
      <vt:lpstr>Как обосновать начальную цену единицы?</vt:lpstr>
      <vt:lpstr>Расчетные величины и максимальное значение цены контракта</vt:lpstr>
      <vt:lpstr>Пример</vt:lpstr>
      <vt:lpstr>Заключение контракта по торгам без объема </vt:lpstr>
      <vt:lpstr>Изменение контракта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d.sozaeva</dc:creator>
  <cp:lastModifiedBy>m.kuzmin</cp:lastModifiedBy>
  <cp:revision>54</cp:revision>
  <dcterms:created xsi:type="dcterms:W3CDTF">2019-07-01T07:24:56Z</dcterms:created>
  <dcterms:modified xsi:type="dcterms:W3CDTF">2019-12-04T06:48:26Z</dcterms:modified>
</cp:coreProperties>
</file>