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9" r:id="rId4"/>
  </p:sldMasterIdLst>
  <p:notesMasterIdLst>
    <p:notesMasterId r:id="rId69"/>
  </p:notesMasterIdLst>
  <p:sldIdLst>
    <p:sldId id="257" r:id="rId5"/>
    <p:sldId id="258" r:id="rId6"/>
    <p:sldId id="259" r:id="rId7"/>
    <p:sldId id="260" r:id="rId8"/>
    <p:sldId id="261" r:id="rId9"/>
    <p:sldId id="294" r:id="rId10"/>
    <p:sldId id="353" r:id="rId11"/>
    <p:sldId id="300" r:id="rId12"/>
    <p:sldId id="355" r:id="rId13"/>
    <p:sldId id="344" r:id="rId14"/>
    <p:sldId id="343" r:id="rId15"/>
    <p:sldId id="303" r:id="rId16"/>
    <p:sldId id="299" r:id="rId17"/>
    <p:sldId id="345" r:id="rId18"/>
    <p:sldId id="356" r:id="rId19"/>
    <p:sldId id="357" r:id="rId20"/>
    <p:sldId id="358" r:id="rId21"/>
    <p:sldId id="359" r:id="rId22"/>
    <p:sldId id="360" r:id="rId23"/>
    <p:sldId id="361" r:id="rId24"/>
    <p:sldId id="362" r:id="rId25"/>
    <p:sldId id="363" r:id="rId26"/>
    <p:sldId id="365" r:id="rId27"/>
    <p:sldId id="366" r:id="rId28"/>
    <p:sldId id="368" r:id="rId29"/>
    <p:sldId id="346" r:id="rId30"/>
    <p:sldId id="347" r:id="rId31"/>
    <p:sldId id="348" r:id="rId32"/>
    <p:sldId id="369" r:id="rId33"/>
    <p:sldId id="349" r:id="rId34"/>
    <p:sldId id="350" r:id="rId35"/>
    <p:sldId id="351" r:id="rId36"/>
    <p:sldId id="352" r:id="rId37"/>
    <p:sldId id="370" r:id="rId38"/>
    <p:sldId id="371" r:id="rId39"/>
    <p:sldId id="367" r:id="rId40"/>
    <p:sldId id="296" r:id="rId41"/>
    <p:sldId id="304" r:id="rId42"/>
    <p:sldId id="305" r:id="rId43"/>
    <p:sldId id="306" r:id="rId44"/>
    <p:sldId id="282" r:id="rId45"/>
    <p:sldId id="283" r:id="rId46"/>
    <p:sldId id="284" r:id="rId47"/>
    <p:sldId id="285" r:id="rId48"/>
    <p:sldId id="293" r:id="rId49"/>
    <p:sldId id="316" r:id="rId50"/>
    <p:sldId id="328" r:id="rId51"/>
    <p:sldId id="287" r:id="rId52"/>
    <p:sldId id="288" r:id="rId53"/>
    <p:sldId id="289" r:id="rId54"/>
    <p:sldId id="290" r:id="rId55"/>
    <p:sldId id="291"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78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ECDD6-4A47-48BC-96C1-1E0DBA683548}" type="datetimeFigureOut">
              <a:rPr lang="ru-RU" smtClean="0"/>
              <a:t>03.07.2019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BCC78-1EF5-4058-A8DD-204D75953E29}" type="slidenum">
              <a:rPr lang="ru-RU" smtClean="0"/>
              <a:t>‹#›</a:t>
            </a:fld>
            <a:endParaRPr lang="ru-RU"/>
          </a:p>
        </p:txBody>
      </p:sp>
    </p:spTree>
    <p:extLst>
      <p:ext uri="{BB962C8B-B14F-4D97-AF65-F5344CB8AC3E}">
        <p14:creationId xmlns:p14="http://schemas.microsoft.com/office/powerpoint/2010/main" val="112912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2BCC78-1EF5-4058-A8DD-204D75953E29}" type="slidenum">
              <a:rPr lang="ru-RU" smtClean="0"/>
              <a:t>2</a:t>
            </a:fld>
            <a:endParaRPr lang="ru-RU"/>
          </a:p>
        </p:txBody>
      </p:sp>
    </p:spTree>
    <p:extLst>
      <p:ext uri="{BB962C8B-B14F-4D97-AF65-F5344CB8AC3E}">
        <p14:creationId xmlns:p14="http://schemas.microsoft.com/office/powerpoint/2010/main" val="4052956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5"/>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602"/>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21"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811"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72"/>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106"/>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60" y="951045"/>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37"/>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21"/>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13" y="2880372"/>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1370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03"/>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4"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1"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4"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06"/>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3"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27"/>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29"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3"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1" y="4231579"/>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3"/>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82"/>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365313"/>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21"/>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3"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1"/>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0"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48"/>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4" y="864271"/>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24"/>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7500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15592"/>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15592"/>
            <a:ext cx="4038600" cy="2588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4837544"/>
            <a:ext cx="4330824" cy="203563"/>
          </a:xfrm>
          <a:prstGeom prst="rect">
            <a:avLst/>
          </a:prstGeom>
        </p:spPr>
        <p:txBody>
          <a:bodyPr/>
          <a:lstStyle/>
          <a:p>
            <a:fld id="{24A61557-3AFD-4146-B515-5B6AFFE0B236}" type="datetimeFigureOut">
              <a:rPr lang="ru-RU" smtClean="0">
                <a:solidFill>
                  <a:prstClr val="black"/>
                </a:solidFill>
              </a:rPr>
              <a:pPr/>
              <a:t>03.07.2019</a:t>
            </a:fld>
            <a:endParaRPr lang="ru-RU">
              <a:solidFill>
                <a:prstClr val="black"/>
              </a:solidFill>
            </a:endParaRPr>
          </a:p>
        </p:txBody>
      </p:sp>
      <p:sp>
        <p:nvSpPr>
          <p:cNvPr id="6" name="Нижний колонтитул 5"/>
          <p:cNvSpPr>
            <a:spLocks noGrp="1"/>
          </p:cNvSpPr>
          <p:nvPr>
            <p:ph type="ftr" sz="quarter" idx="11"/>
          </p:nvPr>
        </p:nvSpPr>
        <p:spPr>
          <a:xfrm>
            <a:off x="3124200" y="4767264"/>
            <a:ext cx="2895600" cy="273843"/>
          </a:xfrm>
          <a:prstGeom prst="rect">
            <a:avLst/>
          </a:prstGeom>
        </p:spPr>
        <p:txBody>
          <a:bodyPr/>
          <a:lstStyle/>
          <a:p>
            <a:endParaRPr lang="ru-RU">
              <a:solidFill>
                <a:prstClr val="black"/>
              </a:solidFill>
            </a:endParaRPr>
          </a:p>
        </p:txBody>
      </p:sp>
      <p:sp>
        <p:nvSpPr>
          <p:cNvPr id="7" name="Номер слайда 6"/>
          <p:cNvSpPr>
            <a:spLocks noGrp="1"/>
          </p:cNvSpPr>
          <p:nvPr>
            <p:ph type="sldNum" sz="quarter" idx="12"/>
          </p:nvPr>
        </p:nvSpPr>
        <p:spPr>
          <a:xfrm>
            <a:off x="6553200" y="4767264"/>
            <a:ext cx="2133600" cy="273843"/>
          </a:xfrm>
          <a:prstGeom prst="rect">
            <a:avLst/>
          </a:prstGeom>
        </p:spPr>
        <p:txBody>
          <a:bodyPr/>
          <a:lstStyle/>
          <a:p>
            <a:fld id="{A7084054-4583-4D23-87F3-C7A00BA5BCAA}"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130730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592"/>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05"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89"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59"/>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094"/>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57" y="951042"/>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24"/>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08"/>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5" y="2880362"/>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8409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8057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05" y="1101645"/>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9442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1658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02"/>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4999"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05"/>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1"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26"/>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27"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1"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19" y="4231579"/>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3"/>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81"/>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6" y="4365313"/>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20"/>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1"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1"/>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28"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48"/>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2" y="864270"/>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23"/>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57971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592"/>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05"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89"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59"/>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094"/>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57" y="951042"/>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24"/>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08"/>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r>
              <a:rPr lang="ru-RU" smtClean="0"/>
              <a:t>Образец заголовка</a:t>
            </a:r>
            <a:endParaRPr/>
          </a:p>
        </p:txBody>
      </p:sp>
      <p:sp>
        <p:nvSpPr>
          <p:cNvPr id="3" name="Holder 3"/>
          <p:cNvSpPr>
            <a:spLocks noGrp="1"/>
          </p:cNvSpPr>
          <p:nvPr>
            <p:ph type="subTitle" idx="4"/>
          </p:nvPr>
        </p:nvSpPr>
        <p:spPr>
          <a:xfrm>
            <a:off x="1371605" y="2880362"/>
            <a:ext cx="6400799" cy="1285875"/>
          </a:xfrm>
          <a:prstGeom prst="rect">
            <a:avLst/>
          </a:prstGeom>
        </p:spPr>
        <p:txBody>
          <a:bodyPr wrap="square" lIns="0" tIns="0" rIns="0" bIns="0">
            <a:noAutofit/>
          </a:bodyPr>
          <a:lstStyle/>
          <a:p>
            <a:r>
              <a:rPr lang="ru-RU" smtClean="0"/>
              <a:t>Образец подзаголовка</a:t>
            </a:r>
            <a:endParaRP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2853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type="body" idx="1"/>
          </p:nvPr>
        </p:nvSpPr>
        <p:spPr/>
        <p:txBody>
          <a:bodyPr lIns="0" tIns="0" rIns="0" bIns="0"/>
          <a:lstStyle/>
          <a:p>
            <a:pPr lvl="0"/>
            <a:r>
              <a:rPr lang="ru-RU" smtClean="0"/>
              <a:t>Образец текста</a:t>
            </a:r>
          </a:p>
        </p:txBody>
      </p:sp>
      <p:sp>
        <p:nvSpPr>
          <p:cNvPr id="4" name="Holder 4"/>
          <p:cNvSpPr>
            <a:spLocks noGrp="1"/>
          </p:cNvSpPr>
          <p:nvPr>
            <p:ph type="ftr" sz="quarter" idx="5"/>
          </p:nvPr>
        </p:nvSpPr>
        <p:spPr/>
        <p:txBody>
          <a:bodyPr lIns="0" tIns="0" rIns="0" bIns="0"/>
          <a:lstStyle/>
          <a:p>
            <a:endParaRPr lang="ru-RU">
              <a:solidFill>
                <a:prstClr val="black"/>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981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Два объекта">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pPr lvl="0"/>
            <a:r>
              <a:rPr lang="ru-RU" smtClean="0"/>
              <a:t>Образец текста</a:t>
            </a:r>
          </a:p>
        </p:txBody>
      </p:sp>
      <p:sp>
        <p:nvSpPr>
          <p:cNvPr id="4" name="Holder 4"/>
          <p:cNvSpPr>
            <a:spLocks noGrp="1"/>
          </p:cNvSpPr>
          <p:nvPr>
            <p:ph sz="half" idx="3"/>
          </p:nvPr>
        </p:nvSpPr>
        <p:spPr>
          <a:xfrm>
            <a:off x="5435305" y="1101645"/>
            <a:ext cx="3468527" cy="2761203"/>
          </a:xfrm>
          <a:prstGeom prst="rect">
            <a:avLst/>
          </a:prstGeom>
        </p:spPr>
        <p:txBody>
          <a:bodyPr wrap="square" lIns="0" tIns="0" rIns="0" bIns="0">
            <a:noAutofit/>
          </a:bodyPr>
          <a:lstStyle/>
          <a:p>
            <a:pPr lvl="0"/>
            <a:r>
              <a:rPr lang="ru-RU" smtClean="0"/>
              <a:t>Образец текста</a:t>
            </a:r>
          </a:p>
        </p:txBody>
      </p:sp>
      <p:sp>
        <p:nvSpPr>
          <p:cNvPr id="5" name="Holder 5"/>
          <p:cNvSpPr>
            <a:spLocks noGrp="1"/>
          </p:cNvSpPr>
          <p:nvPr>
            <p:ph type="ftr" sz="quarter" idx="5"/>
          </p:nvPr>
        </p:nvSpPr>
        <p:spPr/>
        <p:txBody>
          <a:bodyPr lIns="0" tIns="0" rIns="0" bIns="0"/>
          <a:lstStyle/>
          <a:p>
            <a:endParaRPr lang="ru-RU">
              <a:solidFill>
                <a:prstClr val="black"/>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275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61312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Только заголовок">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r>
              <a:rPr lang="ru-RU" smtClean="0"/>
              <a:t>Образец заголовка</a:t>
            </a:r>
            <a:endParaRPr/>
          </a:p>
        </p:txBody>
      </p:sp>
      <p:sp>
        <p:nvSpPr>
          <p:cNvPr id="3" name="Holder 3"/>
          <p:cNvSpPr>
            <a:spLocks noGrp="1"/>
          </p:cNvSpPr>
          <p:nvPr>
            <p:ph type="ftr" sz="quarter" idx="5"/>
          </p:nvPr>
        </p:nvSpPr>
        <p:spPr/>
        <p:txBody>
          <a:bodyPr lIns="0" tIns="0" rIns="0" bIns="0"/>
          <a:lstStyle/>
          <a:p>
            <a:endParaRPr lang="ru-RU">
              <a:solidFill>
                <a:prstClr val="black"/>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2410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Пустой слайд">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02"/>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4999"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22" y="3340741"/>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05"/>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31"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26"/>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27"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51"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19" y="4231579"/>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3"/>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81"/>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6" y="4365313"/>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20"/>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11"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1"/>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28"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48"/>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32" y="864270"/>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23"/>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endParaRPr lang="ru-RU">
              <a:solidFill>
                <a:prstClr val="black"/>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169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24" y="1101655"/>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1482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465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72676" y="3455712"/>
            <a:ext cx="1257472" cy="176277"/>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7" name="bk object 17"/>
          <p:cNvSpPr/>
          <p:nvPr/>
        </p:nvSpPr>
        <p:spPr>
          <a:xfrm>
            <a:off x="3180175" y="3337523"/>
            <a:ext cx="512840" cy="440693"/>
          </a:xfrm>
          <a:custGeom>
            <a:avLst/>
            <a:gdLst/>
            <a:ahLst/>
            <a:cxnLst/>
            <a:rect l="l" t="t" r="r" b="b"/>
            <a:pathLst>
              <a:path w="512840" h="448310">
                <a:moveTo>
                  <a:pt x="71670" y="113030"/>
                </a:moveTo>
                <a:lnTo>
                  <a:pt x="58367" y="113030"/>
                </a:lnTo>
                <a:lnTo>
                  <a:pt x="43027" y="115570"/>
                </a:lnTo>
                <a:lnTo>
                  <a:pt x="31532" y="121920"/>
                </a:lnTo>
                <a:lnTo>
                  <a:pt x="21985" y="129540"/>
                </a:lnTo>
                <a:lnTo>
                  <a:pt x="20029" y="132080"/>
                </a:lnTo>
                <a:lnTo>
                  <a:pt x="17794" y="134620"/>
                </a:lnTo>
                <a:lnTo>
                  <a:pt x="4164" y="180340"/>
                </a:lnTo>
                <a:lnTo>
                  <a:pt x="0" y="227330"/>
                </a:lnTo>
                <a:lnTo>
                  <a:pt x="686" y="240030"/>
                </a:lnTo>
                <a:lnTo>
                  <a:pt x="10333" y="288290"/>
                </a:lnTo>
                <a:lnTo>
                  <a:pt x="24798" y="325120"/>
                </a:lnTo>
                <a:lnTo>
                  <a:pt x="45156" y="358140"/>
                </a:lnTo>
                <a:lnTo>
                  <a:pt x="70437" y="387350"/>
                </a:lnTo>
                <a:lnTo>
                  <a:pt x="100417" y="411480"/>
                </a:lnTo>
                <a:lnTo>
                  <a:pt x="145434" y="434340"/>
                </a:lnTo>
                <a:lnTo>
                  <a:pt x="195259" y="447040"/>
                </a:lnTo>
                <a:lnTo>
                  <a:pt x="207817" y="448310"/>
                </a:lnTo>
                <a:lnTo>
                  <a:pt x="245691" y="448310"/>
                </a:lnTo>
                <a:lnTo>
                  <a:pt x="258254" y="447040"/>
                </a:lnTo>
                <a:lnTo>
                  <a:pt x="270720" y="444500"/>
                </a:lnTo>
                <a:lnTo>
                  <a:pt x="283051" y="440690"/>
                </a:lnTo>
                <a:lnTo>
                  <a:pt x="293464" y="438150"/>
                </a:lnTo>
                <a:lnTo>
                  <a:pt x="341316" y="415290"/>
                </a:lnTo>
                <a:lnTo>
                  <a:pt x="381793" y="384810"/>
                </a:lnTo>
                <a:lnTo>
                  <a:pt x="309881" y="384810"/>
                </a:lnTo>
                <a:lnTo>
                  <a:pt x="297559" y="383540"/>
                </a:lnTo>
                <a:lnTo>
                  <a:pt x="285174" y="383540"/>
                </a:lnTo>
                <a:lnTo>
                  <a:pt x="247626" y="375920"/>
                </a:lnTo>
                <a:lnTo>
                  <a:pt x="222256" y="368300"/>
                </a:lnTo>
                <a:lnTo>
                  <a:pt x="211141" y="364490"/>
                </a:lnTo>
                <a:lnTo>
                  <a:pt x="200146" y="359410"/>
                </a:lnTo>
                <a:lnTo>
                  <a:pt x="189240" y="353060"/>
                </a:lnTo>
                <a:lnTo>
                  <a:pt x="178390" y="347980"/>
                </a:lnTo>
                <a:lnTo>
                  <a:pt x="145855" y="325120"/>
                </a:lnTo>
                <a:lnTo>
                  <a:pt x="117832" y="298450"/>
                </a:lnTo>
                <a:lnTo>
                  <a:pt x="88761" y="257810"/>
                </a:lnTo>
                <a:lnTo>
                  <a:pt x="72067" y="219710"/>
                </a:lnTo>
                <a:lnTo>
                  <a:pt x="66635" y="180340"/>
                </a:lnTo>
                <a:lnTo>
                  <a:pt x="68397" y="167640"/>
                </a:lnTo>
                <a:lnTo>
                  <a:pt x="71945" y="156210"/>
                </a:lnTo>
                <a:lnTo>
                  <a:pt x="77148" y="143510"/>
                </a:lnTo>
                <a:lnTo>
                  <a:pt x="83872" y="133350"/>
                </a:lnTo>
                <a:lnTo>
                  <a:pt x="87923" y="127000"/>
                </a:lnTo>
                <a:lnTo>
                  <a:pt x="93790" y="123190"/>
                </a:lnTo>
                <a:lnTo>
                  <a:pt x="100496" y="120650"/>
                </a:lnTo>
                <a:lnTo>
                  <a:pt x="93898" y="118110"/>
                </a:lnTo>
                <a:lnTo>
                  <a:pt x="83368" y="114300"/>
                </a:lnTo>
                <a:lnTo>
                  <a:pt x="71670" y="113030"/>
                </a:lnTo>
                <a:close/>
              </a:path>
              <a:path w="512840" h="448310">
                <a:moveTo>
                  <a:pt x="398768" y="365760"/>
                </a:moveTo>
                <a:lnTo>
                  <a:pt x="396254" y="367030"/>
                </a:lnTo>
                <a:lnTo>
                  <a:pt x="393879" y="368300"/>
                </a:lnTo>
                <a:lnTo>
                  <a:pt x="384055" y="372110"/>
                </a:lnTo>
                <a:lnTo>
                  <a:pt x="372173" y="375920"/>
                </a:lnTo>
                <a:lnTo>
                  <a:pt x="334338" y="383540"/>
                </a:lnTo>
                <a:lnTo>
                  <a:pt x="322140" y="383540"/>
                </a:lnTo>
                <a:lnTo>
                  <a:pt x="309881" y="384810"/>
                </a:lnTo>
                <a:lnTo>
                  <a:pt x="381793" y="384810"/>
                </a:lnTo>
                <a:lnTo>
                  <a:pt x="390658" y="375920"/>
                </a:lnTo>
                <a:lnTo>
                  <a:pt x="398768" y="365760"/>
                </a:lnTo>
                <a:close/>
              </a:path>
              <a:path w="512840" h="448310">
                <a:moveTo>
                  <a:pt x="184316" y="325120"/>
                </a:moveTo>
                <a:lnTo>
                  <a:pt x="193955" y="331470"/>
                </a:lnTo>
                <a:lnTo>
                  <a:pt x="199466" y="335280"/>
                </a:lnTo>
                <a:lnTo>
                  <a:pt x="210409" y="341630"/>
                </a:lnTo>
                <a:lnTo>
                  <a:pt x="221551" y="347980"/>
                </a:lnTo>
                <a:lnTo>
                  <a:pt x="233084" y="353060"/>
                </a:lnTo>
                <a:lnTo>
                  <a:pt x="234265" y="351790"/>
                </a:lnTo>
                <a:lnTo>
                  <a:pt x="251245" y="351790"/>
                </a:lnTo>
                <a:lnTo>
                  <a:pt x="254941" y="350520"/>
                </a:lnTo>
                <a:lnTo>
                  <a:pt x="262663" y="350520"/>
                </a:lnTo>
                <a:lnTo>
                  <a:pt x="286238" y="342900"/>
                </a:lnTo>
                <a:lnTo>
                  <a:pt x="297765" y="337820"/>
                </a:lnTo>
                <a:lnTo>
                  <a:pt x="308865" y="331470"/>
                </a:lnTo>
                <a:lnTo>
                  <a:pt x="313475" y="327660"/>
                </a:lnTo>
                <a:lnTo>
                  <a:pt x="196798" y="327660"/>
                </a:lnTo>
                <a:lnTo>
                  <a:pt x="184316" y="325120"/>
                </a:lnTo>
                <a:close/>
              </a:path>
              <a:path w="512840" h="448310">
                <a:moveTo>
                  <a:pt x="251245" y="351790"/>
                </a:moveTo>
                <a:lnTo>
                  <a:pt x="240132" y="351790"/>
                </a:lnTo>
                <a:lnTo>
                  <a:pt x="245797" y="353060"/>
                </a:lnTo>
                <a:lnTo>
                  <a:pt x="251245" y="351790"/>
                </a:lnTo>
                <a:close/>
              </a:path>
              <a:path w="512840" h="448310">
                <a:moveTo>
                  <a:pt x="262663" y="350520"/>
                </a:moveTo>
                <a:lnTo>
                  <a:pt x="254941" y="350520"/>
                </a:lnTo>
                <a:lnTo>
                  <a:pt x="258789" y="351790"/>
                </a:lnTo>
                <a:lnTo>
                  <a:pt x="262663" y="350520"/>
                </a:lnTo>
                <a:close/>
              </a:path>
              <a:path w="512840" h="448310">
                <a:moveTo>
                  <a:pt x="484001" y="148590"/>
                </a:moveTo>
                <a:lnTo>
                  <a:pt x="445197" y="148590"/>
                </a:lnTo>
                <a:lnTo>
                  <a:pt x="434703" y="151130"/>
                </a:lnTo>
                <a:lnTo>
                  <a:pt x="423655" y="153670"/>
                </a:lnTo>
                <a:lnTo>
                  <a:pt x="411700" y="160020"/>
                </a:lnTo>
                <a:lnTo>
                  <a:pt x="398489" y="168910"/>
                </a:lnTo>
                <a:lnTo>
                  <a:pt x="390096" y="177800"/>
                </a:lnTo>
                <a:lnTo>
                  <a:pt x="381944" y="185420"/>
                </a:lnTo>
                <a:lnTo>
                  <a:pt x="373864" y="194310"/>
                </a:lnTo>
                <a:lnTo>
                  <a:pt x="365685" y="204470"/>
                </a:lnTo>
                <a:lnTo>
                  <a:pt x="357240" y="214630"/>
                </a:lnTo>
                <a:lnTo>
                  <a:pt x="348359" y="226060"/>
                </a:lnTo>
                <a:lnTo>
                  <a:pt x="338873" y="237490"/>
                </a:lnTo>
                <a:lnTo>
                  <a:pt x="330720" y="246380"/>
                </a:lnTo>
                <a:lnTo>
                  <a:pt x="306631" y="274320"/>
                </a:lnTo>
                <a:lnTo>
                  <a:pt x="298865" y="283210"/>
                </a:lnTo>
                <a:lnTo>
                  <a:pt x="290173" y="293370"/>
                </a:lnTo>
                <a:lnTo>
                  <a:pt x="280043" y="303530"/>
                </a:lnTo>
                <a:lnTo>
                  <a:pt x="247005" y="323850"/>
                </a:lnTo>
                <a:lnTo>
                  <a:pt x="222067" y="327660"/>
                </a:lnTo>
                <a:lnTo>
                  <a:pt x="313475" y="327660"/>
                </a:lnTo>
                <a:lnTo>
                  <a:pt x="318860" y="325120"/>
                </a:lnTo>
                <a:lnTo>
                  <a:pt x="323114" y="321310"/>
                </a:lnTo>
                <a:lnTo>
                  <a:pt x="326746" y="318770"/>
                </a:lnTo>
                <a:lnTo>
                  <a:pt x="329833" y="314960"/>
                </a:lnTo>
                <a:lnTo>
                  <a:pt x="333185" y="312420"/>
                </a:lnTo>
                <a:lnTo>
                  <a:pt x="338557" y="307340"/>
                </a:lnTo>
                <a:lnTo>
                  <a:pt x="344565" y="303530"/>
                </a:lnTo>
                <a:lnTo>
                  <a:pt x="349810" y="298450"/>
                </a:lnTo>
                <a:lnTo>
                  <a:pt x="353162" y="294640"/>
                </a:lnTo>
                <a:lnTo>
                  <a:pt x="357417" y="292100"/>
                </a:lnTo>
                <a:lnTo>
                  <a:pt x="360770" y="289560"/>
                </a:lnTo>
                <a:lnTo>
                  <a:pt x="364897" y="285750"/>
                </a:lnTo>
                <a:lnTo>
                  <a:pt x="369012" y="280670"/>
                </a:lnTo>
                <a:lnTo>
                  <a:pt x="373279" y="276860"/>
                </a:lnTo>
                <a:lnTo>
                  <a:pt x="378651" y="273050"/>
                </a:lnTo>
                <a:lnTo>
                  <a:pt x="383261" y="267970"/>
                </a:lnTo>
                <a:lnTo>
                  <a:pt x="389065" y="265430"/>
                </a:lnTo>
                <a:lnTo>
                  <a:pt x="394653" y="260350"/>
                </a:lnTo>
                <a:lnTo>
                  <a:pt x="401003" y="257810"/>
                </a:lnTo>
                <a:lnTo>
                  <a:pt x="406668" y="252730"/>
                </a:lnTo>
                <a:lnTo>
                  <a:pt x="408547" y="252730"/>
                </a:lnTo>
                <a:lnTo>
                  <a:pt x="411900" y="248920"/>
                </a:lnTo>
                <a:lnTo>
                  <a:pt x="415392" y="248920"/>
                </a:lnTo>
                <a:lnTo>
                  <a:pt x="421400" y="243840"/>
                </a:lnTo>
                <a:lnTo>
                  <a:pt x="433266" y="240030"/>
                </a:lnTo>
                <a:lnTo>
                  <a:pt x="445860" y="237490"/>
                </a:lnTo>
                <a:lnTo>
                  <a:pt x="448717" y="233680"/>
                </a:lnTo>
                <a:lnTo>
                  <a:pt x="451854" y="229870"/>
                </a:lnTo>
                <a:lnTo>
                  <a:pt x="463034" y="214630"/>
                </a:lnTo>
                <a:lnTo>
                  <a:pt x="478355" y="194310"/>
                </a:lnTo>
                <a:lnTo>
                  <a:pt x="493494" y="173990"/>
                </a:lnTo>
                <a:lnTo>
                  <a:pt x="508509" y="153670"/>
                </a:lnTo>
                <a:lnTo>
                  <a:pt x="508649" y="153670"/>
                </a:lnTo>
                <a:lnTo>
                  <a:pt x="508864" y="152400"/>
                </a:lnTo>
                <a:lnTo>
                  <a:pt x="496588" y="151130"/>
                </a:lnTo>
                <a:lnTo>
                  <a:pt x="484001" y="148590"/>
                </a:lnTo>
                <a:close/>
              </a:path>
              <a:path w="512840" h="448310">
                <a:moveTo>
                  <a:pt x="304967" y="16510"/>
                </a:moveTo>
                <a:lnTo>
                  <a:pt x="256562" y="16510"/>
                </a:lnTo>
                <a:lnTo>
                  <a:pt x="283018" y="19050"/>
                </a:lnTo>
                <a:lnTo>
                  <a:pt x="295559" y="21590"/>
                </a:lnTo>
                <a:lnTo>
                  <a:pt x="331925" y="34290"/>
                </a:lnTo>
                <a:lnTo>
                  <a:pt x="365456" y="53340"/>
                </a:lnTo>
                <a:lnTo>
                  <a:pt x="366574" y="53340"/>
                </a:lnTo>
                <a:lnTo>
                  <a:pt x="363210" y="59690"/>
                </a:lnTo>
                <a:lnTo>
                  <a:pt x="356801" y="69850"/>
                </a:lnTo>
                <a:lnTo>
                  <a:pt x="350570" y="81280"/>
                </a:lnTo>
                <a:lnTo>
                  <a:pt x="344469" y="92710"/>
                </a:lnTo>
                <a:lnTo>
                  <a:pt x="338447" y="102870"/>
                </a:lnTo>
                <a:lnTo>
                  <a:pt x="326446" y="125730"/>
                </a:lnTo>
                <a:lnTo>
                  <a:pt x="320368" y="137160"/>
                </a:lnTo>
                <a:lnTo>
                  <a:pt x="314923" y="147320"/>
                </a:lnTo>
                <a:lnTo>
                  <a:pt x="309389" y="157480"/>
                </a:lnTo>
                <a:lnTo>
                  <a:pt x="303702" y="168910"/>
                </a:lnTo>
                <a:lnTo>
                  <a:pt x="297799" y="179070"/>
                </a:lnTo>
                <a:lnTo>
                  <a:pt x="291614" y="190500"/>
                </a:lnTo>
                <a:lnTo>
                  <a:pt x="285084" y="201930"/>
                </a:lnTo>
                <a:lnTo>
                  <a:pt x="278144" y="213360"/>
                </a:lnTo>
                <a:lnTo>
                  <a:pt x="270729" y="226060"/>
                </a:lnTo>
                <a:lnTo>
                  <a:pt x="264611" y="236220"/>
                </a:lnTo>
                <a:lnTo>
                  <a:pt x="257821" y="246380"/>
                </a:lnTo>
                <a:lnTo>
                  <a:pt x="250084" y="256540"/>
                </a:lnTo>
                <a:lnTo>
                  <a:pt x="241126" y="269240"/>
                </a:lnTo>
                <a:lnTo>
                  <a:pt x="213710" y="297180"/>
                </a:lnTo>
                <a:lnTo>
                  <a:pt x="190399" y="307340"/>
                </a:lnTo>
                <a:lnTo>
                  <a:pt x="191793" y="307340"/>
                </a:lnTo>
                <a:lnTo>
                  <a:pt x="234353" y="285750"/>
                </a:lnTo>
                <a:lnTo>
                  <a:pt x="261707" y="256540"/>
                </a:lnTo>
                <a:lnTo>
                  <a:pt x="275736" y="236220"/>
                </a:lnTo>
                <a:lnTo>
                  <a:pt x="282825" y="226060"/>
                </a:lnTo>
                <a:lnTo>
                  <a:pt x="290104" y="214630"/>
                </a:lnTo>
                <a:lnTo>
                  <a:pt x="297677" y="203200"/>
                </a:lnTo>
                <a:lnTo>
                  <a:pt x="305650" y="190500"/>
                </a:lnTo>
                <a:lnTo>
                  <a:pt x="312198" y="180340"/>
                </a:lnTo>
                <a:lnTo>
                  <a:pt x="318692" y="168910"/>
                </a:lnTo>
                <a:lnTo>
                  <a:pt x="325159" y="158750"/>
                </a:lnTo>
                <a:lnTo>
                  <a:pt x="344650" y="125730"/>
                </a:lnTo>
                <a:lnTo>
                  <a:pt x="357169" y="104140"/>
                </a:lnTo>
                <a:lnTo>
                  <a:pt x="363489" y="93980"/>
                </a:lnTo>
                <a:lnTo>
                  <a:pt x="370532" y="83820"/>
                </a:lnTo>
                <a:lnTo>
                  <a:pt x="378609" y="71120"/>
                </a:lnTo>
                <a:lnTo>
                  <a:pt x="385662" y="62230"/>
                </a:lnTo>
                <a:lnTo>
                  <a:pt x="394331" y="53340"/>
                </a:lnTo>
                <a:lnTo>
                  <a:pt x="398592" y="49530"/>
                </a:lnTo>
                <a:lnTo>
                  <a:pt x="363487" y="49530"/>
                </a:lnTo>
                <a:lnTo>
                  <a:pt x="320902" y="22860"/>
                </a:lnTo>
                <a:lnTo>
                  <a:pt x="309071" y="17780"/>
                </a:lnTo>
                <a:lnTo>
                  <a:pt x="304967" y="16510"/>
                </a:lnTo>
                <a:close/>
              </a:path>
              <a:path w="512840" h="448310">
                <a:moveTo>
                  <a:pt x="236120" y="1270"/>
                </a:moveTo>
                <a:lnTo>
                  <a:pt x="223775" y="1270"/>
                </a:lnTo>
                <a:lnTo>
                  <a:pt x="185957" y="5080"/>
                </a:lnTo>
                <a:lnTo>
                  <a:pt x="147151" y="15240"/>
                </a:lnTo>
                <a:lnTo>
                  <a:pt x="111814" y="31750"/>
                </a:lnTo>
                <a:lnTo>
                  <a:pt x="80026" y="54610"/>
                </a:lnTo>
                <a:lnTo>
                  <a:pt x="70406" y="62230"/>
                </a:lnTo>
                <a:lnTo>
                  <a:pt x="61342" y="72390"/>
                </a:lnTo>
                <a:lnTo>
                  <a:pt x="52873" y="81280"/>
                </a:lnTo>
                <a:lnTo>
                  <a:pt x="45041" y="91440"/>
                </a:lnTo>
                <a:lnTo>
                  <a:pt x="37884" y="102870"/>
                </a:lnTo>
                <a:lnTo>
                  <a:pt x="48401" y="99060"/>
                </a:lnTo>
                <a:lnTo>
                  <a:pt x="59904" y="95250"/>
                </a:lnTo>
                <a:lnTo>
                  <a:pt x="72744" y="92710"/>
                </a:lnTo>
                <a:lnTo>
                  <a:pt x="87274" y="90170"/>
                </a:lnTo>
                <a:lnTo>
                  <a:pt x="95014" y="81280"/>
                </a:lnTo>
                <a:lnTo>
                  <a:pt x="103487" y="73660"/>
                </a:lnTo>
                <a:lnTo>
                  <a:pt x="112849" y="64770"/>
                </a:lnTo>
                <a:lnTo>
                  <a:pt x="123255" y="57150"/>
                </a:lnTo>
                <a:lnTo>
                  <a:pt x="134861" y="49530"/>
                </a:lnTo>
                <a:lnTo>
                  <a:pt x="147821" y="40640"/>
                </a:lnTo>
                <a:lnTo>
                  <a:pt x="158756" y="35560"/>
                </a:lnTo>
                <a:lnTo>
                  <a:pt x="170033" y="30480"/>
                </a:lnTo>
                <a:lnTo>
                  <a:pt x="193518" y="22860"/>
                </a:lnTo>
                <a:lnTo>
                  <a:pt x="218087" y="17780"/>
                </a:lnTo>
                <a:lnTo>
                  <a:pt x="230720" y="16510"/>
                </a:lnTo>
                <a:lnTo>
                  <a:pt x="304967" y="16510"/>
                </a:lnTo>
                <a:lnTo>
                  <a:pt x="296760" y="13970"/>
                </a:lnTo>
                <a:lnTo>
                  <a:pt x="283963" y="8890"/>
                </a:lnTo>
                <a:lnTo>
                  <a:pt x="260367" y="3810"/>
                </a:lnTo>
                <a:lnTo>
                  <a:pt x="236120" y="1270"/>
                </a:lnTo>
                <a:close/>
              </a:path>
              <a:path w="512840" h="448310">
                <a:moveTo>
                  <a:pt x="458666" y="89564"/>
                </a:moveTo>
                <a:lnTo>
                  <a:pt x="456960" y="91440"/>
                </a:lnTo>
                <a:lnTo>
                  <a:pt x="458433" y="90170"/>
                </a:lnTo>
                <a:lnTo>
                  <a:pt x="458666" y="89564"/>
                </a:lnTo>
                <a:close/>
              </a:path>
              <a:path w="512840" h="448310">
                <a:moveTo>
                  <a:pt x="500754" y="25400"/>
                </a:moveTo>
                <a:lnTo>
                  <a:pt x="467829" y="25400"/>
                </a:lnTo>
                <a:lnTo>
                  <a:pt x="479912" y="27940"/>
                </a:lnTo>
                <a:lnTo>
                  <a:pt x="490767" y="33020"/>
                </a:lnTo>
                <a:lnTo>
                  <a:pt x="484525" y="44450"/>
                </a:lnTo>
                <a:lnTo>
                  <a:pt x="465675" y="77470"/>
                </a:lnTo>
                <a:lnTo>
                  <a:pt x="459411" y="87630"/>
                </a:lnTo>
                <a:lnTo>
                  <a:pt x="458666" y="89564"/>
                </a:lnTo>
                <a:lnTo>
                  <a:pt x="459270" y="88900"/>
                </a:lnTo>
                <a:lnTo>
                  <a:pt x="500754" y="25400"/>
                </a:lnTo>
                <a:close/>
              </a:path>
              <a:path w="512840" h="448310">
                <a:moveTo>
                  <a:pt x="481344" y="0"/>
                </a:moveTo>
                <a:lnTo>
                  <a:pt x="458014" y="0"/>
                </a:lnTo>
                <a:lnTo>
                  <a:pt x="452247" y="1270"/>
                </a:lnTo>
                <a:lnTo>
                  <a:pt x="427840" y="6350"/>
                </a:lnTo>
                <a:lnTo>
                  <a:pt x="393131" y="24130"/>
                </a:lnTo>
                <a:lnTo>
                  <a:pt x="373722" y="41910"/>
                </a:lnTo>
                <a:lnTo>
                  <a:pt x="363487" y="49530"/>
                </a:lnTo>
                <a:lnTo>
                  <a:pt x="398592" y="49530"/>
                </a:lnTo>
                <a:lnTo>
                  <a:pt x="405694" y="43180"/>
                </a:lnTo>
                <a:lnTo>
                  <a:pt x="414908" y="38100"/>
                </a:lnTo>
                <a:lnTo>
                  <a:pt x="425745" y="34290"/>
                </a:lnTo>
                <a:lnTo>
                  <a:pt x="438889" y="30480"/>
                </a:lnTo>
                <a:lnTo>
                  <a:pt x="455028" y="26670"/>
                </a:lnTo>
                <a:lnTo>
                  <a:pt x="467829" y="25400"/>
                </a:lnTo>
                <a:lnTo>
                  <a:pt x="500754" y="25400"/>
                </a:lnTo>
                <a:lnTo>
                  <a:pt x="507391" y="15240"/>
                </a:lnTo>
                <a:lnTo>
                  <a:pt x="509207" y="11430"/>
                </a:lnTo>
                <a:lnTo>
                  <a:pt x="510820" y="8890"/>
                </a:lnTo>
                <a:lnTo>
                  <a:pt x="512840" y="6350"/>
                </a:lnTo>
                <a:lnTo>
                  <a:pt x="511100" y="5080"/>
                </a:lnTo>
                <a:lnTo>
                  <a:pt x="506440" y="5080"/>
                </a:lnTo>
                <a:lnTo>
                  <a:pt x="481344" y="0"/>
                </a:lnTo>
                <a:close/>
              </a:path>
            </a:pathLst>
          </a:custGeom>
          <a:solidFill>
            <a:srgbClr val="0E4B82"/>
          </a:solidFill>
        </p:spPr>
        <p:txBody>
          <a:bodyPr wrap="square" lIns="0" tIns="0" rIns="0" bIns="0" rtlCol="0">
            <a:noAutofit/>
          </a:bodyPr>
          <a:lstStyle/>
          <a:p>
            <a:endParaRPr>
              <a:solidFill>
                <a:prstClr val="black"/>
              </a:solidFill>
            </a:endParaRPr>
          </a:p>
        </p:txBody>
      </p:sp>
      <p:sp>
        <p:nvSpPr>
          <p:cNvPr id="18" name="bk object 18"/>
          <p:cNvSpPr/>
          <p:nvPr/>
        </p:nvSpPr>
        <p:spPr>
          <a:xfrm>
            <a:off x="3413254" y="3569713"/>
            <a:ext cx="274366" cy="134973"/>
          </a:xfrm>
          <a:custGeom>
            <a:avLst/>
            <a:gdLst/>
            <a:ahLst/>
            <a:cxnLst/>
            <a:rect l="l" t="t" r="r" b="b"/>
            <a:pathLst>
              <a:path w="274366" h="137306">
                <a:moveTo>
                  <a:pt x="7061" y="114766"/>
                </a:moveTo>
                <a:lnTo>
                  <a:pt x="1612" y="115185"/>
                </a:lnTo>
                <a:lnTo>
                  <a:pt x="1193" y="115388"/>
                </a:lnTo>
                <a:lnTo>
                  <a:pt x="0" y="116023"/>
                </a:lnTo>
                <a:lnTo>
                  <a:pt x="2095" y="117623"/>
                </a:lnTo>
                <a:lnTo>
                  <a:pt x="4749" y="118182"/>
                </a:lnTo>
                <a:lnTo>
                  <a:pt x="9325" y="120165"/>
                </a:lnTo>
                <a:lnTo>
                  <a:pt x="46631" y="131514"/>
                </a:lnTo>
                <a:lnTo>
                  <a:pt x="95700" y="137306"/>
                </a:lnTo>
                <a:lnTo>
                  <a:pt x="108314" y="136990"/>
                </a:lnTo>
                <a:lnTo>
                  <a:pt x="146799" y="130983"/>
                </a:lnTo>
                <a:lnTo>
                  <a:pt x="179968" y="115743"/>
                </a:lnTo>
                <a:lnTo>
                  <a:pt x="12712" y="115743"/>
                </a:lnTo>
                <a:lnTo>
                  <a:pt x="7061" y="114766"/>
                </a:lnTo>
                <a:close/>
              </a:path>
              <a:path w="274366" h="137306">
                <a:moveTo>
                  <a:pt x="21869" y="113851"/>
                </a:moveTo>
                <a:lnTo>
                  <a:pt x="18161" y="114550"/>
                </a:lnTo>
                <a:lnTo>
                  <a:pt x="12712" y="115743"/>
                </a:lnTo>
                <a:lnTo>
                  <a:pt x="179968" y="115743"/>
                </a:lnTo>
                <a:lnTo>
                  <a:pt x="180891" y="115185"/>
                </a:lnTo>
                <a:lnTo>
                  <a:pt x="181523" y="114689"/>
                </a:lnTo>
                <a:lnTo>
                  <a:pt x="25704" y="114689"/>
                </a:lnTo>
                <a:lnTo>
                  <a:pt x="21869" y="113851"/>
                </a:lnTo>
                <a:close/>
              </a:path>
              <a:path w="274366" h="137306">
                <a:moveTo>
                  <a:pt x="225416" y="0"/>
                </a:moveTo>
                <a:lnTo>
                  <a:pt x="185178" y="9483"/>
                </a:lnTo>
                <a:lnTo>
                  <a:pt x="182321" y="11502"/>
                </a:lnTo>
                <a:lnTo>
                  <a:pt x="178828" y="12480"/>
                </a:lnTo>
                <a:lnTo>
                  <a:pt x="175475" y="15490"/>
                </a:lnTo>
                <a:lnTo>
                  <a:pt x="174421" y="15693"/>
                </a:lnTo>
                <a:lnTo>
                  <a:pt x="173583" y="16048"/>
                </a:lnTo>
                <a:lnTo>
                  <a:pt x="167932" y="20379"/>
                </a:lnTo>
                <a:lnTo>
                  <a:pt x="161569" y="23732"/>
                </a:lnTo>
                <a:lnTo>
                  <a:pt x="155981" y="28266"/>
                </a:lnTo>
                <a:lnTo>
                  <a:pt x="150190" y="31555"/>
                </a:lnTo>
                <a:lnTo>
                  <a:pt x="145580" y="36508"/>
                </a:lnTo>
                <a:lnTo>
                  <a:pt x="140195" y="40356"/>
                </a:lnTo>
                <a:lnTo>
                  <a:pt x="135940" y="44268"/>
                </a:lnTo>
                <a:lnTo>
                  <a:pt x="131813" y="48319"/>
                </a:lnTo>
                <a:lnTo>
                  <a:pt x="127698" y="52307"/>
                </a:lnTo>
                <a:lnTo>
                  <a:pt x="124345" y="55799"/>
                </a:lnTo>
                <a:lnTo>
                  <a:pt x="120078" y="58378"/>
                </a:lnTo>
                <a:lnTo>
                  <a:pt x="116725" y="61870"/>
                </a:lnTo>
                <a:lnTo>
                  <a:pt x="111493" y="66975"/>
                </a:lnTo>
                <a:lnTo>
                  <a:pt x="105486" y="71090"/>
                </a:lnTo>
                <a:lnTo>
                  <a:pt x="100101" y="75992"/>
                </a:lnTo>
                <a:lnTo>
                  <a:pt x="96748" y="78710"/>
                </a:lnTo>
                <a:lnTo>
                  <a:pt x="93675" y="81720"/>
                </a:lnTo>
                <a:lnTo>
                  <a:pt x="88056" y="85674"/>
                </a:lnTo>
                <a:lnTo>
                  <a:pt x="53574" y="105783"/>
                </a:lnTo>
                <a:lnTo>
                  <a:pt x="29273" y="113369"/>
                </a:lnTo>
                <a:lnTo>
                  <a:pt x="25704" y="114689"/>
                </a:lnTo>
                <a:lnTo>
                  <a:pt x="181523" y="114689"/>
                </a:lnTo>
                <a:lnTo>
                  <a:pt x="191698" y="106714"/>
                </a:lnTo>
                <a:lnTo>
                  <a:pt x="227491" y="73422"/>
                </a:lnTo>
                <a:lnTo>
                  <a:pt x="255947" y="44999"/>
                </a:lnTo>
                <a:lnTo>
                  <a:pt x="274366" y="11747"/>
                </a:lnTo>
                <a:lnTo>
                  <a:pt x="262556" y="7120"/>
                </a:lnTo>
                <a:lnTo>
                  <a:pt x="250399" y="3503"/>
                </a:lnTo>
                <a:lnTo>
                  <a:pt x="237988" y="1070"/>
                </a:lnTo>
                <a:lnTo>
                  <a:pt x="225416" y="0"/>
                </a:lnTo>
                <a:close/>
              </a:path>
            </a:pathLst>
          </a:custGeom>
          <a:solidFill>
            <a:srgbClr val="D92727"/>
          </a:solidFill>
        </p:spPr>
        <p:txBody>
          <a:bodyPr wrap="square" lIns="0" tIns="0" rIns="0" bIns="0" rtlCol="0">
            <a:noAutofit/>
          </a:bodyPr>
          <a:lstStyle/>
          <a:p>
            <a:endParaRPr>
              <a:solidFill>
                <a:prstClr val="black"/>
              </a:solidFill>
            </a:endParaRPr>
          </a:p>
        </p:txBody>
      </p:sp>
      <p:sp>
        <p:nvSpPr>
          <p:cNvPr id="19" name="bk object 19"/>
          <p:cNvSpPr/>
          <p:nvPr/>
        </p:nvSpPr>
        <p:spPr>
          <a:xfrm>
            <a:off x="6246340" y="3340744"/>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0" name="bk object 20"/>
          <p:cNvSpPr/>
          <p:nvPr/>
        </p:nvSpPr>
        <p:spPr>
          <a:xfrm>
            <a:off x="5885007" y="3551505"/>
            <a:ext cx="343877" cy="137708"/>
          </a:xfrm>
          <a:custGeom>
            <a:avLst/>
            <a:gdLst/>
            <a:ahLst/>
            <a:cxnLst/>
            <a:rect l="l" t="t" r="r" b="b"/>
            <a:pathLst>
              <a:path w="343877" h="140088">
                <a:moveTo>
                  <a:pt x="202876" y="0"/>
                </a:moveTo>
                <a:lnTo>
                  <a:pt x="161117" y="4083"/>
                </a:lnTo>
                <a:lnTo>
                  <a:pt x="118333" y="14879"/>
                </a:lnTo>
                <a:lnTo>
                  <a:pt x="0" y="140088"/>
                </a:lnTo>
                <a:lnTo>
                  <a:pt x="147129" y="140088"/>
                </a:lnTo>
                <a:lnTo>
                  <a:pt x="187629" y="89263"/>
                </a:lnTo>
                <a:lnTo>
                  <a:pt x="343877" y="89263"/>
                </a:lnTo>
                <a:lnTo>
                  <a:pt x="326127" y="55020"/>
                </a:lnTo>
                <a:lnTo>
                  <a:pt x="290234" y="21095"/>
                </a:lnTo>
                <a:lnTo>
                  <a:pt x="247532" y="4213"/>
                </a:lnTo>
                <a:lnTo>
                  <a:pt x="217679" y="266"/>
                </a:lnTo>
                <a:lnTo>
                  <a:pt x="202876" y="0"/>
                </a:lnTo>
                <a:close/>
              </a:path>
            </a:pathLst>
          </a:custGeom>
          <a:solidFill>
            <a:srgbClr val="6A737B"/>
          </a:solidFill>
        </p:spPr>
        <p:txBody>
          <a:bodyPr wrap="square" lIns="0" tIns="0" rIns="0" bIns="0" rtlCol="0">
            <a:noAutofit/>
          </a:bodyPr>
          <a:lstStyle/>
          <a:p>
            <a:endParaRPr>
              <a:solidFill>
                <a:prstClr val="black"/>
              </a:solidFill>
            </a:endParaRPr>
          </a:p>
        </p:txBody>
      </p:sp>
      <p:sp>
        <p:nvSpPr>
          <p:cNvPr id="21" name="bk object 21"/>
          <p:cNvSpPr/>
          <p:nvPr/>
        </p:nvSpPr>
        <p:spPr>
          <a:xfrm>
            <a:off x="6246340" y="3340744"/>
            <a:ext cx="169765" cy="348472"/>
          </a:xfrm>
          <a:custGeom>
            <a:avLst/>
            <a:gdLst/>
            <a:ahLst/>
            <a:cxnLst/>
            <a:rect l="l" t="t" r="r" b="b"/>
            <a:pathLst>
              <a:path w="169765" h="354495">
                <a:moveTo>
                  <a:pt x="77284" y="0"/>
                </a:moveTo>
                <a:lnTo>
                  <a:pt x="60977" y="0"/>
                </a:lnTo>
                <a:lnTo>
                  <a:pt x="49117" y="22413"/>
                </a:lnTo>
                <a:lnTo>
                  <a:pt x="29808" y="64795"/>
                </a:lnTo>
                <a:lnTo>
                  <a:pt x="15862" y="103980"/>
                </a:lnTo>
                <a:lnTo>
                  <a:pt x="3643" y="156931"/>
                </a:lnTo>
                <a:lnTo>
                  <a:pt x="0" y="203118"/>
                </a:lnTo>
                <a:lnTo>
                  <a:pt x="329" y="217055"/>
                </a:lnTo>
                <a:lnTo>
                  <a:pt x="7295" y="265765"/>
                </a:lnTo>
                <a:lnTo>
                  <a:pt x="19575" y="303669"/>
                </a:lnTo>
                <a:lnTo>
                  <a:pt x="42956" y="354495"/>
                </a:lnTo>
                <a:lnTo>
                  <a:pt x="169765" y="354495"/>
                </a:lnTo>
                <a:lnTo>
                  <a:pt x="77284"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2" name="bk object 22"/>
          <p:cNvSpPr/>
          <p:nvPr/>
        </p:nvSpPr>
        <p:spPr>
          <a:xfrm>
            <a:off x="6029215" y="3340930"/>
            <a:ext cx="251206" cy="189511"/>
          </a:xfrm>
          <a:custGeom>
            <a:avLst/>
            <a:gdLst/>
            <a:ahLst/>
            <a:cxnLst/>
            <a:rect l="l" t="t" r="r" b="b"/>
            <a:pathLst>
              <a:path w="251206" h="192786">
                <a:moveTo>
                  <a:pt x="251206" y="0"/>
                </a:moveTo>
                <a:lnTo>
                  <a:pt x="175831" y="0"/>
                </a:lnTo>
                <a:lnTo>
                  <a:pt x="0" y="192786"/>
                </a:lnTo>
                <a:lnTo>
                  <a:pt x="51150" y="176566"/>
                </a:lnTo>
                <a:lnTo>
                  <a:pt x="97346" y="153641"/>
                </a:lnTo>
                <a:lnTo>
                  <a:pt x="138718" y="125440"/>
                </a:lnTo>
                <a:lnTo>
                  <a:pt x="175392" y="93392"/>
                </a:lnTo>
                <a:lnTo>
                  <a:pt x="207499" y="58928"/>
                </a:lnTo>
                <a:lnTo>
                  <a:pt x="235165" y="23476"/>
                </a:lnTo>
                <a:lnTo>
                  <a:pt x="251206" y="0"/>
                </a:lnTo>
                <a:close/>
              </a:path>
            </a:pathLst>
          </a:custGeom>
          <a:solidFill>
            <a:srgbClr val="EE3124"/>
          </a:solidFill>
        </p:spPr>
        <p:txBody>
          <a:bodyPr wrap="square" lIns="0" tIns="0" rIns="0" bIns="0" rtlCol="0">
            <a:noAutofit/>
          </a:bodyPr>
          <a:lstStyle/>
          <a:p>
            <a:endParaRPr>
              <a:solidFill>
                <a:prstClr val="black"/>
              </a:solidFill>
            </a:endParaRPr>
          </a:p>
        </p:txBody>
      </p:sp>
      <p:sp>
        <p:nvSpPr>
          <p:cNvPr id="23" name="bk object 23"/>
          <p:cNvSpPr/>
          <p:nvPr/>
        </p:nvSpPr>
        <p:spPr>
          <a:xfrm>
            <a:off x="5536948" y="3337515"/>
            <a:ext cx="450466" cy="354951"/>
          </a:xfrm>
          <a:custGeom>
            <a:avLst/>
            <a:gdLst/>
            <a:ahLst/>
            <a:cxnLst/>
            <a:rect l="l" t="t" r="r" b="b"/>
            <a:pathLst>
              <a:path w="450466" h="361086">
                <a:moveTo>
                  <a:pt x="281753" y="0"/>
                </a:moveTo>
                <a:lnTo>
                  <a:pt x="230146" y="4666"/>
                </a:lnTo>
                <a:lnTo>
                  <a:pt x="178982" y="18300"/>
                </a:lnTo>
                <a:lnTo>
                  <a:pt x="130329" y="40349"/>
                </a:lnTo>
                <a:lnTo>
                  <a:pt x="86257" y="70264"/>
                </a:lnTo>
                <a:lnTo>
                  <a:pt x="48835" y="107493"/>
                </a:lnTo>
                <a:lnTo>
                  <a:pt x="20131" y="151487"/>
                </a:lnTo>
                <a:lnTo>
                  <a:pt x="3183" y="198153"/>
                </a:lnTo>
                <a:lnTo>
                  <a:pt x="0" y="224531"/>
                </a:lnTo>
                <a:lnTo>
                  <a:pt x="329" y="237414"/>
                </a:lnTo>
                <a:lnTo>
                  <a:pt x="14142" y="285423"/>
                </a:lnTo>
                <a:lnTo>
                  <a:pt x="37252" y="315953"/>
                </a:lnTo>
                <a:lnTo>
                  <a:pt x="70892" y="339884"/>
                </a:lnTo>
                <a:lnTo>
                  <a:pt x="114704" y="355500"/>
                </a:lnTo>
                <a:lnTo>
                  <a:pt x="168329" y="361086"/>
                </a:lnTo>
                <a:lnTo>
                  <a:pt x="187453" y="360467"/>
                </a:lnTo>
                <a:lnTo>
                  <a:pt x="243213" y="351608"/>
                </a:lnTo>
                <a:lnTo>
                  <a:pt x="295382" y="333355"/>
                </a:lnTo>
                <a:lnTo>
                  <a:pt x="342453" y="307136"/>
                </a:lnTo>
                <a:lnTo>
                  <a:pt x="382919" y="274378"/>
                </a:lnTo>
                <a:lnTo>
                  <a:pt x="384893" y="272343"/>
                </a:lnTo>
                <a:lnTo>
                  <a:pt x="204497" y="272343"/>
                </a:lnTo>
                <a:lnTo>
                  <a:pt x="189422" y="272272"/>
                </a:lnTo>
                <a:lnTo>
                  <a:pt x="148242" y="260288"/>
                </a:lnTo>
                <a:lnTo>
                  <a:pt x="120642" y="224498"/>
                </a:lnTo>
                <a:lnTo>
                  <a:pt x="118133" y="201688"/>
                </a:lnTo>
                <a:lnTo>
                  <a:pt x="119611" y="189637"/>
                </a:lnTo>
                <a:lnTo>
                  <a:pt x="139453" y="145993"/>
                </a:lnTo>
                <a:lnTo>
                  <a:pt x="173664" y="113258"/>
                </a:lnTo>
                <a:lnTo>
                  <a:pt x="207980" y="95939"/>
                </a:lnTo>
                <a:lnTo>
                  <a:pt x="248191" y="88150"/>
                </a:lnTo>
                <a:lnTo>
                  <a:pt x="441975" y="88150"/>
                </a:lnTo>
                <a:lnTo>
                  <a:pt x="441473" y="86700"/>
                </a:lnTo>
                <a:lnTo>
                  <a:pt x="421458" y="53946"/>
                </a:lnTo>
                <a:lnTo>
                  <a:pt x="390826" y="27729"/>
                </a:lnTo>
                <a:lnTo>
                  <a:pt x="350233" y="9477"/>
                </a:lnTo>
                <a:lnTo>
                  <a:pt x="300338" y="618"/>
                </a:lnTo>
                <a:lnTo>
                  <a:pt x="281753" y="0"/>
                </a:lnTo>
                <a:close/>
              </a:path>
              <a:path w="450466" h="361086">
                <a:moveTo>
                  <a:pt x="441975" y="88150"/>
                </a:moveTo>
                <a:lnTo>
                  <a:pt x="248191" y="88150"/>
                </a:lnTo>
                <a:lnTo>
                  <a:pt x="262666" y="88190"/>
                </a:lnTo>
                <a:lnTo>
                  <a:pt x="277593" y="89732"/>
                </a:lnTo>
                <a:lnTo>
                  <a:pt x="315720" y="108277"/>
                </a:lnTo>
                <a:lnTo>
                  <a:pt x="334533" y="150433"/>
                </a:lnTo>
                <a:lnTo>
                  <a:pt x="334397" y="162433"/>
                </a:lnTo>
                <a:lnTo>
                  <a:pt x="319620" y="206511"/>
                </a:lnTo>
                <a:lnTo>
                  <a:pt x="289926" y="239541"/>
                </a:lnTo>
                <a:lnTo>
                  <a:pt x="245718" y="264339"/>
                </a:lnTo>
                <a:lnTo>
                  <a:pt x="204497" y="272343"/>
                </a:lnTo>
                <a:lnTo>
                  <a:pt x="384893" y="272343"/>
                </a:lnTo>
                <a:lnTo>
                  <a:pt x="415275" y="236508"/>
                </a:lnTo>
                <a:lnTo>
                  <a:pt x="438013" y="194954"/>
                </a:lnTo>
                <a:lnTo>
                  <a:pt x="449453" y="151941"/>
                </a:lnTo>
                <a:lnTo>
                  <a:pt x="450466" y="136105"/>
                </a:lnTo>
                <a:lnTo>
                  <a:pt x="450214" y="124564"/>
                </a:lnTo>
                <a:lnTo>
                  <a:pt x="448593" y="111463"/>
                </a:lnTo>
                <a:lnTo>
                  <a:pt x="445672" y="98824"/>
                </a:lnTo>
                <a:lnTo>
                  <a:pt x="441975" y="88150"/>
                </a:lnTo>
                <a:close/>
              </a:path>
            </a:pathLst>
          </a:custGeom>
          <a:solidFill>
            <a:srgbClr val="6A737B"/>
          </a:solidFill>
        </p:spPr>
        <p:txBody>
          <a:bodyPr wrap="square" lIns="0" tIns="0" rIns="0" bIns="0" rtlCol="0">
            <a:noAutofit/>
          </a:bodyPr>
          <a:lstStyle/>
          <a:p>
            <a:endParaRPr>
              <a:solidFill>
                <a:prstClr val="black"/>
              </a:solidFill>
            </a:endParaRPr>
          </a:p>
        </p:txBody>
      </p:sp>
      <p:sp>
        <p:nvSpPr>
          <p:cNvPr id="24" name="bk object 24"/>
          <p:cNvSpPr/>
          <p:nvPr/>
        </p:nvSpPr>
        <p:spPr>
          <a:xfrm>
            <a:off x="6431249" y="3340637"/>
            <a:ext cx="545553" cy="348672"/>
          </a:xfrm>
          <a:custGeom>
            <a:avLst/>
            <a:gdLst/>
            <a:ahLst/>
            <a:cxnLst/>
            <a:rect l="l" t="t" r="r" b="b"/>
            <a:pathLst>
              <a:path w="545553" h="354698">
                <a:moveTo>
                  <a:pt x="253098" y="0"/>
                </a:moveTo>
                <a:lnTo>
                  <a:pt x="108102" y="0"/>
                </a:lnTo>
                <a:lnTo>
                  <a:pt x="0" y="354698"/>
                </a:lnTo>
                <a:lnTo>
                  <a:pt x="144945" y="354698"/>
                </a:lnTo>
                <a:lnTo>
                  <a:pt x="191668" y="204177"/>
                </a:lnTo>
                <a:lnTo>
                  <a:pt x="333155" y="204177"/>
                </a:lnTo>
                <a:lnTo>
                  <a:pt x="313220" y="179692"/>
                </a:lnTo>
                <a:lnTo>
                  <a:pt x="334468" y="163258"/>
                </a:lnTo>
                <a:lnTo>
                  <a:pt x="204343" y="163258"/>
                </a:lnTo>
                <a:lnTo>
                  <a:pt x="253098" y="0"/>
                </a:lnTo>
                <a:close/>
              </a:path>
              <a:path w="545553" h="354698">
                <a:moveTo>
                  <a:pt x="333155" y="204177"/>
                </a:moveTo>
                <a:lnTo>
                  <a:pt x="191668" y="204177"/>
                </a:lnTo>
                <a:lnTo>
                  <a:pt x="287502" y="354698"/>
                </a:lnTo>
                <a:lnTo>
                  <a:pt x="455701" y="354698"/>
                </a:lnTo>
                <a:lnTo>
                  <a:pt x="333155" y="204177"/>
                </a:lnTo>
                <a:close/>
              </a:path>
              <a:path w="545553" h="354698">
                <a:moveTo>
                  <a:pt x="545553" y="0"/>
                </a:moveTo>
                <a:lnTo>
                  <a:pt x="400710" y="0"/>
                </a:lnTo>
                <a:lnTo>
                  <a:pt x="204343" y="163258"/>
                </a:lnTo>
                <a:lnTo>
                  <a:pt x="334468" y="163258"/>
                </a:lnTo>
                <a:lnTo>
                  <a:pt x="545553" y="0"/>
                </a:lnTo>
                <a:close/>
              </a:path>
            </a:pathLst>
          </a:custGeom>
          <a:solidFill>
            <a:srgbClr val="133D8D"/>
          </a:solidFill>
        </p:spPr>
        <p:txBody>
          <a:bodyPr wrap="square" lIns="0" tIns="0" rIns="0" bIns="0" rtlCol="0">
            <a:noAutofit/>
          </a:bodyPr>
          <a:lstStyle/>
          <a:p>
            <a:endParaRPr>
              <a:solidFill>
                <a:prstClr val="black"/>
              </a:solidFill>
            </a:endParaRPr>
          </a:p>
        </p:txBody>
      </p:sp>
      <p:sp>
        <p:nvSpPr>
          <p:cNvPr id="25" name="bk object 25"/>
          <p:cNvSpPr/>
          <p:nvPr/>
        </p:nvSpPr>
        <p:spPr>
          <a:xfrm>
            <a:off x="7079477" y="3447439"/>
            <a:ext cx="871959" cy="258873"/>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26" name="bk object 26"/>
          <p:cNvSpPr/>
          <p:nvPr/>
        </p:nvSpPr>
        <p:spPr>
          <a:xfrm>
            <a:off x="7039133" y="3448309"/>
            <a:ext cx="12" cy="247836"/>
          </a:xfrm>
          <a:custGeom>
            <a:avLst/>
            <a:gdLst/>
            <a:ahLst/>
            <a:cxnLst/>
            <a:rect l="l" t="t" r="r" b="b"/>
            <a:pathLst>
              <a:path w="12" h="252120">
                <a:moveTo>
                  <a:pt x="12" y="0"/>
                </a:moveTo>
                <a:lnTo>
                  <a:pt x="0" y="252120"/>
                </a:lnTo>
              </a:path>
            </a:pathLst>
          </a:custGeom>
          <a:ln w="7200">
            <a:solidFill>
              <a:srgbClr val="6A737B"/>
            </a:solidFill>
          </a:ln>
        </p:spPr>
        <p:txBody>
          <a:bodyPr wrap="square" lIns="0" tIns="0" rIns="0" bIns="0" rtlCol="0">
            <a:noAutofit/>
          </a:bodyPr>
          <a:lstStyle/>
          <a:p>
            <a:endParaRPr>
              <a:solidFill>
                <a:prstClr val="black"/>
              </a:solidFill>
            </a:endParaRPr>
          </a:p>
        </p:txBody>
      </p:sp>
      <p:sp>
        <p:nvSpPr>
          <p:cNvPr id="27" name="bk object 27"/>
          <p:cNvSpPr/>
          <p:nvPr/>
        </p:nvSpPr>
        <p:spPr>
          <a:xfrm>
            <a:off x="5726441" y="4092938"/>
            <a:ext cx="63936" cy="87401"/>
          </a:xfrm>
          <a:custGeom>
            <a:avLst/>
            <a:gdLst/>
            <a:ahLst/>
            <a:cxnLst/>
            <a:rect l="l" t="t" r="r" b="b"/>
            <a:pathLst>
              <a:path w="63936" h="88912">
                <a:moveTo>
                  <a:pt x="56883" y="0"/>
                </a:moveTo>
                <a:lnTo>
                  <a:pt x="0" y="0"/>
                </a:lnTo>
                <a:lnTo>
                  <a:pt x="0" y="88912"/>
                </a:lnTo>
                <a:lnTo>
                  <a:pt x="41263" y="88158"/>
                </a:lnTo>
                <a:lnTo>
                  <a:pt x="55237" y="81703"/>
                </a:lnTo>
                <a:lnTo>
                  <a:pt x="59632" y="74942"/>
                </a:lnTo>
                <a:lnTo>
                  <a:pt x="18021" y="74942"/>
                </a:lnTo>
                <a:lnTo>
                  <a:pt x="18021" y="48272"/>
                </a:lnTo>
                <a:lnTo>
                  <a:pt x="60601" y="48272"/>
                </a:lnTo>
                <a:lnTo>
                  <a:pt x="60437" y="47737"/>
                </a:lnTo>
                <a:lnTo>
                  <a:pt x="50763" y="38249"/>
                </a:lnTo>
                <a:lnTo>
                  <a:pt x="32511" y="34277"/>
                </a:lnTo>
                <a:lnTo>
                  <a:pt x="18021" y="34277"/>
                </a:lnTo>
                <a:lnTo>
                  <a:pt x="18021" y="15760"/>
                </a:lnTo>
                <a:lnTo>
                  <a:pt x="56883" y="15760"/>
                </a:lnTo>
                <a:lnTo>
                  <a:pt x="56883" y="0"/>
                </a:lnTo>
                <a:close/>
              </a:path>
              <a:path w="63936" h="88912">
                <a:moveTo>
                  <a:pt x="60601" y="48272"/>
                </a:moveTo>
                <a:lnTo>
                  <a:pt x="39242" y="48272"/>
                </a:lnTo>
                <a:lnTo>
                  <a:pt x="45084" y="52565"/>
                </a:lnTo>
                <a:lnTo>
                  <a:pt x="45084" y="70611"/>
                </a:lnTo>
                <a:lnTo>
                  <a:pt x="39242" y="74942"/>
                </a:lnTo>
                <a:lnTo>
                  <a:pt x="59632" y="74942"/>
                </a:lnTo>
                <a:lnTo>
                  <a:pt x="62167" y="71042"/>
                </a:lnTo>
                <a:lnTo>
                  <a:pt x="63936" y="59101"/>
                </a:lnTo>
                <a:lnTo>
                  <a:pt x="60601" y="48272"/>
                </a:lnTo>
                <a:close/>
              </a:path>
            </a:pathLst>
          </a:custGeom>
          <a:solidFill>
            <a:srgbClr val="008FD5"/>
          </a:solidFill>
        </p:spPr>
        <p:txBody>
          <a:bodyPr wrap="square" lIns="0" tIns="0" rIns="0" bIns="0" rtlCol="0">
            <a:noAutofit/>
          </a:bodyPr>
          <a:lstStyle/>
          <a:p>
            <a:endParaRPr>
              <a:solidFill>
                <a:prstClr val="black"/>
              </a:solidFill>
            </a:endParaRPr>
          </a:p>
        </p:txBody>
      </p:sp>
      <p:sp>
        <p:nvSpPr>
          <p:cNvPr id="28" name="bk object 28"/>
          <p:cNvSpPr/>
          <p:nvPr/>
        </p:nvSpPr>
        <p:spPr>
          <a:xfrm>
            <a:off x="5795691" y="4092938"/>
            <a:ext cx="91300" cy="87401"/>
          </a:xfrm>
          <a:custGeom>
            <a:avLst/>
            <a:gdLst/>
            <a:ahLst/>
            <a:cxnLst/>
            <a:rect l="l" t="t" r="r" b="b"/>
            <a:pathLst>
              <a:path w="91300" h="88912">
                <a:moveTo>
                  <a:pt x="55981" y="0"/>
                </a:moveTo>
                <a:lnTo>
                  <a:pt x="35420" y="0"/>
                </a:lnTo>
                <a:lnTo>
                  <a:pt x="0" y="88912"/>
                </a:lnTo>
                <a:lnTo>
                  <a:pt x="19291" y="88912"/>
                </a:lnTo>
                <a:lnTo>
                  <a:pt x="26771" y="68833"/>
                </a:lnTo>
                <a:lnTo>
                  <a:pt x="83324" y="68833"/>
                </a:lnTo>
                <a:lnTo>
                  <a:pt x="77527" y="54241"/>
                </a:lnTo>
                <a:lnTo>
                  <a:pt x="32512" y="54241"/>
                </a:lnTo>
                <a:lnTo>
                  <a:pt x="44818" y="17906"/>
                </a:lnTo>
                <a:lnTo>
                  <a:pt x="63094" y="17906"/>
                </a:lnTo>
                <a:lnTo>
                  <a:pt x="55981" y="0"/>
                </a:lnTo>
                <a:close/>
              </a:path>
              <a:path w="91300" h="88912">
                <a:moveTo>
                  <a:pt x="83324" y="68833"/>
                </a:moveTo>
                <a:lnTo>
                  <a:pt x="63487" y="68833"/>
                </a:lnTo>
                <a:lnTo>
                  <a:pt x="70993" y="88912"/>
                </a:lnTo>
                <a:lnTo>
                  <a:pt x="91300" y="88912"/>
                </a:lnTo>
                <a:lnTo>
                  <a:pt x="83324" y="68833"/>
                </a:lnTo>
                <a:close/>
              </a:path>
              <a:path w="91300" h="88912">
                <a:moveTo>
                  <a:pt x="63094" y="17906"/>
                </a:moveTo>
                <a:lnTo>
                  <a:pt x="45059" y="17906"/>
                </a:lnTo>
                <a:lnTo>
                  <a:pt x="58153" y="54241"/>
                </a:lnTo>
                <a:lnTo>
                  <a:pt x="77527" y="54241"/>
                </a:lnTo>
                <a:lnTo>
                  <a:pt x="63094" y="17906"/>
                </a:lnTo>
                <a:close/>
              </a:path>
            </a:pathLst>
          </a:custGeom>
          <a:solidFill>
            <a:srgbClr val="008FD5"/>
          </a:solidFill>
        </p:spPr>
        <p:txBody>
          <a:bodyPr wrap="square" lIns="0" tIns="0" rIns="0" bIns="0" rtlCol="0">
            <a:noAutofit/>
          </a:bodyPr>
          <a:lstStyle/>
          <a:p>
            <a:endParaRPr>
              <a:solidFill>
                <a:prstClr val="black"/>
              </a:solidFill>
            </a:endParaRPr>
          </a:p>
        </p:txBody>
      </p:sp>
      <p:sp>
        <p:nvSpPr>
          <p:cNvPr id="29" name="bk object 29"/>
          <p:cNvSpPr/>
          <p:nvPr/>
        </p:nvSpPr>
        <p:spPr>
          <a:xfrm>
            <a:off x="5897845" y="4092938"/>
            <a:ext cx="72123" cy="87401"/>
          </a:xfrm>
          <a:custGeom>
            <a:avLst/>
            <a:gdLst/>
            <a:ahLst/>
            <a:cxnLst/>
            <a:rect l="l" t="t" r="r" b="b"/>
            <a:pathLst>
              <a:path w="72123" h="88912">
                <a:moveTo>
                  <a:pt x="18034" y="0"/>
                </a:moveTo>
                <a:lnTo>
                  <a:pt x="0" y="0"/>
                </a:lnTo>
                <a:lnTo>
                  <a:pt x="0" y="88912"/>
                </a:lnTo>
                <a:lnTo>
                  <a:pt x="18034" y="88912"/>
                </a:lnTo>
                <a:lnTo>
                  <a:pt x="18034" y="50406"/>
                </a:lnTo>
                <a:lnTo>
                  <a:pt x="72123" y="50406"/>
                </a:lnTo>
                <a:lnTo>
                  <a:pt x="72123" y="35801"/>
                </a:lnTo>
                <a:lnTo>
                  <a:pt x="18034" y="35801"/>
                </a:lnTo>
                <a:lnTo>
                  <a:pt x="18034" y="0"/>
                </a:lnTo>
                <a:close/>
              </a:path>
              <a:path w="72123" h="88912">
                <a:moveTo>
                  <a:pt x="72123" y="50406"/>
                </a:moveTo>
                <a:lnTo>
                  <a:pt x="54076" y="50406"/>
                </a:lnTo>
                <a:lnTo>
                  <a:pt x="54076" y="88912"/>
                </a:lnTo>
                <a:lnTo>
                  <a:pt x="72123" y="88912"/>
                </a:lnTo>
                <a:lnTo>
                  <a:pt x="72123" y="50406"/>
                </a:lnTo>
                <a:close/>
              </a:path>
              <a:path w="72123" h="88912">
                <a:moveTo>
                  <a:pt x="72123" y="0"/>
                </a:moveTo>
                <a:lnTo>
                  <a:pt x="54076" y="0"/>
                </a:lnTo>
                <a:lnTo>
                  <a:pt x="54076" y="35801"/>
                </a:lnTo>
                <a:lnTo>
                  <a:pt x="72123" y="35801"/>
                </a:lnTo>
                <a:lnTo>
                  <a:pt x="72123"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0" name="bk object 30"/>
          <p:cNvSpPr/>
          <p:nvPr/>
        </p:nvSpPr>
        <p:spPr>
          <a:xfrm>
            <a:off x="5987774" y="4092938"/>
            <a:ext cx="74295" cy="87401"/>
          </a:xfrm>
          <a:custGeom>
            <a:avLst/>
            <a:gdLst/>
            <a:ahLst/>
            <a:cxnLst/>
            <a:rect l="l" t="t" r="r" b="b"/>
            <a:pathLst>
              <a:path w="74295" h="88912">
                <a:moveTo>
                  <a:pt x="18034" y="0"/>
                </a:moveTo>
                <a:lnTo>
                  <a:pt x="0" y="0"/>
                </a:lnTo>
                <a:lnTo>
                  <a:pt x="0" y="88912"/>
                </a:lnTo>
                <a:lnTo>
                  <a:pt x="18034" y="88912"/>
                </a:lnTo>
                <a:lnTo>
                  <a:pt x="18034" y="44691"/>
                </a:lnTo>
                <a:lnTo>
                  <a:pt x="38500" y="44691"/>
                </a:lnTo>
                <a:lnTo>
                  <a:pt x="34912" y="40258"/>
                </a:lnTo>
                <a:lnTo>
                  <a:pt x="37018" y="37972"/>
                </a:lnTo>
                <a:lnTo>
                  <a:pt x="18034" y="37972"/>
                </a:lnTo>
                <a:lnTo>
                  <a:pt x="18034" y="0"/>
                </a:lnTo>
                <a:close/>
              </a:path>
              <a:path w="74295" h="88912">
                <a:moveTo>
                  <a:pt x="38500" y="44691"/>
                </a:moveTo>
                <a:lnTo>
                  <a:pt x="18402" y="44691"/>
                </a:lnTo>
                <a:lnTo>
                  <a:pt x="51422" y="88912"/>
                </a:lnTo>
                <a:lnTo>
                  <a:pt x="74295" y="88912"/>
                </a:lnTo>
                <a:lnTo>
                  <a:pt x="38500" y="44691"/>
                </a:lnTo>
                <a:close/>
              </a:path>
              <a:path w="74295" h="88912">
                <a:moveTo>
                  <a:pt x="72009" y="0"/>
                </a:moveTo>
                <a:lnTo>
                  <a:pt x="50571" y="0"/>
                </a:lnTo>
                <a:lnTo>
                  <a:pt x="18402" y="37972"/>
                </a:lnTo>
                <a:lnTo>
                  <a:pt x="37018" y="37972"/>
                </a:lnTo>
                <a:lnTo>
                  <a:pt x="7200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1" name="bk object 31"/>
          <p:cNvSpPr/>
          <p:nvPr/>
        </p:nvSpPr>
        <p:spPr>
          <a:xfrm>
            <a:off x="5726438" y="4232580"/>
            <a:ext cx="60288" cy="87401"/>
          </a:xfrm>
          <a:custGeom>
            <a:avLst/>
            <a:gdLst/>
            <a:ahLst/>
            <a:cxnLst/>
            <a:rect l="l" t="t" r="r" b="b"/>
            <a:pathLst>
              <a:path w="60288" h="88912">
                <a:moveTo>
                  <a:pt x="26301" y="0"/>
                </a:moveTo>
                <a:lnTo>
                  <a:pt x="0" y="0"/>
                </a:lnTo>
                <a:lnTo>
                  <a:pt x="0" y="88912"/>
                </a:lnTo>
                <a:lnTo>
                  <a:pt x="18021" y="88912"/>
                </a:lnTo>
                <a:lnTo>
                  <a:pt x="18021" y="55498"/>
                </a:lnTo>
                <a:lnTo>
                  <a:pt x="37633" y="54748"/>
                </a:lnTo>
                <a:lnTo>
                  <a:pt x="50940" y="48352"/>
                </a:lnTo>
                <a:lnTo>
                  <a:pt x="55496" y="41528"/>
                </a:lnTo>
                <a:lnTo>
                  <a:pt x="18021" y="41528"/>
                </a:lnTo>
                <a:lnTo>
                  <a:pt x="18021" y="13944"/>
                </a:lnTo>
                <a:lnTo>
                  <a:pt x="56505" y="13944"/>
                </a:lnTo>
                <a:lnTo>
                  <a:pt x="47300" y="4611"/>
                </a:lnTo>
                <a:lnTo>
                  <a:pt x="26301" y="0"/>
                </a:lnTo>
                <a:close/>
              </a:path>
              <a:path w="60288" h="88912">
                <a:moveTo>
                  <a:pt x="56505" y="13944"/>
                </a:moveTo>
                <a:lnTo>
                  <a:pt x="36715" y="13944"/>
                </a:lnTo>
                <a:lnTo>
                  <a:pt x="41427" y="19951"/>
                </a:lnTo>
                <a:lnTo>
                  <a:pt x="41427" y="34035"/>
                </a:lnTo>
                <a:lnTo>
                  <a:pt x="37223" y="41528"/>
                </a:lnTo>
                <a:lnTo>
                  <a:pt x="55496" y="41528"/>
                </a:lnTo>
                <a:lnTo>
                  <a:pt x="58183" y="37504"/>
                </a:lnTo>
                <a:lnTo>
                  <a:pt x="60288" y="24739"/>
                </a:lnTo>
                <a:lnTo>
                  <a:pt x="57270" y="14720"/>
                </a:lnTo>
                <a:lnTo>
                  <a:pt x="56505"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32" name="bk object 32"/>
          <p:cNvSpPr/>
          <p:nvPr/>
        </p:nvSpPr>
        <p:spPr>
          <a:xfrm>
            <a:off x="5782986" y="4232592"/>
            <a:ext cx="91312" cy="87401"/>
          </a:xfrm>
          <a:custGeom>
            <a:avLst/>
            <a:gdLst/>
            <a:ahLst/>
            <a:cxnLst/>
            <a:rect l="l" t="t" r="r" b="b"/>
            <a:pathLst>
              <a:path w="91312" h="88912">
                <a:moveTo>
                  <a:pt x="56006" y="0"/>
                </a:moveTo>
                <a:lnTo>
                  <a:pt x="35420" y="0"/>
                </a:lnTo>
                <a:lnTo>
                  <a:pt x="0" y="88912"/>
                </a:lnTo>
                <a:lnTo>
                  <a:pt x="19278" y="88912"/>
                </a:lnTo>
                <a:lnTo>
                  <a:pt x="26784" y="68808"/>
                </a:lnTo>
                <a:lnTo>
                  <a:pt x="83329" y="68808"/>
                </a:lnTo>
                <a:lnTo>
                  <a:pt x="77530" y="54203"/>
                </a:lnTo>
                <a:lnTo>
                  <a:pt x="32499" y="54203"/>
                </a:lnTo>
                <a:lnTo>
                  <a:pt x="44818" y="17881"/>
                </a:lnTo>
                <a:lnTo>
                  <a:pt x="63107" y="17881"/>
                </a:lnTo>
                <a:lnTo>
                  <a:pt x="56006" y="0"/>
                </a:lnTo>
                <a:close/>
              </a:path>
              <a:path w="91312" h="88912">
                <a:moveTo>
                  <a:pt x="83329" y="68808"/>
                </a:moveTo>
                <a:lnTo>
                  <a:pt x="63499" y="68808"/>
                </a:lnTo>
                <a:lnTo>
                  <a:pt x="70967" y="88912"/>
                </a:lnTo>
                <a:lnTo>
                  <a:pt x="91312" y="88912"/>
                </a:lnTo>
                <a:lnTo>
                  <a:pt x="83329" y="68808"/>
                </a:lnTo>
                <a:close/>
              </a:path>
              <a:path w="91312" h="88912">
                <a:moveTo>
                  <a:pt x="63107" y="17881"/>
                </a:moveTo>
                <a:lnTo>
                  <a:pt x="45072" y="17881"/>
                </a:lnTo>
                <a:lnTo>
                  <a:pt x="58140" y="54203"/>
                </a:lnTo>
                <a:lnTo>
                  <a:pt x="77530" y="54203"/>
                </a:lnTo>
                <a:lnTo>
                  <a:pt x="63107" y="17881"/>
                </a:lnTo>
                <a:close/>
              </a:path>
            </a:pathLst>
          </a:custGeom>
          <a:solidFill>
            <a:srgbClr val="008FD5"/>
          </a:solidFill>
        </p:spPr>
        <p:txBody>
          <a:bodyPr wrap="square" lIns="0" tIns="0" rIns="0" bIns="0" rtlCol="0">
            <a:noAutofit/>
          </a:bodyPr>
          <a:lstStyle/>
          <a:p>
            <a:endParaRPr>
              <a:solidFill>
                <a:prstClr val="black"/>
              </a:solidFill>
            </a:endParaRPr>
          </a:p>
        </p:txBody>
      </p:sp>
      <p:sp>
        <p:nvSpPr>
          <p:cNvPr id="33" name="bk object 33"/>
          <p:cNvSpPr/>
          <p:nvPr/>
        </p:nvSpPr>
        <p:spPr>
          <a:xfrm>
            <a:off x="5878125" y="4231582"/>
            <a:ext cx="60805" cy="89028"/>
          </a:xfrm>
          <a:custGeom>
            <a:avLst/>
            <a:gdLst/>
            <a:ahLst/>
            <a:cxnLst/>
            <a:rect l="l" t="t" r="r" b="b"/>
            <a:pathLst>
              <a:path w="60805" h="90567">
                <a:moveTo>
                  <a:pt x="0" y="70389"/>
                </a:moveTo>
                <a:lnTo>
                  <a:pt x="4924" y="87543"/>
                </a:lnTo>
                <a:lnTo>
                  <a:pt x="15785" y="89898"/>
                </a:lnTo>
                <a:lnTo>
                  <a:pt x="31623" y="90567"/>
                </a:lnTo>
                <a:lnTo>
                  <a:pt x="44379" y="87429"/>
                </a:lnTo>
                <a:lnTo>
                  <a:pt x="55882" y="78531"/>
                </a:lnTo>
                <a:lnTo>
                  <a:pt x="56504" y="76307"/>
                </a:lnTo>
                <a:lnTo>
                  <a:pt x="20193" y="76307"/>
                </a:lnTo>
                <a:lnTo>
                  <a:pt x="12065" y="75684"/>
                </a:lnTo>
                <a:lnTo>
                  <a:pt x="0" y="70389"/>
                </a:lnTo>
                <a:close/>
              </a:path>
              <a:path w="60805" h="90567">
                <a:moveTo>
                  <a:pt x="55657" y="14610"/>
                </a:moveTo>
                <a:lnTo>
                  <a:pt x="34937" y="14610"/>
                </a:lnTo>
                <a:lnTo>
                  <a:pt x="38227" y="20071"/>
                </a:lnTo>
                <a:lnTo>
                  <a:pt x="38227" y="31869"/>
                </a:lnTo>
                <a:lnTo>
                  <a:pt x="33134" y="36314"/>
                </a:lnTo>
                <a:lnTo>
                  <a:pt x="13208" y="36314"/>
                </a:lnTo>
                <a:lnTo>
                  <a:pt x="13208" y="50932"/>
                </a:lnTo>
                <a:lnTo>
                  <a:pt x="27419" y="50932"/>
                </a:lnTo>
                <a:lnTo>
                  <a:pt x="41262" y="51072"/>
                </a:lnTo>
                <a:lnTo>
                  <a:pt x="41262" y="69207"/>
                </a:lnTo>
                <a:lnTo>
                  <a:pt x="37452" y="76307"/>
                </a:lnTo>
                <a:lnTo>
                  <a:pt x="56504" y="76307"/>
                </a:lnTo>
                <a:lnTo>
                  <a:pt x="60805" y="60911"/>
                </a:lnTo>
                <a:lnTo>
                  <a:pt x="54746" y="48315"/>
                </a:lnTo>
                <a:lnTo>
                  <a:pt x="43192" y="42791"/>
                </a:lnTo>
                <a:lnTo>
                  <a:pt x="43192" y="42423"/>
                </a:lnTo>
                <a:lnTo>
                  <a:pt x="53086" y="39743"/>
                </a:lnTo>
                <a:lnTo>
                  <a:pt x="57899" y="31488"/>
                </a:lnTo>
                <a:lnTo>
                  <a:pt x="57895" y="21898"/>
                </a:lnTo>
                <a:lnTo>
                  <a:pt x="55657" y="14610"/>
                </a:lnTo>
                <a:close/>
              </a:path>
              <a:path w="60805" h="90567">
                <a:moveTo>
                  <a:pt x="26502" y="0"/>
                </a:moveTo>
                <a:lnTo>
                  <a:pt x="13674" y="1220"/>
                </a:lnTo>
                <a:lnTo>
                  <a:pt x="1638" y="4450"/>
                </a:lnTo>
                <a:lnTo>
                  <a:pt x="3429" y="19436"/>
                </a:lnTo>
                <a:lnTo>
                  <a:pt x="10680" y="16007"/>
                </a:lnTo>
                <a:lnTo>
                  <a:pt x="16764" y="14610"/>
                </a:lnTo>
                <a:lnTo>
                  <a:pt x="55657" y="14610"/>
                </a:lnTo>
                <a:lnTo>
                  <a:pt x="54414" y="10564"/>
                </a:lnTo>
                <a:lnTo>
                  <a:pt x="44105" y="2846"/>
                </a:lnTo>
                <a:lnTo>
                  <a:pt x="26502"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4" name="bk object 34"/>
          <p:cNvSpPr/>
          <p:nvPr/>
        </p:nvSpPr>
        <p:spPr>
          <a:xfrm>
            <a:off x="5953060" y="4232589"/>
            <a:ext cx="62772" cy="87401"/>
          </a:xfrm>
          <a:custGeom>
            <a:avLst/>
            <a:gdLst/>
            <a:ahLst/>
            <a:cxnLst/>
            <a:rect l="l" t="t" r="r" b="b"/>
            <a:pathLst>
              <a:path w="62772" h="88912">
                <a:moveTo>
                  <a:pt x="29210" y="0"/>
                </a:moveTo>
                <a:lnTo>
                  <a:pt x="0" y="0"/>
                </a:lnTo>
                <a:lnTo>
                  <a:pt x="0" y="88912"/>
                </a:lnTo>
                <a:lnTo>
                  <a:pt x="39833" y="87946"/>
                </a:lnTo>
                <a:lnTo>
                  <a:pt x="54064" y="82030"/>
                </a:lnTo>
                <a:lnTo>
                  <a:pt x="59154" y="74917"/>
                </a:lnTo>
                <a:lnTo>
                  <a:pt x="18034" y="74917"/>
                </a:lnTo>
                <a:lnTo>
                  <a:pt x="18034" y="50038"/>
                </a:lnTo>
                <a:lnTo>
                  <a:pt x="57591" y="50038"/>
                </a:lnTo>
                <a:lnTo>
                  <a:pt x="56915" y="48661"/>
                </a:lnTo>
                <a:lnTo>
                  <a:pt x="44323" y="42659"/>
                </a:lnTo>
                <a:lnTo>
                  <a:pt x="50334" y="39212"/>
                </a:lnTo>
                <a:lnTo>
                  <a:pt x="52014" y="36068"/>
                </a:lnTo>
                <a:lnTo>
                  <a:pt x="18034" y="36068"/>
                </a:lnTo>
                <a:lnTo>
                  <a:pt x="18034" y="13931"/>
                </a:lnTo>
                <a:lnTo>
                  <a:pt x="55440" y="13931"/>
                </a:lnTo>
                <a:lnTo>
                  <a:pt x="55457" y="10268"/>
                </a:lnTo>
                <a:lnTo>
                  <a:pt x="44999" y="2522"/>
                </a:lnTo>
                <a:lnTo>
                  <a:pt x="29210" y="0"/>
                </a:lnTo>
                <a:close/>
              </a:path>
              <a:path w="62772" h="88912">
                <a:moveTo>
                  <a:pt x="57591" y="50038"/>
                </a:moveTo>
                <a:lnTo>
                  <a:pt x="40525" y="50038"/>
                </a:lnTo>
                <a:lnTo>
                  <a:pt x="43954" y="56121"/>
                </a:lnTo>
                <a:lnTo>
                  <a:pt x="43954" y="68808"/>
                </a:lnTo>
                <a:lnTo>
                  <a:pt x="39370" y="74917"/>
                </a:lnTo>
                <a:lnTo>
                  <a:pt x="59154" y="74917"/>
                </a:lnTo>
                <a:lnTo>
                  <a:pt x="61028" y="72298"/>
                </a:lnTo>
                <a:lnTo>
                  <a:pt x="62772" y="60576"/>
                </a:lnTo>
                <a:lnTo>
                  <a:pt x="57591" y="50038"/>
                </a:lnTo>
                <a:close/>
              </a:path>
              <a:path w="62772" h="88912">
                <a:moveTo>
                  <a:pt x="55440" y="13931"/>
                </a:moveTo>
                <a:lnTo>
                  <a:pt x="40005" y="13931"/>
                </a:lnTo>
                <a:lnTo>
                  <a:pt x="40652" y="22453"/>
                </a:lnTo>
                <a:lnTo>
                  <a:pt x="40652" y="28956"/>
                </a:lnTo>
                <a:lnTo>
                  <a:pt x="38493" y="36068"/>
                </a:lnTo>
                <a:lnTo>
                  <a:pt x="52014" y="36068"/>
                </a:lnTo>
                <a:lnTo>
                  <a:pt x="55368" y="29789"/>
                </a:lnTo>
                <a:lnTo>
                  <a:pt x="55440" y="13931"/>
                </a:lnTo>
                <a:close/>
              </a:path>
            </a:pathLst>
          </a:custGeom>
          <a:solidFill>
            <a:srgbClr val="008FD5"/>
          </a:solidFill>
        </p:spPr>
        <p:txBody>
          <a:bodyPr wrap="square" lIns="0" tIns="0" rIns="0" bIns="0" rtlCol="0">
            <a:noAutofit/>
          </a:bodyPr>
          <a:lstStyle/>
          <a:p>
            <a:endParaRPr>
              <a:solidFill>
                <a:prstClr val="black"/>
              </a:solidFill>
            </a:endParaRPr>
          </a:p>
        </p:txBody>
      </p:sp>
      <p:sp>
        <p:nvSpPr>
          <p:cNvPr id="35" name="bk object 35"/>
          <p:cNvSpPr/>
          <p:nvPr/>
        </p:nvSpPr>
        <p:spPr>
          <a:xfrm>
            <a:off x="6030934" y="4232585"/>
            <a:ext cx="77076" cy="87401"/>
          </a:xfrm>
          <a:custGeom>
            <a:avLst/>
            <a:gdLst/>
            <a:ahLst/>
            <a:cxnLst/>
            <a:rect l="l" t="t" r="r" b="b"/>
            <a:pathLst>
              <a:path w="77076" h="88912">
                <a:moveTo>
                  <a:pt x="18021" y="0"/>
                </a:moveTo>
                <a:lnTo>
                  <a:pt x="0" y="0"/>
                </a:lnTo>
                <a:lnTo>
                  <a:pt x="0" y="88912"/>
                </a:lnTo>
                <a:lnTo>
                  <a:pt x="21577" y="88912"/>
                </a:lnTo>
                <a:lnTo>
                  <a:pt x="34160" y="67297"/>
                </a:lnTo>
                <a:lnTo>
                  <a:pt x="17652" y="67297"/>
                </a:lnTo>
                <a:lnTo>
                  <a:pt x="18021" y="45719"/>
                </a:lnTo>
                <a:lnTo>
                  <a:pt x="18021" y="0"/>
                </a:lnTo>
                <a:close/>
              </a:path>
              <a:path w="77076" h="88912">
                <a:moveTo>
                  <a:pt x="77076" y="21577"/>
                </a:moveTo>
                <a:lnTo>
                  <a:pt x="59448" y="21577"/>
                </a:lnTo>
                <a:lnTo>
                  <a:pt x="59042" y="43040"/>
                </a:lnTo>
                <a:lnTo>
                  <a:pt x="59042" y="88912"/>
                </a:lnTo>
                <a:lnTo>
                  <a:pt x="77076" y="88912"/>
                </a:lnTo>
                <a:lnTo>
                  <a:pt x="77076" y="21577"/>
                </a:lnTo>
                <a:close/>
              </a:path>
              <a:path w="77076" h="88912">
                <a:moveTo>
                  <a:pt x="77076" y="0"/>
                </a:moveTo>
                <a:lnTo>
                  <a:pt x="55498" y="0"/>
                </a:lnTo>
                <a:lnTo>
                  <a:pt x="24371" y="54355"/>
                </a:lnTo>
                <a:lnTo>
                  <a:pt x="18021" y="67297"/>
                </a:lnTo>
                <a:lnTo>
                  <a:pt x="34160" y="67297"/>
                </a:lnTo>
                <a:lnTo>
                  <a:pt x="52946" y="35026"/>
                </a:lnTo>
                <a:lnTo>
                  <a:pt x="59042" y="21577"/>
                </a:lnTo>
                <a:lnTo>
                  <a:pt x="77076" y="21577"/>
                </a:lnTo>
                <a:lnTo>
                  <a:pt x="770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6" name="bk object 36"/>
          <p:cNvSpPr/>
          <p:nvPr/>
        </p:nvSpPr>
        <p:spPr>
          <a:xfrm>
            <a:off x="6153519" y="4248056"/>
            <a:ext cx="0" cy="71934"/>
          </a:xfrm>
          <a:custGeom>
            <a:avLst/>
            <a:gdLst/>
            <a:ahLst/>
            <a:cxnLst/>
            <a:rect l="l" t="t" r="r" b="b"/>
            <a:pathLst>
              <a:path h="73177">
                <a:moveTo>
                  <a:pt x="0" y="0"/>
                </a:moveTo>
                <a:lnTo>
                  <a:pt x="0" y="73177"/>
                </a:lnTo>
              </a:path>
            </a:pathLst>
          </a:custGeom>
          <a:ln w="19278">
            <a:solidFill>
              <a:srgbClr val="008FD5"/>
            </a:solidFill>
          </a:ln>
        </p:spPr>
        <p:txBody>
          <a:bodyPr wrap="square" lIns="0" tIns="0" rIns="0" bIns="0" rtlCol="0">
            <a:noAutofit/>
          </a:bodyPr>
          <a:lstStyle/>
          <a:p>
            <a:endParaRPr>
              <a:solidFill>
                <a:prstClr val="black"/>
              </a:solidFill>
            </a:endParaRPr>
          </a:p>
        </p:txBody>
      </p:sp>
      <p:sp>
        <p:nvSpPr>
          <p:cNvPr id="37" name="bk object 37"/>
          <p:cNvSpPr/>
          <p:nvPr/>
        </p:nvSpPr>
        <p:spPr>
          <a:xfrm>
            <a:off x="6118835" y="4240320"/>
            <a:ext cx="69354" cy="0"/>
          </a:xfrm>
          <a:custGeom>
            <a:avLst/>
            <a:gdLst/>
            <a:ahLst/>
            <a:cxnLst/>
            <a:rect l="l" t="t" r="r" b="b"/>
            <a:pathLst>
              <a:path w="69354">
                <a:moveTo>
                  <a:pt x="0" y="0"/>
                </a:moveTo>
                <a:lnTo>
                  <a:pt x="69354" y="0"/>
                </a:lnTo>
              </a:path>
            </a:pathLst>
          </a:custGeom>
          <a:ln w="17005">
            <a:solidFill>
              <a:srgbClr val="008FD5"/>
            </a:solidFill>
          </a:ln>
        </p:spPr>
        <p:txBody>
          <a:bodyPr wrap="square" lIns="0" tIns="0" rIns="0" bIns="0" rtlCol="0">
            <a:noAutofit/>
          </a:bodyPr>
          <a:lstStyle/>
          <a:p>
            <a:endParaRPr>
              <a:solidFill>
                <a:prstClr val="black"/>
              </a:solidFill>
            </a:endParaRPr>
          </a:p>
        </p:txBody>
      </p:sp>
      <p:sp>
        <p:nvSpPr>
          <p:cNvPr id="38" name="bk object 38"/>
          <p:cNvSpPr/>
          <p:nvPr/>
        </p:nvSpPr>
        <p:spPr>
          <a:xfrm>
            <a:off x="6198999" y="4232585"/>
            <a:ext cx="77088" cy="87401"/>
          </a:xfrm>
          <a:custGeom>
            <a:avLst/>
            <a:gdLst/>
            <a:ahLst/>
            <a:cxnLst/>
            <a:rect l="l" t="t" r="r" b="b"/>
            <a:pathLst>
              <a:path w="77088" h="88912">
                <a:moveTo>
                  <a:pt x="18034" y="0"/>
                </a:moveTo>
                <a:lnTo>
                  <a:pt x="0" y="0"/>
                </a:lnTo>
                <a:lnTo>
                  <a:pt x="0" y="88912"/>
                </a:lnTo>
                <a:lnTo>
                  <a:pt x="21577" y="88912"/>
                </a:lnTo>
                <a:lnTo>
                  <a:pt x="34160" y="67297"/>
                </a:lnTo>
                <a:lnTo>
                  <a:pt x="17665" y="67297"/>
                </a:lnTo>
                <a:lnTo>
                  <a:pt x="18034" y="45719"/>
                </a:lnTo>
                <a:lnTo>
                  <a:pt x="18034" y="0"/>
                </a:lnTo>
                <a:close/>
              </a:path>
              <a:path w="77088" h="88912">
                <a:moveTo>
                  <a:pt x="77089" y="21577"/>
                </a:moveTo>
                <a:lnTo>
                  <a:pt x="59410" y="21577"/>
                </a:lnTo>
                <a:lnTo>
                  <a:pt x="59042" y="43040"/>
                </a:lnTo>
                <a:lnTo>
                  <a:pt x="59042" y="88912"/>
                </a:lnTo>
                <a:lnTo>
                  <a:pt x="77089" y="88912"/>
                </a:lnTo>
                <a:lnTo>
                  <a:pt x="77089" y="21577"/>
                </a:lnTo>
                <a:close/>
              </a:path>
              <a:path w="77088" h="88912">
                <a:moveTo>
                  <a:pt x="77089" y="0"/>
                </a:moveTo>
                <a:lnTo>
                  <a:pt x="55499" y="0"/>
                </a:lnTo>
                <a:lnTo>
                  <a:pt x="24384" y="54355"/>
                </a:lnTo>
                <a:lnTo>
                  <a:pt x="18034" y="67297"/>
                </a:lnTo>
                <a:lnTo>
                  <a:pt x="34160" y="67297"/>
                </a:lnTo>
                <a:lnTo>
                  <a:pt x="52946" y="35026"/>
                </a:lnTo>
                <a:lnTo>
                  <a:pt x="59042" y="21577"/>
                </a:lnTo>
                <a:lnTo>
                  <a:pt x="77089" y="21577"/>
                </a:lnTo>
                <a:lnTo>
                  <a:pt x="77089"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39" name="bk object 39"/>
          <p:cNvSpPr/>
          <p:nvPr/>
        </p:nvSpPr>
        <p:spPr>
          <a:xfrm>
            <a:off x="6289438" y="4232594"/>
            <a:ext cx="67690" cy="87414"/>
          </a:xfrm>
          <a:custGeom>
            <a:avLst/>
            <a:gdLst/>
            <a:ahLst/>
            <a:cxnLst/>
            <a:rect l="l" t="t" r="r" b="b"/>
            <a:pathLst>
              <a:path w="67690" h="88925">
                <a:moveTo>
                  <a:pt x="67690" y="0"/>
                </a:moveTo>
                <a:lnTo>
                  <a:pt x="30852" y="474"/>
                </a:lnTo>
                <a:lnTo>
                  <a:pt x="19107" y="4165"/>
                </a:lnTo>
                <a:lnTo>
                  <a:pt x="8658" y="14481"/>
                </a:lnTo>
                <a:lnTo>
                  <a:pt x="4476" y="34829"/>
                </a:lnTo>
                <a:lnTo>
                  <a:pt x="11631" y="47048"/>
                </a:lnTo>
                <a:lnTo>
                  <a:pt x="21208" y="52323"/>
                </a:lnTo>
                <a:lnTo>
                  <a:pt x="0" y="88925"/>
                </a:lnTo>
                <a:lnTo>
                  <a:pt x="21577" y="88925"/>
                </a:lnTo>
                <a:lnTo>
                  <a:pt x="38861" y="55879"/>
                </a:lnTo>
                <a:lnTo>
                  <a:pt x="67690" y="55879"/>
                </a:lnTo>
                <a:lnTo>
                  <a:pt x="67690" y="41909"/>
                </a:lnTo>
                <a:lnTo>
                  <a:pt x="49644" y="41909"/>
                </a:lnTo>
                <a:lnTo>
                  <a:pt x="22745" y="41782"/>
                </a:lnTo>
                <a:lnTo>
                  <a:pt x="22745" y="23113"/>
                </a:lnTo>
                <a:lnTo>
                  <a:pt x="24637" y="13944"/>
                </a:lnTo>
                <a:lnTo>
                  <a:pt x="67690" y="13944"/>
                </a:lnTo>
                <a:lnTo>
                  <a:pt x="67690" y="0"/>
                </a:lnTo>
                <a:close/>
              </a:path>
              <a:path w="67690" h="88925">
                <a:moveTo>
                  <a:pt x="67690" y="55879"/>
                </a:moveTo>
                <a:lnTo>
                  <a:pt x="49644" y="55879"/>
                </a:lnTo>
                <a:lnTo>
                  <a:pt x="49644" y="88925"/>
                </a:lnTo>
                <a:lnTo>
                  <a:pt x="67690" y="88925"/>
                </a:lnTo>
                <a:lnTo>
                  <a:pt x="67690" y="55879"/>
                </a:lnTo>
                <a:close/>
              </a:path>
              <a:path w="67690" h="88925">
                <a:moveTo>
                  <a:pt x="67690" y="13944"/>
                </a:moveTo>
                <a:lnTo>
                  <a:pt x="49644" y="13944"/>
                </a:lnTo>
                <a:lnTo>
                  <a:pt x="49644" y="41909"/>
                </a:lnTo>
                <a:lnTo>
                  <a:pt x="67690" y="41909"/>
                </a:lnTo>
                <a:lnTo>
                  <a:pt x="67690" y="13944"/>
                </a:lnTo>
                <a:close/>
              </a:path>
            </a:pathLst>
          </a:custGeom>
          <a:solidFill>
            <a:srgbClr val="008FD5"/>
          </a:solidFill>
        </p:spPr>
        <p:txBody>
          <a:bodyPr wrap="square" lIns="0" tIns="0" rIns="0" bIns="0" rtlCol="0">
            <a:noAutofit/>
          </a:bodyPr>
          <a:lstStyle/>
          <a:p>
            <a:endParaRPr>
              <a:solidFill>
                <a:prstClr val="black"/>
              </a:solidFill>
            </a:endParaRPr>
          </a:p>
        </p:txBody>
      </p:sp>
      <p:sp>
        <p:nvSpPr>
          <p:cNvPr id="40" name="bk object 40"/>
          <p:cNvSpPr/>
          <p:nvPr/>
        </p:nvSpPr>
        <p:spPr>
          <a:xfrm>
            <a:off x="5020707" y="4365316"/>
            <a:ext cx="84257" cy="33632"/>
          </a:xfrm>
          <a:custGeom>
            <a:avLst/>
            <a:gdLst/>
            <a:ahLst/>
            <a:cxnLst/>
            <a:rect l="l" t="t" r="r" b="b"/>
            <a:pathLst>
              <a:path w="84257" h="34213">
                <a:moveTo>
                  <a:pt x="64376" y="0"/>
                </a:moveTo>
                <a:lnTo>
                  <a:pt x="0" y="0"/>
                </a:lnTo>
                <a:lnTo>
                  <a:pt x="0" y="34213"/>
                </a:lnTo>
                <a:lnTo>
                  <a:pt x="64376" y="34213"/>
                </a:lnTo>
                <a:lnTo>
                  <a:pt x="79445" y="29403"/>
                </a:lnTo>
                <a:lnTo>
                  <a:pt x="84257" y="17960"/>
                </a:lnTo>
                <a:lnTo>
                  <a:pt x="80263" y="5691"/>
                </a:lnTo>
                <a:lnTo>
                  <a:pt x="66611" y="64"/>
                </a:lnTo>
                <a:lnTo>
                  <a:pt x="64376"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1" name="bk object 41"/>
          <p:cNvSpPr/>
          <p:nvPr/>
        </p:nvSpPr>
        <p:spPr>
          <a:xfrm>
            <a:off x="5341470" y="4364430"/>
            <a:ext cx="77294" cy="34369"/>
          </a:xfrm>
          <a:custGeom>
            <a:avLst/>
            <a:gdLst/>
            <a:ahLst/>
            <a:cxnLst/>
            <a:rect l="l" t="t" r="r" b="b"/>
            <a:pathLst>
              <a:path w="77294" h="34963">
                <a:moveTo>
                  <a:pt x="57467" y="0"/>
                </a:moveTo>
                <a:lnTo>
                  <a:pt x="0" y="0"/>
                </a:lnTo>
                <a:lnTo>
                  <a:pt x="0" y="34963"/>
                </a:lnTo>
                <a:lnTo>
                  <a:pt x="57467" y="34963"/>
                </a:lnTo>
                <a:lnTo>
                  <a:pt x="72418" y="30148"/>
                </a:lnTo>
                <a:lnTo>
                  <a:pt x="77294" y="18629"/>
                </a:lnTo>
                <a:lnTo>
                  <a:pt x="73392" y="6082"/>
                </a:lnTo>
                <a:lnTo>
                  <a:pt x="60257" y="109"/>
                </a:lnTo>
                <a:lnTo>
                  <a:pt x="57467"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2" name="bk object 42"/>
          <p:cNvSpPr/>
          <p:nvPr/>
        </p:nvSpPr>
        <p:spPr>
          <a:xfrm>
            <a:off x="5020727" y="4311077"/>
            <a:ext cx="78917" cy="32958"/>
          </a:xfrm>
          <a:custGeom>
            <a:avLst/>
            <a:gdLst/>
            <a:ahLst/>
            <a:cxnLst/>
            <a:rect l="l" t="t" r="r" b="b"/>
            <a:pathLst>
              <a:path w="78917" h="33527">
                <a:moveTo>
                  <a:pt x="0" y="0"/>
                </a:moveTo>
                <a:lnTo>
                  <a:pt x="0" y="33528"/>
                </a:lnTo>
                <a:lnTo>
                  <a:pt x="59054" y="33528"/>
                </a:lnTo>
                <a:lnTo>
                  <a:pt x="74338" y="28908"/>
                </a:lnTo>
                <a:lnTo>
                  <a:pt x="78917" y="17646"/>
                </a:lnTo>
                <a:lnTo>
                  <a:pt x="74701" y="5798"/>
                </a:lnTo>
                <a:lnTo>
                  <a:pt x="60788" y="43"/>
                </a:lnTo>
                <a:lnTo>
                  <a:pt x="0" y="0"/>
                </a:lnTo>
                <a:close/>
              </a:path>
            </a:pathLst>
          </a:custGeom>
          <a:solidFill>
            <a:srgbClr val="008FD5"/>
          </a:solidFill>
        </p:spPr>
        <p:txBody>
          <a:bodyPr wrap="square" lIns="0" tIns="0" rIns="0" bIns="0" rtlCol="0">
            <a:noAutofit/>
          </a:bodyPr>
          <a:lstStyle/>
          <a:p>
            <a:endParaRPr>
              <a:solidFill>
                <a:prstClr val="black"/>
              </a:solidFill>
            </a:endParaRPr>
          </a:p>
        </p:txBody>
      </p:sp>
      <p:sp>
        <p:nvSpPr>
          <p:cNvPr id="43" name="bk object 43"/>
          <p:cNvSpPr/>
          <p:nvPr/>
        </p:nvSpPr>
        <p:spPr>
          <a:xfrm>
            <a:off x="4900736" y="4093134"/>
            <a:ext cx="736942" cy="418982"/>
          </a:xfrm>
          <a:custGeom>
            <a:avLst/>
            <a:gdLst/>
            <a:ahLst/>
            <a:cxnLst/>
            <a:rect l="l" t="t" r="r" b="b"/>
            <a:pathLst>
              <a:path w="736942" h="426224">
                <a:moveTo>
                  <a:pt x="736942" y="0"/>
                </a:moveTo>
                <a:lnTo>
                  <a:pt x="195325" y="0"/>
                </a:lnTo>
                <a:lnTo>
                  <a:pt x="12" y="195275"/>
                </a:lnTo>
                <a:lnTo>
                  <a:pt x="0" y="426224"/>
                </a:lnTo>
                <a:lnTo>
                  <a:pt x="541680" y="426224"/>
                </a:lnTo>
                <a:lnTo>
                  <a:pt x="630523" y="337375"/>
                </a:lnTo>
                <a:lnTo>
                  <a:pt x="252869" y="337375"/>
                </a:lnTo>
                <a:lnTo>
                  <a:pt x="88912" y="337362"/>
                </a:lnTo>
                <a:lnTo>
                  <a:pt x="88912" y="195275"/>
                </a:lnTo>
                <a:lnTo>
                  <a:pt x="736942" y="195275"/>
                </a:lnTo>
                <a:lnTo>
                  <a:pt x="736942" y="0"/>
                </a:lnTo>
                <a:close/>
              </a:path>
              <a:path w="736942" h="426224">
                <a:moveTo>
                  <a:pt x="409663" y="195275"/>
                </a:moveTo>
                <a:lnTo>
                  <a:pt x="323151" y="195275"/>
                </a:lnTo>
                <a:lnTo>
                  <a:pt x="338378" y="196644"/>
                </a:lnTo>
                <a:lnTo>
                  <a:pt x="352125" y="200627"/>
                </a:lnTo>
                <a:lnTo>
                  <a:pt x="382625" y="226348"/>
                </a:lnTo>
                <a:lnTo>
                  <a:pt x="392136" y="253070"/>
                </a:lnTo>
                <a:lnTo>
                  <a:pt x="391331" y="271191"/>
                </a:lnTo>
                <a:lnTo>
                  <a:pt x="376363" y="312596"/>
                </a:lnTo>
                <a:lnTo>
                  <a:pt x="332628" y="336849"/>
                </a:lnTo>
                <a:lnTo>
                  <a:pt x="323151" y="337375"/>
                </a:lnTo>
                <a:lnTo>
                  <a:pt x="630536" y="337362"/>
                </a:lnTo>
                <a:lnTo>
                  <a:pt x="409663" y="337362"/>
                </a:lnTo>
                <a:lnTo>
                  <a:pt x="409663" y="195275"/>
                </a:lnTo>
                <a:close/>
              </a:path>
              <a:path w="736942" h="426224">
                <a:moveTo>
                  <a:pt x="252869" y="195275"/>
                </a:moveTo>
                <a:lnTo>
                  <a:pt x="177939" y="195275"/>
                </a:lnTo>
                <a:lnTo>
                  <a:pt x="197224" y="196962"/>
                </a:lnTo>
                <a:lnTo>
                  <a:pt x="211893" y="201797"/>
                </a:lnTo>
                <a:lnTo>
                  <a:pt x="222218" y="209443"/>
                </a:lnTo>
                <a:lnTo>
                  <a:pt x="228472" y="219561"/>
                </a:lnTo>
                <a:lnTo>
                  <a:pt x="230927" y="231815"/>
                </a:lnTo>
                <a:lnTo>
                  <a:pt x="228926" y="246429"/>
                </a:lnTo>
                <a:lnTo>
                  <a:pt x="222590" y="257122"/>
                </a:lnTo>
                <a:lnTo>
                  <a:pt x="228736" y="268198"/>
                </a:lnTo>
                <a:lnTo>
                  <a:pt x="233631" y="279736"/>
                </a:lnTo>
                <a:lnTo>
                  <a:pt x="236170" y="292538"/>
                </a:lnTo>
                <a:lnTo>
                  <a:pt x="234643" y="306607"/>
                </a:lnTo>
                <a:lnTo>
                  <a:pt x="192533" y="336993"/>
                </a:lnTo>
                <a:lnTo>
                  <a:pt x="183464" y="337362"/>
                </a:lnTo>
                <a:lnTo>
                  <a:pt x="252869" y="337362"/>
                </a:lnTo>
                <a:lnTo>
                  <a:pt x="252869" y="310921"/>
                </a:lnTo>
                <a:lnTo>
                  <a:pt x="320268" y="310921"/>
                </a:lnTo>
                <a:lnTo>
                  <a:pt x="334269" y="308628"/>
                </a:lnTo>
                <a:lnTo>
                  <a:pt x="345768" y="302110"/>
                </a:lnTo>
                <a:lnTo>
                  <a:pt x="354291" y="291903"/>
                </a:lnTo>
                <a:lnTo>
                  <a:pt x="268084" y="279209"/>
                </a:lnTo>
                <a:lnTo>
                  <a:pt x="268084" y="253479"/>
                </a:lnTo>
                <a:lnTo>
                  <a:pt x="359194" y="253479"/>
                </a:lnTo>
                <a:lnTo>
                  <a:pt x="353941" y="240249"/>
                </a:lnTo>
                <a:lnTo>
                  <a:pt x="345267" y="230198"/>
                </a:lnTo>
                <a:lnTo>
                  <a:pt x="333646" y="223865"/>
                </a:lnTo>
                <a:lnTo>
                  <a:pt x="320268" y="221716"/>
                </a:lnTo>
                <a:lnTo>
                  <a:pt x="252869" y="221716"/>
                </a:lnTo>
                <a:lnTo>
                  <a:pt x="252869" y="195275"/>
                </a:lnTo>
                <a:close/>
              </a:path>
              <a:path w="736942" h="426224">
                <a:moveTo>
                  <a:pt x="736942" y="195275"/>
                </a:moveTo>
                <a:lnTo>
                  <a:pt x="541680" y="195275"/>
                </a:lnTo>
                <a:lnTo>
                  <a:pt x="541680" y="221716"/>
                </a:lnTo>
                <a:lnTo>
                  <a:pt x="440728" y="221716"/>
                </a:lnTo>
                <a:lnTo>
                  <a:pt x="440728" y="249745"/>
                </a:lnTo>
                <a:lnTo>
                  <a:pt x="498195" y="249745"/>
                </a:lnTo>
                <a:lnTo>
                  <a:pt x="516956" y="251610"/>
                </a:lnTo>
                <a:lnTo>
                  <a:pt x="531162" y="256894"/>
                </a:lnTo>
                <a:lnTo>
                  <a:pt x="541165" y="265130"/>
                </a:lnTo>
                <a:lnTo>
                  <a:pt x="547320" y="275852"/>
                </a:lnTo>
                <a:lnTo>
                  <a:pt x="549980" y="288591"/>
                </a:lnTo>
                <a:lnTo>
                  <a:pt x="548581" y="303353"/>
                </a:lnTo>
                <a:lnTo>
                  <a:pt x="509693" y="336584"/>
                </a:lnTo>
                <a:lnTo>
                  <a:pt x="497319" y="337362"/>
                </a:lnTo>
                <a:lnTo>
                  <a:pt x="630536" y="337362"/>
                </a:lnTo>
                <a:lnTo>
                  <a:pt x="736942" y="230949"/>
                </a:lnTo>
                <a:lnTo>
                  <a:pt x="736942" y="195275"/>
                </a:lnTo>
                <a:close/>
              </a:path>
            </a:pathLst>
          </a:custGeom>
          <a:solidFill>
            <a:srgbClr val="008FD5"/>
          </a:solidFill>
        </p:spPr>
        <p:txBody>
          <a:bodyPr wrap="square" lIns="0" tIns="0" rIns="0" bIns="0" rtlCol="0">
            <a:noAutofit/>
          </a:bodyPr>
          <a:lstStyle/>
          <a:p>
            <a:endParaRPr>
              <a:solidFill>
                <a:prstClr val="black"/>
              </a:solidFill>
            </a:endParaRPr>
          </a:p>
        </p:txBody>
      </p:sp>
      <p:sp>
        <p:nvSpPr>
          <p:cNvPr id="44" name="bk object 44"/>
          <p:cNvSpPr/>
          <p:nvPr/>
        </p:nvSpPr>
        <p:spPr>
          <a:xfrm>
            <a:off x="3202933" y="743264"/>
            <a:ext cx="262829" cy="407636"/>
          </a:xfrm>
          <a:custGeom>
            <a:avLst/>
            <a:gdLst/>
            <a:ahLst/>
            <a:cxnLst/>
            <a:rect l="l" t="t" r="r" b="b"/>
            <a:pathLst>
              <a:path w="262829" h="414682">
                <a:moveTo>
                  <a:pt x="98637" y="8308"/>
                </a:moveTo>
                <a:lnTo>
                  <a:pt x="57419" y="33044"/>
                </a:lnTo>
                <a:lnTo>
                  <a:pt x="28861" y="64413"/>
                </a:lnTo>
                <a:lnTo>
                  <a:pt x="10732" y="100923"/>
                </a:lnTo>
                <a:lnTo>
                  <a:pt x="1601" y="141081"/>
                </a:lnTo>
                <a:lnTo>
                  <a:pt x="0" y="161997"/>
                </a:lnTo>
                <a:lnTo>
                  <a:pt x="149" y="183198"/>
                </a:lnTo>
                <a:lnTo>
                  <a:pt x="5031" y="225631"/>
                </a:lnTo>
                <a:lnTo>
                  <a:pt x="14900" y="266739"/>
                </a:lnTo>
                <a:lnTo>
                  <a:pt x="28409" y="304882"/>
                </a:lnTo>
                <a:lnTo>
                  <a:pt x="52554" y="352944"/>
                </a:lnTo>
                <a:lnTo>
                  <a:pt x="75981" y="383946"/>
                </a:lnTo>
                <a:lnTo>
                  <a:pt x="114189" y="409301"/>
                </a:lnTo>
                <a:lnTo>
                  <a:pt x="149264" y="414682"/>
                </a:lnTo>
                <a:lnTo>
                  <a:pt x="160413" y="412907"/>
                </a:lnTo>
                <a:lnTo>
                  <a:pt x="195638" y="387897"/>
                </a:lnTo>
                <a:lnTo>
                  <a:pt x="203467" y="357082"/>
                </a:lnTo>
                <a:lnTo>
                  <a:pt x="202528" y="345615"/>
                </a:lnTo>
                <a:lnTo>
                  <a:pt x="181164" y="298372"/>
                </a:lnTo>
                <a:lnTo>
                  <a:pt x="153155" y="269815"/>
                </a:lnTo>
                <a:lnTo>
                  <a:pt x="125128" y="246274"/>
                </a:lnTo>
                <a:lnTo>
                  <a:pt x="115814" y="238325"/>
                </a:lnTo>
                <a:lnTo>
                  <a:pt x="88608" y="211615"/>
                </a:lnTo>
                <a:lnTo>
                  <a:pt x="64584" y="178938"/>
                </a:lnTo>
                <a:lnTo>
                  <a:pt x="48798" y="143377"/>
                </a:lnTo>
                <a:lnTo>
                  <a:pt x="42063" y="100923"/>
                </a:lnTo>
                <a:lnTo>
                  <a:pt x="42072" y="98704"/>
                </a:lnTo>
                <a:lnTo>
                  <a:pt x="51658" y="54536"/>
                </a:lnTo>
                <a:lnTo>
                  <a:pt x="74425" y="22163"/>
                </a:lnTo>
                <a:lnTo>
                  <a:pt x="85659" y="14560"/>
                </a:lnTo>
                <a:lnTo>
                  <a:pt x="98637" y="8308"/>
                </a:lnTo>
                <a:close/>
              </a:path>
              <a:path w="262829" h="414682">
                <a:moveTo>
                  <a:pt x="138808" y="0"/>
                </a:moveTo>
                <a:lnTo>
                  <a:pt x="136750" y="50"/>
                </a:lnTo>
                <a:lnTo>
                  <a:pt x="134668" y="190"/>
                </a:lnTo>
                <a:lnTo>
                  <a:pt x="132598" y="355"/>
                </a:lnTo>
                <a:lnTo>
                  <a:pt x="146660" y="962"/>
                </a:lnTo>
                <a:lnTo>
                  <a:pt x="157979" y="4354"/>
                </a:lnTo>
                <a:lnTo>
                  <a:pt x="183513" y="45559"/>
                </a:lnTo>
                <a:lnTo>
                  <a:pt x="183688" y="54536"/>
                </a:lnTo>
                <a:lnTo>
                  <a:pt x="182941" y="64413"/>
                </a:lnTo>
                <a:lnTo>
                  <a:pt x="164076" y="112049"/>
                </a:lnTo>
                <a:lnTo>
                  <a:pt x="151076" y="128587"/>
                </a:lnTo>
                <a:lnTo>
                  <a:pt x="149362" y="130568"/>
                </a:lnTo>
                <a:lnTo>
                  <a:pt x="133624" y="170880"/>
                </a:lnTo>
                <a:lnTo>
                  <a:pt x="134143" y="182914"/>
                </a:lnTo>
                <a:lnTo>
                  <a:pt x="160702" y="220742"/>
                </a:lnTo>
                <a:lnTo>
                  <a:pt x="184019" y="227007"/>
                </a:lnTo>
                <a:lnTo>
                  <a:pt x="195432" y="226621"/>
                </a:lnTo>
                <a:lnTo>
                  <a:pt x="234599" y="204455"/>
                </a:lnTo>
                <a:lnTo>
                  <a:pt x="255198" y="167134"/>
                </a:lnTo>
                <a:lnTo>
                  <a:pt x="262829" y="127368"/>
                </a:lnTo>
                <a:lnTo>
                  <a:pt x="262777" y="120655"/>
                </a:lnTo>
                <a:lnTo>
                  <a:pt x="252607" y="73579"/>
                </a:lnTo>
                <a:lnTo>
                  <a:pt x="231905" y="40727"/>
                </a:lnTo>
                <a:lnTo>
                  <a:pt x="202255" y="15963"/>
                </a:lnTo>
                <a:lnTo>
                  <a:pt x="165914" y="2042"/>
                </a:lnTo>
                <a:lnTo>
                  <a:pt x="152594" y="229"/>
                </a:lnTo>
                <a:lnTo>
                  <a:pt x="138808" y="0"/>
                </a:lnTo>
                <a:close/>
              </a:path>
            </a:pathLst>
          </a:custGeom>
          <a:solidFill>
            <a:srgbClr val="00AAE7"/>
          </a:solidFill>
        </p:spPr>
        <p:txBody>
          <a:bodyPr wrap="square" lIns="0" tIns="0" rIns="0" bIns="0" rtlCol="0">
            <a:noAutofit/>
          </a:bodyPr>
          <a:lstStyle/>
          <a:p>
            <a:endParaRPr>
              <a:solidFill>
                <a:prstClr val="black"/>
              </a:solidFill>
            </a:endParaRPr>
          </a:p>
        </p:txBody>
      </p:sp>
      <p:sp>
        <p:nvSpPr>
          <p:cNvPr id="45" name="bk object 45"/>
          <p:cNvSpPr/>
          <p:nvPr/>
        </p:nvSpPr>
        <p:spPr>
          <a:xfrm>
            <a:off x="3244951" y="743563"/>
            <a:ext cx="141757" cy="233110"/>
          </a:xfrm>
          <a:custGeom>
            <a:avLst/>
            <a:gdLst/>
            <a:ahLst/>
            <a:cxnLst/>
            <a:rect l="l" t="t" r="r" b="b"/>
            <a:pathLst>
              <a:path w="141757" h="237139">
                <a:moveTo>
                  <a:pt x="97463" y="0"/>
                </a:moveTo>
                <a:lnTo>
                  <a:pt x="53850" y="9953"/>
                </a:lnTo>
                <a:lnTo>
                  <a:pt x="15427" y="42783"/>
                </a:lnTo>
                <a:lnTo>
                  <a:pt x="1910" y="78501"/>
                </a:lnTo>
                <a:lnTo>
                  <a:pt x="0" y="101399"/>
                </a:lnTo>
                <a:lnTo>
                  <a:pt x="181" y="105720"/>
                </a:lnTo>
                <a:lnTo>
                  <a:pt x="11036" y="155108"/>
                </a:lnTo>
                <a:lnTo>
                  <a:pt x="32134" y="192296"/>
                </a:lnTo>
                <a:lnTo>
                  <a:pt x="57450" y="222663"/>
                </a:lnTo>
                <a:lnTo>
                  <a:pt x="72754" y="237139"/>
                </a:lnTo>
                <a:lnTo>
                  <a:pt x="65704" y="229564"/>
                </a:lnTo>
                <a:lnTo>
                  <a:pt x="59503" y="219980"/>
                </a:lnTo>
                <a:lnTo>
                  <a:pt x="54365" y="208669"/>
                </a:lnTo>
                <a:lnTo>
                  <a:pt x="50500" y="195913"/>
                </a:lnTo>
                <a:lnTo>
                  <a:pt x="48122" y="181994"/>
                </a:lnTo>
                <a:lnTo>
                  <a:pt x="47441" y="167194"/>
                </a:lnTo>
                <a:lnTo>
                  <a:pt x="47637" y="161966"/>
                </a:lnTo>
                <a:lnTo>
                  <a:pt x="59452" y="117644"/>
                </a:lnTo>
                <a:lnTo>
                  <a:pt x="85301" y="87661"/>
                </a:lnTo>
                <a:lnTo>
                  <a:pt x="107530" y="78998"/>
                </a:lnTo>
                <a:lnTo>
                  <a:pt x="135575" y="78998"/>
                </a:lnTo>
                <a:lnTo>
                  <a:pt x="139247" y="70701"/>
                </a:lnTo>
                <a:lnTo>
                  <a:pt x="141522" y="58277"/>
                </a:lnTo>
                <a:lnTo>
                  <a:pt x="141676" y="54616"/>
                </a:lnTo>
                <a:lnTo>
                  <a:pt x="141757" y="51857"/>
                </a:lnTo>
                <a:lnTo>
                  <a:pt x="140508" y="38470"/>
                </a:lnTo>
                <a:lnTo>
                  <a:pt x="121183" y="7191"/>
                </a:lnTo>
                <a:lnTo>
                  <a:pt x="120078" y="6403"/>
                </a:lnTo>
                <a:lnTo>
                  <a:pt x="118935" y="5718"/>
                </a:lnTo>
                <a:lnTo>
                  <a:pt x="117779" y="5057"/>
                </a:lnTo>
                <a:lnTo>
                  <a:pt x="108757" y="1506"/>
                </a:lnTo>
                <a:lnTo>
                  <a:pt x="97463" y="0"/>
                </a:lnTo>
                <a:close/>
              </a:path>
              <a:path w="141757" h="237139">
                <a:moveTo>
                  <a:pt x="135575" y="78998"/>
                </a:moveTo>
                <a:lnTo>
                  <a:pt x="107530" y="78998"/>
                </a:lnTo>
                <a:lnTo>
                  <a:pt x="123976" y="80080"/>
                </a:lnTo>
                <a:lnTo>
                  <a:pt x="133857" y="82881"/>
                </a:lnTo>
                <a:lnTo>
                  <a:pt x="135575" y="78998"/>
                </a:lnTo>
                <a:close/>
              </a:path>
            </a:pathLst>
          </a:custGeom>
          <a:solidFill>
            <a:srgbClr val="F47B20"/>
          </a:solidFill>
        </p:spPr>
        <p:txBody>
          <a:bodyPr wrap="square" lIns="0" tIns="0" rIns="0" bIns="0" rtlCol="0">
            <a:noAutofit/>
          </a:bodyPr>
          <a:lstStyle/>
          <a:p>
            <a:endParaRPr>
              <a:solidFill>
                <a:prstClr val="black"/>
              </a:solidFill>
            </a:endParaRPr>
          </a:p>
        </p:txBody>
      </p:sp>
      <p:sp>
        <p:nvSpPr>
          <p:cNvPr id="46" name="bk object 46"/>
          <p:cNvSpPr/>
          <p:nvPr/>
        </p:nvSpPr>
        <p:spPr>
          <a:xfrm>
            <a:off x="3601058" y="864283"/>
            <a:ext cx="1434807" cy="165561"/>
          </a:xfrm>
          <a:custGeom>
            <a:avLst/>
            <a:gdLst/>
            <a:ahLst/>
            <a:cxnLst/>
            <a:rect l="l" t="t" r="r" b="b"/>
            <a:pathLst>
              <a:path w="1434807" h="168423">
                <a:moveTo>
                  <a:pt x="199301" y="41452"/>
                </a:moveTo>
                <a:lnTo>
                  <a:pt x="158925" y="52522"/>
                </a:lnTo>
                <a:lnTo>
                  <a:pt x="136442" y="84768"/>
                </a:lnTo>
                <a:lnTo>
                  <a:pt x="132331" y="119574"/>
                </a:lnTo>
                <a:lnTo>
                  <a:pt x="136246" y="132406"/>
                </a:lnTo>
                <a:lnTo>
                  <a:pt x="176213" y="164552"/>
                </a:lnTo>
                <a:lnTo>
                  <a:pt x="209428" y="168423"/>
                </a:lnTo>
                <a:lnTo>
                  <a:pt x="223353" y="165712"/>
                </a:lnTo>
                <a:lnTo>
                  <a:pt x="235805" y="160666"/>
                </a:lnTo>
                <a:lnTo>
                  <a:pt x="246535" y="153259"/>
                </a:lnTo>
                <a:lnTo>
                  <a:pt x="253447" y="145529"/>
                </a:lnTo>
                <a:lnTo>
                  <a:pt x="199301" y="145529"/>
                </a:lnTo>
                <a:lnTo>
                  <a:pt x="197105" y="145449"/>
                </a:lnTo>
                <a:lnTo>
                  <a:pt x="186233" y="142490"/>
                </a:lnTo>
                <a:lnTo>
                  <a:pt x="176700" y="134813"/>
                </a:lnTo>
                <a:lnTo>
                  <a:pt x="169939" y="121809"/>
                </a:lnTo>
                <a:lnTo>
                  <a:pt x="167385" y="102866"/>
                </a:lnTo>
                <a:lnTo>
                  <a:pt x="170661" y="85567"/>
                </a:lnTo>
                <a:lnTo>
                  <a:pt x="178221" y="73776"/>
                </a:lnTo>
                <a:lnTo>
                  <a:pt x="188651" y="67041"/>
                </a:lnTo>
                <a:lnTo>
                  <a:pt x="200537" y="64909"/>
                </a:lnTo>
                <a:lnTo>
                  <a:pt x="254263" y="64909"/>
                </a:lnTo>
                <a:lnTo>
                  <a:pt x="251219" y="60848"/>
                </a:lnTo>
                <a:lnTo>
                  <a:pt x="240948" y="52448"/>
                </a:lnTo>
                <a:lnTo>
                  <a:pt x="228686" y="46377"/>
                </a:lnTo>
                <a:lnTo>
                  <a:pt x="214710" y="42693"/>
                </a:lnTo>
                <a:lnTo>
                  <a:pt x="199301" y="41452"/>
                </a:lnTo>
                <a:close/>
              </a:path>
              <a:path w="1434807" h="168423">
                <a:moveTo>
                  <a:pt x="254263" y="64909"/>
                </a:moveTo>
                <a:lnTo>
                  <a:pt x="200537" y="64909"/>
                </a:lnTo>
                <a:lnTo>
                  <a:pt x="211622" y="67566"/>
                </a:lnTo>
                <a:lnTo>
                  <a:pt x="221459" y="74974"/>
                </a:lnTo>
                <a:lnTo>
                  <a:pt x="228496" y="87675"/>
                </a:lnTo>
                <a:lnTo>
                  <a:pt x="231184" y="106212"/>
                </a:lnTo>
                <a:lnTo>
                  <a:pt x="228165" y="124116"/>
                </a:lnTo>
                <a:lnTo>
                  <a:pt x="220762" y="136325"/>
                </a:lnTo>
                <a:lnTo>
                  <a:pt x="210599" y="143306"/>
                </a:lnTo>
                <a:lnTo>
                  <a:pt x="199301" y="145529"/>
                </a:lnTo>
                <a:lnTo>
                  <a:pt x="253447" y="145529"/>
                </a:lnTo>
                <a:lnTo>
                  <a:pt x="255296" y="143461"/>
                </a:lnTo>
                <a:lnTo>
                  <a:pt x="261839" y="131246"/>
                </a:lnTo>
                <a:lnTo>
                  <a:pt x="265916" y="116585"/>
                </a:lnTo>
                <a:lnTo>
                  <a:pt x="267279" y="99451"/>
                </a:lnTo>
                <a:lnTo>
                  <a:pt x="264664" y="84406"/>
                </a:lnTo>
                <a:lnTo>
                  <a:pt x="259217" y="71520"/>
                </a:lnTo>
                <a:lnTo>
                  <a:pt x="254263" y="64909"/>
                </a:lnTo>
                <a:close/>
              </a:path>
              <a:path w="1434807" h="168423">
                <a:moveTo>
                  <a:pt x="486371" y="67284"/>
                </a:moveTo>
                <a:lnTo>
                  <a:pt x="451561" y="67284"/>
                </a:lnTo>
                <a:lnTo>
                  <a:pt x="451561" y="165849"/>
                </a:lnTo>
                <a:lnTo>
                  <a:pt x="452831" y="167017"/>
                </a:lnTo>
                <a:lnTo>
                  <a:pt x="485139" y="167017"/>
                </a:lnTo>
                <a:lnTo>
                  <a:pt x="486371" y="165849"/>
                </a:lnTo>
                <a:lnTo>
                  <a:pt x="486371" y="67284"/>
                </a:lnTo>
                <a:close/>
              </a:path>
              <a:path w="1434807" h="168423">
                <a:moveTo>
                  <a:pt x="526491" y="43421"/>
                </a:moveTo>
                <a:lnTo>
                  <a:pt x="411467" y="43421"/>
                </a:lnTo>
                <a:lnTo>
                  <a:pt x="410197" y="44602"/>
                </a:lnTo>
                <a:lnTo>
                  <a:pt x="410209" y="66116"/>
                </a:lnTo>
                <a:lnTo>
                  <a:pt x="411467" y="67284"/>
                </a:lnTo>
                <a:lnTo>
                  <a:pt x="526491" y="67284"/>
                </a:lnTo>
                <a:lnTo>
                  <a:pt x="527761" y="66116"/>
                </a:lnTo>
                <a:lnTo>
                  <a:pt x="527761" y="44602"/>
                </a:lnTo>
                <a:lnTo>
                  <a:pt x="526491" y="43421"/>
                </a:lnTo>
                <a:close/>
              </a:path>
              <a:path w="1434807" h="168423">
                <a:moveTo>
                  <a:pt x="390715" y="43421"/>
                </a:moveTo>
                <a:lnTo>
                  <a:pt x="359448" y="43421"/>
                </a:lnTo>
                <a:lnTo>
                  <a:pt x="341568" y="44886"/>
                </a:lnTo>
                <a:lnTo>
                  <a:pt x="303121" y="64205"/>
                </a:lnTo>
                <a:lnTo>
                  <a:pt x="288058" y="98914"/>
                </a:lnTo>
                <a:lnTo>
                  <a:pt x="289171" y="113114"/>
                </a:lnTo>
                <a:lnTo>
                  <a:pt x="306767" y="148287"/>
                </a:lnTo>
                <a:lnTo>
                  <a:pt x="345678" y="166165"/>
                </a:lnTo>
                <a:lnTo>
                  <a:pt x="391439" y="167005"/>
                </a:lnTo>
                <a:lnTo>
                  <a:pt x="392950" y="167005"/>
                </a:lnTo>
                <a:lnTo>
                  <a:pt x="394233" y="165836"/>
                </a:lnTo>
                <a:lnTo>
                  <a:pt x="394068" y="144246"/>
                </a:lnTo>
                <a:lnTo>
                  <a:pt x="392836" y="143078"/>
                </a:lnTo>
                <a:lnTo>
                  <a:pt x="365482" y="143015"/>
                </a:lnTo>
                <a:lnTo>
                  <a:pt x="349849" y="140782"/>
                </a:lnTo>
                <a:lnTo>
                  <a:pt x="337439" y="134430"/>
                </a:lnTo>
                <a:lnTo>
                  <a:pt x="328810" y="124474"/>
                </a:lnTo>
                <a:lnTo>
                  <a:pt x="324519" y="111430"/>
                </a:lnTo>
                <a:lnTo>
                  <a:pt x="326568" y="94442"/>
                </a:lnTo>
                <a:lnTo>
                  <a:pt x="332717" y="81722"/>
                </a:lnTo>
                <a:lnTo>
                  <a:pt x="342255" y="73092"/>
                </a:lnTo>
                <a:lnTo>
                  <a:pt x="354473" y="68370"/>
                </a:lnTo>
                <a:lnTo>
                  <a:pt x="389166" y="67284"/>
                </a:lnTo>
                <a:lnTo>
                  <a:pt x="390626" y="67284"/>
                </a:lnTo>
                <a:lnTo>
                  <a:pt x="391858" y="66179"/>
                </a:lnTo>
                <a:lnTo>
                  <a:pt x="391985" y="44602"/>
                </a:lnTo>
                <a:lnTo>
                  <a:pt x="390715" y="43421"/>
                </a:lnTo>
                <a:close/>
              </a:path>
              <a:path w="1434807" h="168423">
                <a:moveTo>
                  <a:pt x="986967" y="43421"/>
                </a:moveTo>
                <a:lnTo>
                  <a:pt x="985672" y="44602"/>
                </a:lnTo>
                <a:lnTo>
                  <a:pt x="985672" y="165849"/>
                </a:lnTo>
                <a:lnTo>
                  <a:pt x="986929" y="167017"/>
                </a:lnTo>
                <a:lnTo>
                  <a:pt x="1019174" y="167017"/>
                </a:lnTo>
                <a:lnTo>
                  <a:pt x="1020432" y="165849"/>
                </a:lnTo>
                <a:lnTo>
                  <a:pt x="1020432" y="107835"/>
                </a:lnTo>
                <a:lnTo>
                  <a:pt x="1059029" y="107835"/>
                </a:lnTo>
                <a:lnTo>
                  <a:pt x="1053884" y="101854"/>
                </a:lnTo>
                <a:lnTo>
                  <a:pt x="1055859" y="99504"/>
                </a:lnTo>
                <a:lnTo>
                  <a:pt x="1020432" y="99504"/>
                </a:lnTo>
                <a:lnTo>
                  <a:pt x="1020432" y="44602"/>
                </a:lnTo>
                <a:lnTo>
                  <a:pt x="1019301" y="43484"/>
                </a:lnTo>
                <a:lnTo>
                  <a:pt x="986967" y="43421"/>
                </a:lnTo>
                <a:close/>
              </a:path>
              <a:path w="1434807" h="168423">
                <a:moveTo>
                  <a:pt x="1059029" y="107835"/>
                </a:moveTo>
                <a:lnTo>
                  <a:pt x="1021714" y="107835"/>
                </a:lnTo>
                <a:lnTo>
                  <a:pt x="1064691" y="164998"/>
                </a:lnTo>
                <a:lnTo>
                  <a:pt x="1065733" y="166458"/>
                </a:lnTo>
                <a:lnTo>
                  <a:pt x="1067180" y="167017"/>
                </a:lnTo>
                <a:lnTo>
                  <a:pt x="1108100" y="167017"/>
                </a:lnTo>
                <a:lnTo>
                  <a:pt x="1108697" y="165671"/>
                </a:lnTo>
                <a:lnTo>
                  <a:pt x="1107630" y="164338"/>
                </a:lnTo>
                <a:lnTo>
                  <a:pt x="1059029" y="107835"/>
                </a:lnTo>
                <a:close/>
              </a:path>
              <a:path w="1434807" h="168423">
                <a:moveTo>
                  <a:pt x="1101153" y="43421"/>
                </a:moveTo>
                <a:lnTo>
                  <a:pt x="1065339" y="43421"/>
                </a:lnTo>
                <a:lnTo>
                  <a:pt x="1064005" y="43929"/>
                </a:lnTo>
                <a:lnTo>
                  <a:pt x="1062977" y="44932"/>
                </a:lnTo>
                <a:lnTo>
                  <a:pt x="1021714" y="99504"/>
                </a:lnTo>
                <a:lnTo>
                  <a:pt x="1055859" y="99504"/>
                </a:lnTo>
                <a:lnTo>
                  <a:pt x="1095768" y="52031"/>
                </a:lnTo>
                <a:lnTo>
                  <a:pt x="1100937" y="45859"/>
                </a:lnTo>
                <a:lnTo>
                  <a:pt x="1101801" y="44602"/>
                </a:lnTo>
                <a:lnTo>
                  <a:pt x="1101153" y="43421"/>
                </a:lnTo>
                <a:close/>
              </a:path>
              <a:path w="1434807" h="168423">
                <a:moveTo>
                  <a:pt x="52895" y="0"/>
                </a:moveTo>
                <a:lnTo>
                  <a:pt x="12649" y="0"/>
                </a:lnTo>
                <a:lnTo>
                  <a:pt x="6032" y="965"/>
                </a:lnTo>
                <a:lnTo>
                  <a:pt x="787" y="5969"/>
                </a:lnTo>
                <a:lnTo>
                  <a:pt x="0" y="12192"/>
                </a:lnTo>
                <a:lnTo>
                  <a:pt x="0" y="165849"/>
                </a:lnTo>
                <a:lnTo>
                  <a:pt x="1206" y="167017"/>
                </a:lnTo>
                <a:lnTo>
                  <a:pt x="35026" y="167017"/>
                </a:lnTo>
                <a:lnTo>
                  <a:pt x="36283" y="165849"/>
                </a:lnTo>
                <a:lnTo>
                  <a:pt x="36283" y="104254"/>
                </a:lnTo>
                <a:lnTo>
                  <a:pt x="59499" y="104254"/>
                </a:lnTo>
                <a:lnTo>
                  <a:pt x="105921" y="88281"/>
                </a:lnTo>
                <a:lnTo>
                  <a:pt x="114209" y="78016"/>
                </a:lnTo>
                <a:lnTo>
                  <a:pt x="36283" y="78016"/>
                </a:lnTo>
                <a:lnTo>
                  <a:pt x="36283" y="26225"/>
                </a:lnTo>
                <a:lnTo>
                  <a:pt x="113618" y="26225"/>
                </a:lnTo>
                <a:lnTo>
                  <a:pt x="107169" y="17578"/>
                </a:lnTo>
                <a:lnTo>
                  <a:pt x="94902" y="8622"/>
                </a:lnTo>
                <a:lnTo>
                  <a:pt x="77161" y="2361"/>
                </a:lnTo>
                <a:lnTo>
                  <a:pt x="52895" y="0"/>
                </a:lnTo>
                <a:close/>
              </a:path>
              <a:path w="1434807" h="168423">
                <a:moveTo>
                  <a:pt x="113618" y="26225"/>
                </a:moveTo>
                <a:lnTo>
                  <a:pt x="52895" y="26225"/>
                </a:lnTo>
                <a:lnTo>
                  <a:pt x="69616" y="29437"/>
                </a:lnTo>
                <a:lnTo>
                  <a:pt x="79607" y="37917"/>
                </a:lnTo>
                <a:lnTo>
                  <a:pt x="83255" y="49937"/>
                </a:lnTo>
                <a:lnTo>
                  <a:pt x="80741" y="62449"/>
                </a:lnTo>
                <a:lnTo>
                  <a:pt x="72569" y="72533"/>
                </a:lnTo>
                <a:lnTo>
                  <a:pt x="57882" y="77755"/>
                </a:lnTo>
                <a:lnTo>
                  <a:pt x="52895" y="78016"/>
                </a:lnTo>
                <a:lnTo>
                  <a:pt x="114209" y="78016"/>
                </a:lnTo>
                <a:lnTo>
                  <a:pt x="119187" y="67236"/>
                </a:lnTo>
                <a:lnTo>
                  <a:pt x="121428" y="56241"/>
                </a:lnTo>
                <a:lnTo>
                  <a:pt x="121091" y="48559"/>
                </a:lnTo>
                <a:lnTo>
                  <a:pt x="119267" y="38752"/>
                </a:lnTo>
                <a:lnTo>
                  <a:pt x="114958" y="28023"/>
                </a:lnTo>
                <a:lnTo>
                  <a:pt x="113618" y="26225"/>
                </a:lnTo>
                <a:close/>
              </a:path>
              <a:path w="1434807" h="168423">
                <a:moveTo>
                  <a:pt x="806843" y="67284"/>
                </a:moveTo>
                <a:lnTo>
                  <a:pt x="772121" y="67284"/>
                </a:lnTo>
                <a:lnTo>
                  <a:pt x="772121" y="165849"/>
                </a:lnTo>
                <a:lnTo>
                  <a:pt x="773366" y="167017"/>
                </a:lnTo>
                <a:lnTo>
                  <a:pt x="805599" y="167017"/>
                </a:lnTo>
                <a:lnTo>
                  <a:pt x="806843" y="165849"/>
                </a:lnTo>
                <a:lnTo>
                  <a:pt x="806843" y="67284"/>
                </a:lnTo>
                <a:close/>
              </a:path>
              <a:path w="1434807" h="168423">
                <a:moveTo>
                  <a:pt x="804176" y="43421"/>
                </a:moveTo>
                <a:lnTo>
                  <a:pt x="707072" y="43421"/>
                </a:lnTo>
                <a:lnTo>
                  <a:pt x="700303" y="49771"/>
                </a:lnTo>
                <a:lnTo>
                  <a:pt x="700303" y="104876"/>
                </a:lnTo>
                <a:lnTo>
                  <a:pt x="698143" y="122228"/>
                </a:lnTo>
                <a:lnTo>
                  <a:pt x="691880" y="134546"/>
                </a:lnTo>
                <a:lnTo>
                  <a:pt x="681841" y="141433"/>
                </a:lnTo>
                <a:lnTo>
                  <a:pt x="672147" y="142811"/>
                </a:lnTo>
                <a:lnTo>
                  <a:pt x="670674" y="142862"/>
                </a:lnTo>
                <a:lnTo>
                  <a:pt x="669480" y="143903"/>
                </a:lnTo>
                <a:lnTo>
                  <a:pt x="669496" y="165849"/>
                </a:lnTo>
                <a:lnTo>
                  <a:pt x="670559" y="166865"/>
                </a:lnTo>
                <a:lnTo>
                  <a:pt x="671995" y="167005"/>
                </a:lnTo>
                <a:lnTo>
                  <a:pt x="679576" y="166941"/>
                </a:lnTo>
                <a:lnTo>
                  <a:pt x="719920" y="147769"/>
                </a:lnTo>
                <a:lnTo>
                  <a:pt x="731278" y="67284"/>
                </a:lnTo>
                <a:lnTo>
                  <a:pt x="806843" y="67284"/>
                </a:lnTo>
                <a:lnTo>
                  <a:pt x="806843" y="44602"/>
                </a:lnTo>
                <a:lnTo>
                  <a:pt x="805675" y="43484"/>
                </a:lnTo>
                <a:lnTo>
                  <a:pt x="804176" y="43421"/>
                </a:lnTo>
                <a:close/>
              </a:path>
              <a:path w="1434807" h="168423">
                <a:moveTo>
                  <a:pt x="1310462" y="43421"/>
                </a:moveTo>
                <a:lnTo>
                  <a:pt x="1272730" y="43421"/>
                </a:lnTo>
                <a:lnTo>
                  <a:pt x="1265961" y="49771"/>
                </a:lnTo>
                <a:lnTo>
                  <a:pt x="1266012" y="165900"/>
                </a:lnTo>
                <a:lnTo>
                  <a:pt x="1267231" y="167017"/>
                </a:lnTo>
                <a:lnTo>
                  <a:pt x="1299400" y="167017"/>
                </a:lnTo>
                <a:lnTo>
                  <a:pt x="1300627" y="165900"/>
                </a:lnTo>
                <a:lnTo>
                  <a:pt x="1300721" y="96621"/>
                </a:lnTo>
                <a:lnTo>
                  <a:pt x="1299959" y="71450"/>
                </a:lnTo>
                <a:lnTo>
                  <a:pt x="1329612" y="71450"/>
                </a:lnTo>
                <a:lnTo>
                  <a:pt x="1312151" y="45808"/>
                </a:lnTo>
                <a:lnTo>
                  <a:pt x="1310462" y="43421"/>
                </a:lnTo>
                <a:close/>
              </a:path>
              <a:path w="1434807" h="168423">
                <a:moveTo>
                  <a:pt x="1434807" y="71450"/>
                </a:moveTo>
                <a:lnTo>
                  <a:pt x="1400911" y="71450"/>
                </a:lnTo>
                <a:lnTo>
                  <a:pt x="1400136" y="96621"/>
                </a:lnTo>
                <a:lnTo>
                  <a:pt x="1400189" y="165900"/>
                </a:lnTo>
                <a:lnTo>
                  <a:pt x="1401356" y="167017"/>
                </a:lnTo>
                <a:lnTo>
                  <a:pt x="1433601" y="167017"/>
                </a:lnTo>
                <a:lnTo>
                  <a:pt x="1434755" y="165900"/>
                </a:lnTo>
                <a:lnTo>
                  <a:pt x="1434807" y="71450"/>
                </a:lnTo>
                <a:close/>
              </a:path>
              <a:path w="1434807" h="168423">
                <a:moveTo>
                  <a:pt x="1329612" y="71450"/>
                </a:moveTo>
                <a:lnTo>
                  <a:pt x="1301229" y="71450"/>
                </a:lnTo>
                <a:lnTo>
                  <a:pt x="1346098" y="138506"/>
                </a:lnTo>
                <a:lnTo>
                  <a:pt x="1348447" y="141846"/>
                </a:lnTo>
                <a:lnTo>
                  <a:pt x="1352638" y="141782"/>
                </a:lnTo>
                <a:lnTo>
                  <a:pt x="1354810" y="138468"/>
                </a:lnTo>
                <a:lnTo>
                  <a:pt x="1379333" y="101777"/>
                </a:lnTo>
                <a:lnTo>
                  <a:pt x="1350263" y="101777"/>
                </a:lnTo>
                <a:lnTo>
                  <a:pt x="1329612" y="71450"/>
                </a:lnTo>
                <a:close/>
              </a:path>
              <a:path w="1434807" h="168423">
                <a:moveTo>
                  <a:pt x="1428013" y="43484"/>
                </a:moveTo>
                <a:lnTo>
                  <a:pt x="1392364" y="43484"/>
                </a:lnTo>
                <a:lnTo>
                  <a:pt x="1391069" y="43700"/>
                </a:lnTo>
                <a:lnTo>
                  <a:pt x="1389849" y="44183"/>
                </a:lnTo>
                <a:lnTo>
                  <a:pt x="1388706" y="45808"/>
                </a:lnTo>
                <a:lnTo>
                  <a:pt x="1350263" y="101777"/>
                </a:lnTo>
                <a:lnTo>
                  <a:pt x="1379333" y="101777"/>
                </a:lnTo>
                <a:lnTo>
                  <a:pt x="1399603" y="71450"/>
                </a:lnTo>
                <a:lnTo>
                  <a:pt x="1434807" y="71450"/>
                </a:lnTo>
                <a:lnTo>
                  <a:pt x="1434713" y="49771"/>
                </a:lnTo>
                <a:lnTo>
                  <a:pt x="1428013" y="43484"/>
                </a:lnTo>
                <a:close/>
              </a:path>
              <a:path w="1434807" h="168423">
                <a:moveTo>
                  <a:pt x="1175702" y="41452"/>
                </a:moveTo>
                <a:lnTo>
                  <a:pt x="1135375" y="52521"/>
                </a:lnTo>
                <a:lnTo>
                  <a:pt x="1112917" y="84784"/>
                </a:lnTo>
                <a:lnTo>
                  <a:pt x="1108815" y="119619"/>
                </a:lnTo>
                <a:lnTo>
                  <a:pt x="1112734" y="132439"/>
                </a:lnTo>
                <a:lnTo>
                  <a:pt x="1152709" y="164551"/>
                </a:lnTo>
                <a:lnTo>
                  <a:pt x="1185957" y="168411"/>
                </a:lnTo>
                <a:lnTo>
                  <a:pt x="1199880" y="165686"/>
                </a:lnTo>
                <a:lnTo>
                  <a:pt x="1212324" y="160630"/>
                </a:lnTo>
                <a:lnTo>
                  <a:pt x="1223044" y="153214"/>
                </a:lnTo>
                <a:lnTo>
                  <a:pt x="1229902" y="145529"/>
                </a:lnTo>
                <a:lnTo>
                  <a:pt x="1175702" y="145529"/>
                </a:lnTo>
                <a:lnTo>
                  <a:pt x="1173541" y="145451"/>
                </a:lnTo>
                <a:lnTo>
                  <a:pt x="1162680" y="142501"/>
                </a:lnTo>
                <a:lnTo>
                  <a:pt x="1153147" y="134829"/>
                </a:lnTo>
                <a:lnTo>
                  <a:pt x="1146382" y="121826"/>
                </a:lnTo>
                <a:lnTo>
                  <a:pt x="1143824" y="102882"/>
                </a:lnTo>
                <a:lnTo>
                  <a:pt x="1147097" y="85575"/>
                </a:lnTo>
                <a:lnTo>
                  <a:pt x="1154654" y="73780"/>
                </a:lnTo>
                <a:lnTo>
                  <a:pt x="1165081" y="67042"/>
                </a:lnTo>
                <a:lnTo>
                  <a:pt x="1176960" y="64910"/>
                </a:lnTo>
                <a:lnTo>
                  <a:pt x="1230735" y="64910"/>
                </a:lnTo>
                <a:lnTo>
                  <a:pt x="1227667" y="60825"/>
                </a:lnTo>
                <a:lnTo>
                  <a:pt x="1217390" y="52435"/>
                </a:lnTo>
                <a:lnTo>
                  <a:pt x="1205118" y="46372"/>
                </a:lnTo>
                <a:lnTo>
                  <a:pt x="1191129" y="42692"/>
                </a:lnTo>
                <a:lnTo>
                  <a:pt x="1175702" y="41452"/>
                </a:lnTo>
                <a:close/>
              </a:path>
              <a:path w="1434807" h="168423">
                <a:moveTo>
                  <a:pt x="1230735" y="64910"/>
                </a:moveTo>
                <a:lnTo>
                  <a:pt x="1176960" y="64910"/>
                </a:lnTo>
                <a:lnTo>
                  <a:pt x="1188070" y="67572"/>
                </a:lnTo>
                <a:lnTo>
                  <a:pt x="1197901" y="74983"/>
                </a:lnTo>
                <a:lnTo>
                  <a:pt x="1204921" y="87686"/>
                </a:lnTo>
                <a:lnTo>
                  <a:pt x="1207598" y="106224"/>
                </a:lnTo>
                <a:lnTo>
                  <a:pt x="1204586" y="124123"/>
                </a:lnTo>
                <a:lnTo>
                  <a:pt x="1197196" y="136328"/>
                </a:lnTo>
                <a:lnTo>
                  <a:pt x="1187033" y="143307"/>
                </a:lnTo>
                <a:lnTo>
                  <a:pt x="1175702" y="145529"/>
                </a:lnTo>
                <a:lnTo>
                  <a:pt x="1229902" y="145529"/>
                </a:lnTo>
                <a:lnTo>
                  <a:pt x="1231793" y="143410"/>
                </a:lnTo>
                <a:lnTo>
                  <a:pt x="1238325" y="131190"/>
                </a:lnTo>
                <a:lnTo>
                  <a:pt x="1242393" y="116524"/>
                </a:lnTo>
                <a:lnTo>
                  <a:pt x="1243752" y="99383"/>
                </a:lnTo>
                <a:lnTo>
                  <a:pt x="1241126" y="84356"/>
                </a:lnTo>
                <a:lnTo>
                  <a:pt x="1235668" y="71479"/>
                </a:lnTo>
                <a:lnTo>
                  <a:pt x="1230735" y="64910"/>
                </a:lnTo>
                <a:close/>
              </a:path>
              <a:path w="1434807" h="168423">
                <a:moveTo>
                  <a:pt x="613678" y="42007"/>
                </a:moveTo>
                <a:lnTo>
                  <a:pt x="568885" y="51713"/>
                </a:lnTo>
                <a:lnTo>
                  <a:pt x="542804" y="80173"/>
                </a:lnTo>
                <a:lnTo>
                  <a:pt x="539105" y="93317"/>
                </a:lnTo>
                <a:lnTo>
                  <a:pt x="540359" y="111276"/>
                </a:lnTo>
                <a:lnTo>
                  <a:pt x="560105" y="148632"/>
                </a:lnTo>
                <a:lnTo>
                  <a:pt x="595756" y="165079"/>
                </a:lnTo>
                <a:lnTo>
                  <a:pt x="647128" y="167017"/>
                </a:lnTo>
                <a:lnTo>
                  <a:pt x="648576" y="167017"/>
                </a:lnTo>
                <a:lnTo>
                  <a:pt x="649871" y="165900"/>
                </a:lnTo>
                <a:lnTo>
                  <a:pt x="649909" y="145173"/>
                </a:lnTo>
                <a:lnTo>
                  <a:pt x="649757" y="143903"/>
                </a:lnTo>
                <a:lnTo>
                  <a:pt x="648576" y="142862"/>
                </a:lnTo>
                <a:lnTo>
                  <a:pt x="618578" y="142862"/>
                </a:lnTo>
                <a:lnTo>
                  <a:pt x="602266" y="140834"/>
                </a:lnTo>
                <a:lnTo>
                  <a:pt x="588672" y="135236"/>
                </a:lnTo>
                <a:lnTo>
                  <a:pt x="579029" y="126798"/>
                </a:lnTo>
                <a:lnTo>
                  <a:pt x="574567" y="116252"/>
                </a:lnTo>
                <a:lnTo>
                  <a:pt x="647979" y="114998"/>
                </a:lnTo>
                <a:lnTo>
                  <a:pt x="656196" y="114998"/>
                </a:lnTo>
                <a:lnTo>
                  <a:pt x="663003" y="108661"/>
                </a:lnTo>
                <a:lnTo>
                  <a:pt x="663003" y="98158"/>
                </a:lnTo>
                <a:lnTo>
                  <a:pt x="662303" y="92837"/>
                </a:lnTo>
                <a:lnTo>
                  <a:pt x="574446" y="92837"/>
                </a:lnTo>
                <a:lnTo>
                  <a:pt x="577922" y="78601"/>
                </a:lnTo>
                <a:lnTo>
                  <a:pt x="586864" y="68406"/>
                </a:lnTo>
                <a:lnTo>
                  <a:pt x="599818" y="64021"/>
                </a:lnTo>
                <a:lnTo>
                  <a:pt x="601510" y="63969"/>
                </a:lnTo>
                <a:lnTo>
                  <a:pt x="652017" y="63969"/>
                </a:lnTo>
                <a:lnTo>
                  <a:pt x="644149" y="54686"/>
                </a:lnTo>
                <a:lnTo>
                  <a:pt x="631291" y="46570"/>
                </a:lnTo>
                <a:lnTo>
                  <a:pt x="613678" y="42007"/>
                </a:lnTo>
                <a:close/>
              </a:path>
              <a:path w="1434807" h="168423">
                <a:moveTo>
                  <a:pt x="652017" y="63969"/>
                </a:moveTo>
                <a:lnTo>
                  <a:pt x="601510" y="63969"/>
                </a:lnTo>
                <a:lnTo>
                  <a:pt x="613661" y="66490"/>
                </a:lnTo>
                <a:lnTo>
                  <a:pt x="623870" y="74627"/>
                </a:lnTo>
                <a:lnTo>
                  <a:pt x="628810" y="89245"/>
                </a:lnTo>
                <a:lnTo>
                  <a:pt x="574446" y="92837"/>
                </a:lnTo>
                <a:lnTo>
                  <a:pt x="662303" y="92837"/>
                </a:lnTo>
                <a:lnTo>
                  <a:pt x="661678" y="88091"/>
                </a:lnTo>
                <a:lnTo>
                  <a:pt x="658593" y="76673"/>
                </a:lnTo>
                <a:lnTo>
                  <a:pt x="653000" y="65129"/>
                </a:lnTo>
                <a:lnTo>
                  <a:pt x="652017" y="63969"/>
                </a:lnTo>
                <a:close/>
              </a:path>
              <a:path w="1434807" h="168423">
                <a:moveTo>
                  <a:pt x="911040" y="42538"/>
                </a:moveTo>
                <a:lnTo>
                  <a:pt x="864617" y="51270"/>
                </a:lnTo>
                <a:lnTo>
                  <a:pt x="833439" y="90412"/>
                </a:lnTo>
                <a:lnTo>
                  <a:pt x="831930" y="104406"/>
                </a:lnTo>
                <a:lnTo>
                  <a:pt x="833719" y="119974"/>
                </a:lnTo>
                <a:lnTo>
                  <a:pt x="856865" y="152620"/>
                </a:lnTo>
                <a:lnTo>
                  <a:pt x="896924" y="166242"/>
                </a:lnTo>
                <a:lnTo>
                  <a:pt x="918155" y="166427"/>
                </a:lnTo>
                <a:lnTo>
                  <a:pt x="933310" y="166037"/>
                </a:lnTo>
                <a:lnTo>
                  <a:pt x="941815" y="165554"/>
                </a:lnTo>
                <a:lnTo>
                  <a:pt x="944994" y="165417"/>
                </a:lnTo>
                <a:lnTo>
                  <a:pt x="946251" y="164312"/>
                </a:lnTo>
                <a:lnTo>
                  <a:pt x="946194" y="141619"/>
                </a:lnTo>
                <a:lnTo>
                  <a:pt x="918595" y="141619"/>
                </a:lnTo>
                <a:lnTo>
                  <a:pt x="900210" y="140068"/>
                </a:lnTo>
                <a:lnTo>
                  <a:pt x="885507" y="135680"/>
                </a:lnTo>
                <a:lnTo>
                  <a:pt x="874979" y="128843"/>
                </a:lnTo>
                <a:lnTo>
                  <a:pt x="869170" y="119957"/>
                </a:lnTo>
                <a:lnTo>
                  <a:pt x="941920" y="114998"/>
                </a:lnTo>
                <a:lnTo>
                  <a:pt x="950086" y="114998"/>
                </a:lnTo>
                <a:lnTo>
                  <a:pt x="956894" y="108686"/>
                </a:lnTo>
                <a:lnTo>
                  <a:pt x="956970" y="100977"/>
                </a:lnTo>
                <a:lnTo>
                  <a:pt x="956152" y="92849"/>
                </a:lnTo>
                <a:lnTo>
                  <a:pt x="868210" y="92849"/>
                </a:lnTo>
                <a:lnTo>
                  <a:pt x="871680" y="78603"/>
                </a:lnTo>
                <a:lnTo>
                  <a:pt x="880623" y="68403"/>
                </a:lnTo>
                <a:lnTo>
                  <a:pt x="893568" y="64021"/>
                </a:lnTo>
                <a:lnTo>
                  <a:pt x="895248" y="63969"/>
                </a:lnTo>
                <a:lnTo>
                  <a:pt x="945451" y="63969"/>
                </a:lnTo>
                <a:lnTo>
                  <a:pt x="940288" y="56974"/>
                </a:lnTo>
                <a:lnTo>
                  <a:pt x="928080" y="48026"/>
                </a:lnTo>
                <a:lnTo>
                  <a:pt x="911040" y="42538"/>
                </a:lnTo>
                <a:close/>
              </a:path>
              <a:path w="1434807" h="168423">
                <a:moveTo>
                  <a:pt x="944994" y="140068"/>
                </a:moveTo>
                <a:lnTo>
                  <a:pt x="943458" y="140072"/>
                </a:lnTo>
                <a:lnTo>
                  <a:pt x="928483" y="141302"/>
                </a:lnTo>
                <a:lnTo>
                  <a:pt x="918595" y="141619"/>
                </a:lnTo>
                <a:lnTo>
                  <a:pt x="946194" y="141619"/>
                </a:lnTo>
                <a:lnTo>
                  <a:pt x="946137" y="141071"/>
                </a:lnTo>
                <a:lnTo>
                  <a:pt x="944994" y="140068"/>
                </a:lnTo>
                <a:close/>
              </a:path>
              <a:path w="1434807" h="168423">
                <a:moveTo>
                  <a:pt x="945451" y="63969"/>
                </a:moveTo>
                <a:lnTo>
                  <a:pt x="895248" y="63969"/>
                </a:lnTo>
                <a:lnTo>
                  <a:pt x="907421" y="66496"/>
                </a:lnTo>
                <a:lnTo>
                  <a:pt x="917619" y="74655"/>
                </a:lnTo>
                <a:lnTo>
                  <a:pt x="922547" y="89315"/>
                </a:lnTo>
                <a:lnTo>
                  <a:pt x="868210" y="92849"/>
                </a:lnTo>
                <a:lnTo>
                  <a:pt x="956152" y="92849"/>
                </a:lnTo>
                <a:lnTo>
                  <a:pt x="956005" y="91385"/>
                </a:lnTo>
                <a:lnTo>
                  <a:pt x="953442" y="79974"/>
                </a:lnTo>
                <a:lnTo>
                  <a:pt x="948473" y="68063"/>
                </a:lnTo>
                <a:lnTo>
                  <a:pt x="945451" y="63969"/>
                </a:lnTo>
                <a:close/>
              </a:path>
            </a:pathLst>
          </a:custGeom>
          <a:solidFill>
            <a:srgbClr val="231F20"/>
          </a:solidFill>
        </p:spPr>
        <p:txBody>
          <a:bodyPr wrap="square" lIns="0" tIns="0" rIns="0" bIns="0" rtlCol="0">
            <a:noAutofit/>
          </a:bodyPr>
          <a:lstStyle/>
          <a:p>
            <a:endParaRPr>
              <a:solidFill>
                <a:prstClr val="black"/>
              </a:solidFill>
            </a:endParaRPr>
          </a:p>
        </p:txBody>
      </p:sp>
      <p:sp>
        <p:nvSpPr>
          <p:cNvPr id="47" name="bk object 47"/>
          <p:cNvSpPr/>
          <p:nvPr/>
        </p:nvSpPr>
        <p:spPr>
          <a:xfrm>
            <a:off x="6812803" y="2295233"/>
            <a:ext cx="591794" cy="698309"/>
          </a:xfrm>
          <a:prstGeom prst="rect">
            <a:avLst/>
          </a:prstGeom>
          <a:blipFill>
            <a:blip r:embed="rId4" cstate="print"/>
            <a:stretch>
              <a:fillRect/>
            </a:stretch>
          </a:blipFill>
        </p:spPr>
        <p:txBody>
          <a:bodyPr wrap="square" lIns="0" tIns="0" rIns="0" bIns="0" rtlCol="0">
            <a:noAutofit/>
          </a:bodyPr>
          <a:lstStyle/>
          <a:p>
            <a:endParaRPr>
              <a:solidFill>
                <a:prstClr val="black"/>
              </a:solidFill>
            </a:endParaRPr>
          </a:p>
        </p:txBody>
      </p:sp>
      <p:sp>
        <p:nvSpPr>
          <p:cNvPr id="2" name="Holder 2"/>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8347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
            <a:ext cx="9144000" cy="5131315"/>
          </a:xfrm>
          <a:custGeom>
            <a:avLst/>
            <a:gdLst/>
            <a:ahLst/>
            <a:cxnLst/>
            <a:rect l="l" t="t" r="r" b="b"/>
            <a:pathLst>
              <a:path w="9144000" h="5220004">
                <a:moveTo>
                  <a:pt x="0" y="5220004"/>
                </a:moveTo>
                <a:lnTo>
                  <a:pt x="9144000" y="5220004"/>
                </a:lnTo>
                <a:lnTo>
                  <a:pt x="9144000" y="0"/>
                </a:lnTo>
                <a:lnTo>
                  <a:pt x="0" y="0"/>
                </a:lnTo>
                <a:lnTo>
                  <a:pt x="0" y="5220004"/>
                </a:lnTo>
              </a:path>
            </a:pathLst>
          </a:custGeom>
          <a:solidFill>
            <a:srgbClr val="065793"/>
          </a:solidFill>
        </p:spPr>
        <p:txBody>
          <a:bodyPr wrap="square" lIns="0" tIns="0" rIns="0" bIns="0" rtlCol="0">
            <a:noAutofit/>
          </a:bodyPr>
          <a:lstStyle/>
          <a:p>
            <a:endParaRPr>
              <a:solidFill>
                <a:prstClr val="black"/>
              </a:solidFill>
            </a:endParaRPr>
          </a:p>
        </p:txBody>
      </p:sp>
      <p:sp>
        <p:nvSpPr>
          <p:cNvPr id="17" name="bk object 17"/>
          <p:cNvSpPr/>
          <p:nvPr/>
        </p:nvSpPr>
        <p:spPr>
          <a:xfrm>
            <a:off x="4172687" y="1018593"/>
            <a:ext cx="1461664" cy="307589"/>
          </a:xfrm>
          <a:prstGeom prst="rect">
            <a:avLst/>
          </a:prstGeom>
          <a:blipFill>
            <a:blip r:embed="rId2" cstate="print"/>
            <a:stretch>
              <a:fillRect/>
            </a:stretch>
          </a:blipFill>
        </p:spPr>
        <p:txBody>
          <a:bodyPr wrap="square" lIns="0" tIns="0" rIns="0" bIns="0" rtlCol="0">
            <a:noAutofit/>
          </a:bodyPr>
          <a:lstStyle/>
          <a:p>
            <a:endParaRPr>
              <a:solidFill>
                <a:prstClr val="black"/>
              </a:solidFill>
            </a:endParaRPr>
          </a:p>
        </p:txBody>
      </p:sp>
      <p:sp>
        <p:nvSpPr>
          <p:cNvPr id="18" name="bk object 18"/>
          <p:cNvSpPr/>
          <p:nvPr/>
        </p:nvSpPr>
        <p:spPr>
          <a:xfrm>
            <a:off x="3892607" y="1062265"/>
            <a:ext cx="206921" cy="295176"/>
          </a:xfrm>
          <a:custGeom>
            <a:avLst/>
            <a:gdLst/>
            <a:ahLst/>
            <a:cxnLst/>
            <a:rect l="l" t="t" r="r" b="b"/>
            <a:pathLst>
              <a:path w="206921" h="300278">
                <a:moveTo>
                  <a:pt x="44526" y="0"/>
                </a:moveTo>
                <a:lnTo>
                  <a:pt x="52076" y="42311"/>
                </a:lnTo>
                <a:lnTo>
                  <a:pt x="54990" y="80644"/>
                </a:lnTo>
                <a:lnTo>
                  <a:pt x="55127" y="94588"/>
                </a:lnTo>
                <a:lnTo>
                  <a:pt x="54750" y="109086"/>
                </a:lnTo>
                <a:lnTo>
                  <a:pt x="49950" y="155736"/>
                </a:lnTo>
                <a:lnTo>
                  <a:pt x="38425" y="206763"/>
                </a:lnTo>
                <a:lnTo>
                  <a:pt x="26229" y="242984"/>
                </a:lnTo>
                <a:lnTo>
                  <a:pt x="9878" y="280808"/>
                </a:lnTo>
                <a:lnTo>
                  <a:pt x="0" y="300278"/>
                </a:lnTo>
                <a:lnTo>
                  <a:pt x="206921" y="94015"/>
                </a:lnTo>
                <a:lnTo>
                  <a:pt x="173349" y="68557"/>
                </a:lnTo>
                <a:lnTo>
                  <a:pt x="135973" y="43629"/>
                </a:lnTo>
                <a:lnTo>
                  <a:pt x="91454" y="18781"/>
                </a:lnTo>
                <a:lnTo>
                  <a:pt x="60144" y="5216"/>
                </a:lnTo>
                <a:lnTo>
                  <a:pt x="44526"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19" name="bk object 19"/>
          <p:cNvSpPr/>
          <p:nvPr/>
        </p:nvSpPr>
        <p:spPr>
          <a:xfrm>
            <a:off x="3833791" y="1060497"/>
            <a:ext cx="93577" cy="130522"/>
          </a:xfrm>
          <a:custGeom>
            <a:avLst/>
            <a:gdLst/>
            <a:ahLst/>
            <a:cxnLst/>
            <a:rect l="l" t="t" r="r" b="b"/>
            <a:pathLst>
              <a:path w="93577" h="132778">
                <a:moveTo>
                  <a:pt x="73020" y="0"/>
                </a:moveTo>
                <a:lnTo>
                  <a:pt x="33341" y="6780"/>
                </a:lnTo>
                <a:lnTo>
                  <a:pt x="0" y="18063"/>
                </a:lnTo>
                <a:lnTo>
                  <a:pt x="2754" y="19835"/>
                </a:lnTo>
                <a:lnTo>
                  <a:pt x="8658" y="23915"/>
                </a:lnTo>
                <a:lnTo>
                  <a:pt x="41931" y="52891"/>
                </a:lnTo>
                <a:lnTo>
                  <a:pt x="69692" y="87518"/>
                </a:lnTo>
                <a:lnTo>
                  <a:pt x="92003" y="132778"/>
                </a:lnTo>
                <a:lnTo>
                  <a:pt x="93127" y="117624"/>
                </a:lnTo>
                <a:lnTo>
                  <a:pt x="93577" y="103021"/>
                </a:lnTo>
                <a:lnTo>
                  <a:pt x="93389" y="88989"/>
                </a:lnTo>
                <a:lnTo>
                  <a:pt x="92597" y="75551"/>
                </a:lnTo>
                <a:lnTo>
                  <a:pt x="84073" y="28188"/>
                </a:lnTo>
                <a:lnTo>
                  <a:pt x="77079" y="8653"/>
                </a:lnTo>
                <a:lnTo>
                  <a:pt x="73020"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0" name="bk object 20"/>
          <p:cNvSpPr/>
          <p:nvPr/>
        </p:nvSpPr>
        <p:spPr>
          <a:xfrm>
            <a:off x="3714619" y="867860"/>
            <a:ext cx="300278" cy="203405"/>
          </a:xfrm>
          <a:custGeom>
            <a:avLst/>
            <a:gdLst/>
            <a:ahLst/>
            <a:cxnLst/>
            <a:rect l="l" t="t" r="r" b="b"/>
            <a:pathLst>
              <a:path w="300278" h="206921">
                <a:moveTo>
                  <a:pt x="245326" y="151793"/>
                </a:moveTo>
                <a:lnTo>
                  <a:pt x="94588" y="151793"/>
                </a:lnTo>
                <a:lnTo>
                  <a:pt x="109086" y="152170"/>
                </a:lnTo>
                <a:lnTo>
                  <a:pt x="124121" y="153120"/>
                </a:lnTo>
                <a:lnTo>
                  <a:pt x="172282" y="159987"/>
                </a:lnTo>
                <a:lnTo>
                  <a:pt x="224664" y="174103"/>
                </a:lnTo>
                <a:lnTo>
                  <a:pt x="261704" y="188318"/>
                </a:lnTo>
                <a:lnTo>
                  <a:pt x="300278" y="206921"/>
                </a:lnTo>
                <a:lnTo>
                  <a:pt x="245326" y="151793"/>
                </a:lnTo>
                <a:close/>
              </a:path>
              <a:path w="300278" h="206921">
                <a:moveTo>
                  <a:pt x="94015" y="0"/>
                </a:moveTo>
                <a:lnTo>
                  <a:pt x="68557" y="33571"/>
                </a:lnTo>
                <a:lnTo>
                  <a:pt x="43629" y="70947"/>
                </a:lnTo>
                <a:lnTo>
                  <a:pt x="18781" y="115466"/>
                </a:lnTo>
                <a:lnTo>
                  <a:pt x="0" y="162394"/>
                </a:lnTo>
                <a:lnTo>
                  <a:pt x="9583" y="160289"/>
                </a:lnTo>
                <a:lnTo>
                  <a:pt x="19841" y="158290"/>
                </a:lnTo>
                <a:lnTo>
                  <a:pt x="67272" y="152523"/>
                </a:lnTo>
                <a:lnTo>
                  <a:pt x="245326" y="151793"/>
                </a:lnTo>
                <a:lnTo>
                  <a:pt x="94015"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1" name="bk object 21"/>
          <p:cNvSpPr/>
          <p:nvPr/>
        </p:nvSpPr>
        <p:spPr>
          <a:xfrm>
            <a:off x="3712822" y="1037095"/>
            <a:ext cx="132778" cy="91987"/>
          </a:xfrm>
          <a:custGeom>
            <a:avLst/>
            <a:gdLst/>
            <a:ahLst/>
            <a:cxnLst/>
            <a:rect l="l" t="t" r="r" b="b"/>
            <a:pathLst>
              <a:path w="132778" h="93577">
                <a:moveTo>
                  <a:pt x="103021" y="0"/>
                </a:moveTo>
                <a:lnTo>
                  <a:pt x="62730" y="2342"/>
                </a:lnTo>
                <a:lnTo>
                  <a:pt x="18056" y="12802"/>
                </a:lnTo>
                <a:lnTo>
                  <a:pt x="0" y="20557"/>
                </a:lnTo>
                <a:lnTo>
                  <a:pt x="1659" y="34497"/>
                </a:lnTo>
                <a:lnTo>
                  <a:pt x="10122" y="72046"/>
                </a:lnTo>
                <a:lnTo>
                  <a:pt x="18063" y="93577"/>
                </a:lnTo>
                <a:lnTo>
                  <a:pt x="19835" y="90823"/>
                </a:lnTo>
                <a:lnTo>
                  <a:pt x="23915" y="84919"/>
                </a:lnTo>
                <a:lnTo>
                  <a:pt x="52891" y="51646"/>
                </a:lnTo>
                <a:lnTo>
                  <a:pt x="87518" y="23885"/>
                </a:lnTo>
                <a:lnTo>
                  <a:pt x="132778" y="1574"/>
                </a:lnTo>
                <a:lnTo>
                  <a:pt x="117624" y="450"/>
                </a:lnTo>
                <a:lnTo>
                  <a:pt x="1030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2" name="bk object 22"/>
          <p:cNvSpPr/>
          <p:nvPr/>
        </p:nvSpPr>
        <p:spPr>
          <a:xfrm>
            <a:off x="3516859" y="951042"/>
            <a:ext cx="206921" cy="295176"/>
          </a:xfrm>
          <a:custGeom>
            <a:avLst/>
            <a:gdLst/>
            <a:ahLst/>
            <a:cxnLst/>
            <a:rect l="l" t="t" r="r" b="b"/>
            <a:pathLst>
              <a:path w="206921" h="300278">
                <a:moveTo>
                  <a:pt x="206921" y="0"/>
                </a:moveTo>
                <a:lnTo>
                  <a:pt x="0" y="206263"/>
                </a:lnTo>
                <a:lnTo>
                  <a:pt x="3023" y="208711"/>
                </a:lnTo>
                <a:lnTo>
                  <a:pt x="8068" y="212702"/>
                </a:lnTo>
                <a:lnTo>
                  <a:pt x="44944" y="239669"/>
                </a:lnTo>
                <a:lnTo>
                  <a:pt x="85227" y="265236"/>
                </a:lnTo>
                <a:lnTo>
                  <a:pt x="131075" y="288727"/>
                </a:lnTo>
                <a:lnTo>
                  <a:pt x="162394" y="300278"/>
                </a:lnTo>
                <a:lnTo>
                  <a:pt x="160289" y="290694"/>
                </a:lnTo>
                <a:lnTo>
                  <a:pt x="158290" y="280436"/>
                </a:lnTo>
                <a:lnTo>
                  <a:pt x="152523" y="233006"/>
                </a:lnTo>
                <a:lnTo>
                  <a:pt x="151793" y="205690"/>
                </a:lnTo>
                <a:lnTo>
                  <a:pt x="152170" y="191192"/>
                </a:lnTo>
                <a:lnTo>
                  <a:pt x="156970" y="144541"/>
                </a:lnTo>
                <a:lnTo>
                  <a:pt x="168495" y="93515"/>
                </a:lnTo>
                <a:lnTo>
                  <a:pt x="180691" y="57294"/>
                </a:lnTo>
                <a:lnTo>
                  <a:pt x="197042" y="19470"/>
                </a:lnTo>
                <a:lnTo>
                  <a:pt x="206921"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3" name="bk object 23"/>
          <p:cNvSpPr/>
          <p:nvPr/>
        </p:nvSpPr>
        <p:spPr>
          <a:xfrm>
            <a:off x="3689014" y="1117463"/>
            <a:ext cx="93577" cy="130522"/>
          </a:xfrm>
          <a:custGeom>
            <a:avLst/>
            <a:gdLst/>
            <a:ahLst/>
            <a:cxnLst/>
            <a:rect l="l" t="t" r="r" b="b"/>
            <a:pathLst>
              <a:path w="93577" h="132778">
                <a:moveTo>
                  <a:pt x="1574" y="0"/>
                </a:moveTo>
                <a:lnTo>
                  <a:pt x="450" y="15153"/>
                </a:lnTo>
                <a:lnTo>
                  <a:pt x="0" y="29757"/>
                </a:lnTo>
                <a:lnTo>
                  <a:pt x="188" y="43789"/>
                </a:lnTo>
                <a:lnTo>
                  <a:pt x="4240" y="82230"/>
                </a:lnTo>
                <a:lnTo>
                  <a:pt x="16497" y="124125"/>
                </a:lnTo>
                <a:lnTo>
                  <a:pt x="20557" y="132778"/>
                </a:lnTo>
                <a:lnTo>
                  <a:pt x="34497" y="131119"/>
                </a:lnTo>
                <a:lnTo>
                  <a:pt x="72046" y="122655"/>
                </a:lnTo>
                <a:lnTo>
                  <a:pt x="93577" y="114714"/>
                </a:lnTo>
                <a:lnTo>
                  <a:pt x="90823" y="112943"/>
                </a:lnTo>
                <a:lnTo>
                  <a:pt x="84919" y="108862"/>
                </a:lnTo>
                <a:lnTo>
                  <a:pt x="51646" y="79886"/>
                </a:lnTo>
                <a:lnTo>
                  <a:pt x="23885" y="45259"/>
                </a:lnTo>
                <a:lnTo>
                  <a:pt x="7969" y="16244"/>
                </a:lnTo>
                <a:lnTo>
                  <a:pt x="157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4" name="bk object 24"/>
          <p:cNvSpPr/>
          <p:nvPr/>
        </p:nvSpPr>
        <p:spPr>
          <a:xfrm>
            <a:off x="3601474" y="1237225"/>
            <a:ext cx="300278" cy="203405"/>
          </a:xfrm>
          <a:custGeom>
            <a:avLst/>
            <a:gdLst/>
            <a:ahLst/>
            <a:cxnLst/>
            <a:rect l="l" t="t" r="r" b="b"/>
            <a:pathLst>
              <a:path w="300278" h="206921">
                <a:moveTo>
                  <a:pt x="0" y="0"/>
                </a:moveTo>
                <a:lnTo>
                  <a:pt x="206263" y="206921"/>
                </a:lnTo>
                <a:lnTo>
                  <a:pt x="208711" y="203897"/>
                </a:lnTo>
                <a:lnTo>
                  <a:pt x="212702" y="198852"/>
                </a:lnTo>
                <a:lnTo>
                  <a:pt x="239669" y="161976"/>
                </a:lnTo>
                <a:lnTo>
                  <a:pt x="265236" y="121693"/>
                </a:lnTo>
                <a:lnTo>
                  <a:pt x="288727" y="75845"/>
                </a:lnTo>
                <a:lnTo>
                  <a:pt x="296737" y="55127"/>
                </a:lnTo>
                <a:lnTo>
                  <a:pt x="205690" y="55127"/>
                </a:lnTo>
                <a:lnTo>
                  <a:pt x="191192" y="54750"/>
                </a:lnTo>
                <a:lnTo>
                  <a:pt x="144541" y="49950"/>
                </a:lnTo>
                <a:lnTo>
                  <a:pt x="93515" y="38425"/>
                </a:lnTo>
                <a:lnTo>
                  <a:pt x="57294" y="26229"/>
                </a:lnTo>
                <a:lnTo>
                  <a:pt x="19470" y="9878"/>
                </a:lnTo>
                <a:lnTo>
                  <a:pt x="0" y="0"/>
                </a:lnTo>
                <a:close/>
              </a:path>
              <a:path w="300278" h="206921">
                <a:moveTo>
                  <a:pt x="300278" y="44526"/>
                </a:moveTo>
                <a:lnTo>
                  <a:pt x="257967" y="52076"/>
                </a:lnTo>
                <a:lnTo>
                  <a:pt x="219634" y="54990"/>
                </a:lnTo>
                <a:lnTo>
                  <a:pt x="205690" y="55127"/>
                </a:lnTo>
                <a:lnTo>
                  <a:pt x="296737" y="55127"/>
                </a:lnTo>
                <a:lnTo>
                  <a:pt x="300278" y="44526"/>
                </a:lnTo>
                <a:close/>
              </a:path>
            </a:pathLst>
          </a:custGeom>
          <a:solidFill>
            <a:srgbClr val="FFFFFF"/>
          </a:solidFill>
        </p:spPr>
        <p:txBody>
          <a:bodyPr wrap="square" lIns="0" tIns="0" rIns="0" bIns="0" rtlCol="0">
            <a:noAutofit/>
          </a:bodyPr>
          <a:lstStyle/>
          <a:p>
            <a:endParaRPr>
              <a:solidFill>
                <a:prstClr val="black"/>
              </a:solidFill>
            </a:endParaRPr>
          </a:p>
        </p:txBody>
      </p:sp>
      <p:sp>
        <p:nvSpPr>
          <p:cNvPr id="25" name="bk object 25"/>
          <p:cNvSpPr/>
          <p:nvPr/>
        </p:nvSpPr>
        <p:spPr>
          <a:xfrm>
            <a:off x="3770772" y="1179409"/>
            <a:ext cx="132778" cy="91987"/>
          </a:xfrm>
          <a:custGeom>
            <a:avLst/>
            <a:gdLst/>
            <a:ahLst/>
            <a:cxnLst/>
            <a:rect l="l" t="t" r="r" b="b"/>
            <a:pathLst>
              <a:path w="132778" h="93577">
                <a:moveTo>
                  <a:pt x="114714" y="0"/>
                </a:moveTo>
                <a:lnTo>
                  <a:pt x="89000" y="32688"/>
                </a:lnTo>
                <a:lnTo>
                  <a:pt x="58001" y="60695"/>
                </a:lnTo>
                <a:lnTo>
                  <a:pt x="16244" y="85608"/>
                </a:lnTo>
                <a:lnTo>
                  <a:pt x="0" y="92003"/>
                </a:lnTo>
                <a:lnTo>
                  <a:pt x="15153" y="93127"/>
                </a:lnTo>
                <a:lnTo>
                  <a:pt x="29757" y="93577"/>
                </a:lnTo>
                <a:lnTo>
                  <a:pt x="43789" y="93389"/>
                </a:lnTo>
                <a:lnTo>
                  <a:pt x="57226" y="92597"/>
                </a:lnTo>
                <a:lnTo>
                  <a:pt x="104589" y="84073"/>
                </a:lnTo>
                <a:lnTo>
                  <a:pt x="132778" y="73020"/>
                </a:lnTo>
                <a:lnTo>
                  <a:pt x="131119" y="59079"/>
                </a:lnTo>
                <a:lnTo>
                  <a:pt x="128838" y="45855"/>
                </a:lnTo>
                <a:lnTo>
                  <a:pt x="125997" y="33341"/>
                </a:lnTo>
                <a:lnTo>
                  <a:pt x="122655" y="21531"/>
                </a:lnTo>
                <a:lnTo>
                  <a:pt x="118874" y="10419"/>
                </a:lnTo>
                <a:lnTo>
                  <a:pt x="114714" y="0"/>
                </a:lnTo>
                <a:close/>
              </a:path>
            </a:pathLst>
          </a:custGeom>
          <a:solidFill>
            <a:srgbClr val="FFFFFF"/>
          </a:solidFill>
        </p:spPr>
        <p:txBody>
          <a:bodyPr wrap="square" lIns="0" tIns="0" rIns="0" bIns="0" rtlCol="0">
            <a:noAutofit/>
          </a:bodyPr>
          <a:lstStyle/>
          <a:p>
            <a:endParaRPr>
              <a:solidFill>
                <a:prstClr val="black"/>
              </a:solidFill>
            </a:endParaRPr>
          </a:p>
        </p:txBody>
      </p:sp>
      <p:sp>
        <p:nvSpPr>
          <p:cNvPr id="2" name="Holder 2"/>
          <p:cNvSpPr>
            <a:spLocks noGrp="1"/>
          </p:cNvSpPr>
          <p:nvPr>
            <p:ph type="ctrTitle"/>
          </p:nvPr>
        </p:nvSpPr>
        <p:spPr>
          <a:xfrm>
            <a:off x="685800" y="1594486"/>
            <a:ext cx="7772400" cy="1080134"/>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7" y="2880363"/>
            <a:ext cx="6400799" cy="128587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1332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696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944299" y="1101642"/>
            <a:ext cx="3505576" cy="3259471"/>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435307" y="1101646"/>
            <a:ext cx="3468527" cy="2761203"/>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3360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350" y="2476248"/>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7" name="bk object 17"/>
          <p:cNvSpPr/>
          <p:nvPr/>
        </p:nvSpPr>
        <p:spPr>
          <a:xfrm>
            <a:off x="25713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8" name="bk object 18"/>
          <p:cNvSpPr/>
          <p:nvPr/>
        </p:nvSpPr>
        <p:spPr>
          <a:xfrm>
            <a:off x="5506852" y="99358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19" name="bk object 19"/>
          <p:cNvSpPr/>
          <p:nvPr/>
        </p:nvSpPr>
        <p:spPr>
          <a:xfrm>
            <a:off x="6350" y="307255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0" name="bk object 20"/>
          <p:cNvSpPr/>
          <p:nvPr/>
        </p:nvSpPr>
        <p:spPr>
          <a:xfrm>
            <a:off x="44396" y="4140441"/>
            <a:ext cx="9074226" cy="0"/>
          </a:xfrm>
          <a:custGeom>
            <a:avLst/>
            <a:gdLst/>
            <a:ahLst/>
            <a:cxnLst/>
            <a:rect l="l" t="t" r="r" b="b"/>
            <a:pathLst>
              <a:path w="9074226">
                <a:moveTo>
                  <a:pt x="0" y="0"/>
                </a:moveTo>
                <a:lnTo>
                  <a:pt x="9074226" y="0"/>
                </a:lnTo>
              </a:path>
            </a:pathLst>
          </a:custGeom>
          <a:ln w="12700">
            <a:solidFill>
              <a:srgbClr val="9AACB8"/>
            </a:solidFill>
            <a:prstDash val="dash"/>
          </a:ln>
        </p:spPr>
        <p:txBody>
          <a:bodyPr wrap="square" lIns="0" tIns="0" rIns="0" bIns="0" rtlCol="0">
            <a:noAutofit/>
          </a:bodyPr>
          <a:lstStyle/>
          <a:p>
            <a:endParaRPr>
              <a:solidFill>
                <a:prstClr val="black"/>
              </a:solidFill>
            </a:endParaRPr>
          </a:p>
        </p:txBody>
      </p:sp>
      <p:sp>
        <p:nvSpPr>
          <p:cNvPr id="21" name="bk object 21"/>
          <p:cNvSpPr/>
          <p:nvPr/>
        </p:nvSpPr>
        <p:spPr>
          <a:xfrm>
            <a:off x="63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2" name="bk object 22"/>
          <p:cNvSpPr/>
          <p:nvPr/>
        </p:nvSpPr>
        <p:spPr>
          <a:xfrm>
            <a:off x="9137650" y="4140441"/>
            <a:ext cx="0" cy="0"/>
          </a:xfrm>
          <a:custGeom>
            <a:avLst/>
            <a:gdLst/>
            <a:ahLst/>
            <a:cxnLst/>
            <a:rect l="l" t="t" r="r" b="b"/>
            <a:pathLst>
              <a:path>
                <a:moveTo>
                  <a:pt x="0" y="0"/>
                </a:moveTo>
                <a:lnTo>
                  <a:pt x="0" y="0"/>
                </a:lnTo>
              </a:path>
            </a:pathLst>
          </a:custGeom>
          <a:ln w="12700">
            <a:solidFill>
              <a:srgbClr val="9AACB8"/>
            </a:solidFill>
          </a:ln>
        </p:spPr>
        <p:txBody>
          <a:bodyPr wrap="square" lIns="0" tIns="0" rIns="0" bIns="0" rtlCol="0">
            <a:noAutofit/>
          </a:bodyPr>
          <a:lstStyle/>
          <a:p>
            <a:endParaRPr>
              <a:solidFill>
                <a:prstClr val="black"/>
              </a:solidFill>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90092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13" y="1183008"/>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6"/>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70"/>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70"/>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10732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7" y="1183005"/>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5"/>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58"/>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58"/>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929645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8" r:id="rId6"/>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5" y="1183005"/>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5"/>
            <a:ext cx="1969544" cy="100123"/>
          </a:xfrm>
          <a:prstGeom prst="rect">
            <a:avLst/>
          </a:prstGeom>
        </p:spPr>
        <p:txBody>
          <a:bodyPr wrap="square" lIns="0" tIns="0" rIns="0" bIns="0">
            <a:noAutofit/>
          </a:bodyPr>
          <a:lstStyle/>
          <a:p>
            <a:pPr marL="12700"/>
            <a:r>
              <a:rPr sz="600" spc="-5" dirty="0" smtClean="0">
                <a:solidFill>
                  <a:srgbClr val="9AACB8"/>
                </a:solidFill>
                <a:latin typeface="Exo 2 Light"/>
                <a:cs typeface="Exo 2 Light"/>
              </a:rPr>
              <a:t>А</a:t>
            </a:r>
            <a:r>
              <a:rPr sz="600" dirty="0" smtClean="0">
                <a:solidFill>
                  <a:srgbClr val="9AACB8"/>
                </a:solidFill>
                <a:latin typeface="Exo 2 Light"/>
                <a:cs typeface="Exo 2 Light"/>
              </a:rPr>
              <a:t>О «Единая </a:t>
            </a:r>
            <a:r>
              <a:rPr sz="600" spc="-5" dirty="0" smtClean="0">
                <a:solidFill>
                  <a:srgbClr val="9AACB8"/>
                </a:solidFill>
                <a:latin typeface="Exo 2 Light"/>
                <a:cs typeface="Exo 2 Light"/>
              </a:rPr>
              <a:t>э</a:t>
            </a:r>
            <a:r>
              <a:rPr sz="600" dirty="0" smtClean="0">
                <a:solidFill>
                  <a:srgbClr val="9AACB8"/>
                </a:solidFill>
                <a:latin typeface="Exo 2 Light"/>
                <a:cs typeface="Exo 2 Light"/>
              </a:rPr>
              <a:t>лектронная </a:t>
            </a:r>
            <a:r>
              <a:rPr sz="600" spc="-10" dirty="0" smtClean="0">
                <a:solidFill>
                  <a:srgbClr val="9AACB8"/>
                </a:solidFill>
                <a:latin typeface="Exo 2 Light"/>
                <a:cs typeface="Exo 2 Light"/>
              </a:rPr>
              <a:t>т</a:t>
            </a:r>
            <a:r>
              <a:rPr sz="600" dirty="0" smtClean="0">
                <a:solidFill>
                  <a:srgbClr val="9AACB8"/>
                </a:solidFill>
                <a:latin typeface="Exo 2 Light"/>
                <a:cs typeface="Exo 2 Light"/>
              </a:rPr>
              <a:t>ор</a:t>
            </a:r>
            <a:r>
              <a:rPr sz="600" spc="-10" dirty="0" smtClean="0">
                <a:solidFill>
                  <a:srgbClr val="9AACB8"/>
                </a:solidFill>
                <a:latin typeface="Exo 2 Light"/>
                <a:cs typeface="Exo 2 Light"/>
              </a:rPr>
              <a:t>г</a:t>
            </a:r>
            <a:r>
              <a:rPr sz="600" dirty="0" smtClean="0">
                <a:solidFill>
                  <a:srgbClr val="9AACB8"/>
                </a:solidFill>
                <a:latin typeface="Exo 2 Light"/>
                <a:cs typeface="Exo 2 Light"/>
              </a:rPr>
              <a:t>овая площадка» 2017 </a:t>
            </a:r>
            <a:r>
              <a:rPr sz="600" spc="-10" dirty="0" smtClean="0">
                <a:solidFill>
                  <a:srgbClr val="9AACB8"/>
                </a:solidFill>
                <a:latin typeface="Exo 2 Light"/>
                <a:cs typeface="Exo 2 Light"/>
              </a:rPr>
              <a:t>го</a:t>
            </a:r>
            <a:r>
              <a:rPr sz="600" dirty="0" smtClean="0">
                <a:solidFill>
                  <a:srgbClr val="9AACB8"/>
                </a:solidFill>
                <a:latin typeface="Exo 2 Light"/>
                <a:cs typeface="Exo 2 Light"/>
              </a:rPr>
              <a:t>д</a:t>
            </a:r>
            <a:endParaRPr sz="600">
              <a:solidFill>
                <a:prstClr val="black"/>
              </a:solidFill>
              <a:latin typeface="Exo 2 Light"/>
              <a:cs typeface="Exo 2 Light"/>
            </a:endParaRPr>
          </a:p>
        </p:txBody>
      </p:sp>
      <p:sp>
        <p:nvSpPr>
          <p:cNvPr id="5" name="Holder 5"/>
          <p:cNvSpPr>
            <a:spLocks noGrp="1"/>
          </p:cNvSpPr>
          <p:nvPr>
            <p:ph type="dt" sz="half" idx="6"/>
          </p:nvPr>
        </p:nvSpPr>
        <p:spPr>
          <a:xfrm>
            <a:off x="457200" y="4783457"/>
            <a:ext cx="2103120" cy="257175"/>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solidFill>
                  <a:prstClr val="black">
                    <a:tint val="75000"/>
                  </a:prstClr>
                </a:solidFill>
              </a:rPr>
              <a:pPr/>
              <a:t>7/3/2019</a:t>
            </a:fld>
            <a:endParaRPr lang="en-US" smtClean="0">
              <a:solidFill>
                <a:prstClr val="black">
                  <a:tint val="75000"/>
                </a:prstClr>
              </a:solidFill>
            </a:endParaRPr>
          </a:p>
        </p:txBody>
      </p:sp>
      <p:sp>
        <p:nvSpPr>
          <p:cNvPr id="6" name="Holder 6"/>
          <p:cNvSpPr>
            <a:spLocks noGrp="1"/>
          </p:cNvSpPr>
          <p:nvPr>
            <p:ph type="sldNum" sz="quarter" idx="7"/>
          </p:nvPr>
        </p:nvSpPr>
        <p:spPr>
          <a:xfrm>
            <a:off x="6583680" y="4783457"/>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028492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29299" y="602065"/>
            <a:ext cx="4885400" cy="665458"/>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457205" y="1183005"/>
            <a:ext cx="8229599" cy="339471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290300" y="4953135"/>
            <a:ext cx="1969544" cy="100123"/>
          </a:xfrm>
          <a:prstGeom prst="rect">
            <a:avLst/>
          </a:prstGeom>
        </p:spPr>
        <p:txBody>
          <a:bodyPr wrap="square" lIns="0" tIns="0" rIns="0" bIns="0">
            <a:noAutofit/>
          </a:bodyPr>
          <a:lstStyle/>
          <a:p>
            <a:endParaRPr lang="ru-RU">
              <a:solidFill>
                <a:prstClr val="black"/>
              </a:solidFill>
            </a:endParaRPr>
          </a:p>
        </p:txBody>
      </p:sp>
      <p:sp>
        <p:nvSpPr>
          <p:cNvPr id="5" name="Holder 5"/>
          <p:cNvSpPr>
            <a:spLocks noGrp="1"/>
          </p:cNvSpPr>
          <p:nvPr>
            <p:ph type="dt" sz="half" idx="6"/>
          </p:nvPr>
        </p:nvSpPr>
        <p:spPr>
          <a:xfrm>
            <a:off x="457200" y="4783457"/>
            <a:ext cx="2103120" cy="257175"/>
          </a:xfrm>
          <a:prstGeom prst="rect">
            <a:avLst/>
          </a:prstGeom>
        </p:spPr>
        <p:txBody>
          <a:bodyPr wrap="square" lIns="0" tIns="0" rIns="0" bIns="0">
            <a:noAutofit/>
          </a:bodyPr>
          <a:lstStyle>
            <a:lvl1pPr algn="l">
              <a:defRPr>
                <a:solidFill>
                  <a:schemeClr val="tx1">
                    <a:tint val="75000"/>
                  </a:schemeClr>
                </a:solidFill>
              </a:defRPr>
            </a:lvl1pPr>
          </a:lstStyle>
          <a:p>
            <a:fld id="{B4C71EC6-210F-42DE-9C53-41977AD35B3D}" type="datetimeFigureOut">
              <a:rPr lang="ru-RU" smtClean="0">
                <a:solidFill>
                  <a:prstClr val="black">
                    <a:tint val="75000"/>
                  </a:prstClr>
                </a:solidFill>
              </a:rPr>
              <a:pPr/>
              <a:t>03.07.2019</a:t>
            </a:fld>
            <a:endParaRPr lang="ru-RU">
              <a:solidFill>
                <a:prstClr val="black">
                  <a:tint val="75000"/>
                </a:prstClr>
              </a:solidFill>
            </a:endParaRPr>
          </a:p>
        </p:txBody>
      </p:sp>
      <p:sp>
        <p:nvSpPr>
          <p:cNvPr id="6" name="Holder 6"/>
          <p:cNvSpPr>
            <a:spLocks noGrp="1"/>
          </p:cNvSpPr>
          <p:nvPr>
            <p:ph type="sldNum" sz="quarter" idx="7"/>
          </p:nvPr>
        </p:nvSpPr>
        <p:spPr>
          <a:xfrm>
            <a:off x="6583680" y="4783457"/>
            <a:ext cx="2103120" cy="257175"/>
          </a:xfrm>
          <a:prstGeom prst="rect">
            <a:avLst/>
          </a:prstGeom>
        </p:spPr>
        <p:txBody>
          <a:bodyPr wrap="square" lIns="0" tIns="0" rIns="0" bIns="0">
            <a:noAutofit/>
          </a:bodyPr>
          <a:lstStyle>
            <a:lvl1pPr algn="r">
              <a:defRPr>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37046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ozd.duma.gov.ru/bill/640257-7"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d.sozaeva@roseltorg.r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jpe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1.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0" y="2139702"/>
            <a:ext cx="7086600" cy="1175310"/>
          </a:xfrm>
          <a:prstGeom prst="rect">
            <a:avLst/>
          </a:prstGeom>
        </p:spPr>
        <p:txBody>
          <a:bodyPr vert="horz" wrap="square" lIns="0" tIns="0" rIns="0" bIns="0" rtlCol="0">
            <a:noAutofit/>
          </a:bodyPr>
          <a:lstStyle/>
          <a:p>
            <a:pPr marL="12700" algn="ctr">
              <a:lnSpc>
                <a:spcPct val="150000"/>
              </a:lnSpc>
            </a:pPr>
            <a:r>
              <a:rPr lang="ru-RU" sz="2200" b="1" cap="all" spc="-85" dirty="0">
                <a:solidFill>
                  <a:prstClr val="white"/>
                </a:solidFill>
                <a:latin typeface="Arial"/>
                <a:cs typeface="Arial"/>
              </a:rPr>
              <a:t>Организация и проведение закупок в рамках 44-ФЗ </a:t>
            </a:r>
            <a:r>
              <a:rPr lang="ru-RU" sz="2200" b="1" cap="all" spc="-85" dirty="0" smtClean="0">
                <a:solidFill>
                  <a:prstClr val="white"/>
                </a:solidFill>
                <a:latin typeface="Arial"/>
                <a:cs typeface="Arial"/>
              </a:rPr>
              <a:t>С УЧЕТОМ ИЗМЕНЕНИЙ в </a:t>
            </a:r>
            <a:r>
              <a:rPr lang="ru-RU" sz="2200" b="1" cap="all" spc="-85" dirty="0">
                <a:solidFill>
                  <a:prstClr val="white"/>
                </a:solidFill>
                <a:latin typeface="Arial"/>
                <a:cs typeface="Arial"/>
              </a:rPr>
              <a:t>2019 году</a:t>
            </a:r>
            <a:endParaRPr sz="2200" b="1" cap="all" dirty="0">
              <a:solidFill>
                <a:prstClr val="white"/>
              </a:solidFill>
              <a:latin typeface="Arial"/>
              <a:cs typeface="Arial"/>
            </a:endParaRPr>
          </a:p>
        </p:txBody>
      </p:sp>
    </p:spTree>
    <p:extLst>
      <p:ext uri="{BB962C8B-B14F-4D97-AF65-F5344CB8AC3E}">
        <p14:creationId xmlns:p14="http://schemas.microsoft.com/office/powerpoint/2010/main" val="393560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555526"/>
            <a:ext cx="4885400" cy="665458"/>
          </a:xfrm>
        </p:spPr>
        <p:txBody>
          <a:bodyPr/>
          <a:lstStyle/>
          <a:p>
            <a:pPr algn="ctr"/>
            <a:r>
              <a:rPr lang="ru-RU" sz="2000" dirty="0" smtClean="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Уточнения по обеспечению заявок </a:t>
            </a:r>
          </a:p>
        </p:txBody>
      </p:sp>
      <p:sp>
        <p:nvSpPr>
          <p:cNvPr id="3" name="Текст 2"/>
          <p:cNvSpPr>
            <a:spLocks noGrp="1"/>
          </p:cNvSpPr>
          <p:nvPr>
            <p:ph type="body" idx="1"/>
          </p:nvPr>
        </p:nvSpPr>
        <p:spPr/>
        <p:txBody>
          <a:bodyPr/>
          <a:lstStyle/>
          <a:p>
            <a:pPr indent="457200"/>
            <a:r>
              <a:rPr lang="ru-RU" sz="1600" dirty="0" smtClean="0">
                <a:latin typeface="Arial" panose="020B0604020202020204" pitchFamily="34" charset="0"/>
                <a:cs typeface="Arial" panose="020B0604020202020204" pitchFamily="34" charset="0"/>
              </a:rPr>
              <a:t>С 1 июля 2019 года участники закупок смогут использовать не только денежные средства, но и банковские гарантии - в качестве обеспечения заявок.</a:t>
            </a:r>
          </a:p>
          <a:p>
            <a:pPr indent="457200"/>
            <a:endParaRPr lang="ru-RU" sz="1600" dirty="0">
              <a:latin typeface="Arial" panose="020B0604020202020204" pitchFamily="34" charset="0"/>
              <a:cs typeface="Arial" panose="020B0604020202020204" pitchFamily="34" charset="0"/>
            </a:endParaRPr>
          </a:p>
          <a:p>
            <a:pPr indent="457200"/>
            <a:r>
              <a:rPr lang="ru-RU" sz="1600" dirty="0">
                <a:latin typeface="Arial" panose="020B0604020202020204" pitchFamily="34" charset="0"/>
                <a:cs typeface="Arial" panose="020B0604020202020204" pitchFamily="34" charset="0"/>
              </a:rPr>
              <a:t>Размер обеспечения уточнен: от 0 до 20 млн – 0,5-1% от НМЦК</a:t>
            </a:r>
            <a:r>
              <a:rPr lang="ru-RU" sz="1600" dirty="0">
                <a:latin typeface="Arial" panose="020B0604020202020204" pitchFamily="34" charset="0"/>
                <a:cs typeface="Arial" panose="020B0604020202020204" pitchFamily="34" charset="0"/>
              </a:rPr>
              <a:t>;</a:t>
            </a:r>
            <a:r>
              <a:rPr lang="ru-RU" sz="1600" dirty="0">
                <a:latin typeface="Arial" panose="020B0604020202020204" pitchFamily="34" charset="0"/>
                <a:cs typeface="Arial" panose="020B0604020202020204" pitchFamily="34" charset="0"/>
              </a:rPr>
              <a:t> свыше – от 0,5 до 5% от НМЦК, также до 1 млн руб. могут быть без обеспечения.</a:t>
            </a:r>
          </a:p>
          <a:p>
            <a:endParaRPr lang="ru-RU" dirty="0" smtClean="0">
              <a:latin typeface="Arial" panose="020B0604020202020204" pitchFamily="34" charset="0"/>
              <a:cs typeface="Arial" panose="020B0604020202020204" pitchFamily="34" charset="0"/>
            </a:endParaRPr>
          </a:p>
          <a:p>
            <a:r>
              <a:rPr lang="ru-RU" sz="1400" b="1" i="1" dirty="0" smtClean="0">
                <a:solidFill>
                  <a:srgbClr val="C00000"/>
                </a:solidFill>
                <a:latin typeface="Arial" panose="020B0604020202020204" pitchFamily="34" charset="0"/>
                <a:cs typeface="Arial" panose="020B0604020202020204" pitchFamily="34" charset="0"/>
              </a:rPr>
              <a:t>Возможные риски использования БГ в качестве обеспечения заявок:</a:t>
            </a:r>
          </a:p>
          <a:p>
            <a:r>
              <a:rPr lang="ru-RU" sz="1400" dirty="0" smtClean="0">
                <a:latin typeface="Arial" panose="020B0604020202020204" pitchFamily="34" charset="0"/>
                <a:cs typeface="Arial" panose="020B0604020202020204" pitchFamily="34" charset="0"/>
              </a:rPr>
              <a:t>ЭТП проверяет факт наличия БГ в реестре</a:t>
            </a:r>
            <a:r>
              <a:rPr lang="ru-RU" sz="1400" b="1" dirty="0" smtClean="0">
                <a:latin typeface="Arial" panose="020B0604020202020204" pitchFamily="34" charset="0"/>
                <a:cs typeface="Arial" panose="020B0604020202020204" pitchFamily="34" charset="0"/>
              </a:rPr>
              <a:t>, однако ее соответствие требованиям статьи 45 проверяет сам заказчик </a:t>
            </a:r>
            <a:r>
              <a:rPr lang="ru-RU" sz="1400" dirty="0" smtClean="0">
                <a:latin typeface="Arial" panose="020B0604020202020204" pitchFamily="34" charset="0"/>
                <a:cs typeface="Arial" panose="020B0604020202020204" pitchFamily="34" charset="0"/>
              </a:rPr>
              <a:t>при рассмотрении 2-ых частей заявок на участие в конкурсе или аукционе. При рассмотрении 2-ых частей нет возможности отклонить за нарушения по БГ. Единственная возможность (пока): при победе такого участника отказываться от заключения с ним контракта </a:t>
            </a:r>
          </a:p>
          <a:p>
            <a:endParaRPr lang="ru-RU" dirty="0"/>
          </a:p>
        </p:txBody>
      </p:sp>
      <p:sp>
        <p:nvSpPr>
          <p:cNvPr id="5" name="Прямоугольник 4"/>
          <p:cNvSpPr/>
          <p:nvPr/>
        </p:nvSpPr>
        <p:spPr>
          <a:xfrm>
            <a:off x="7524328" y="26749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03535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75270"/>
            <a:ext cx="8280919" cy="665458"/>
          </a:xfrm>
        </p:spPr>
        <p:txBody>
          <a:bodyPr/>
          <a:lstStyle/>
          <a:p>
            <a:pPr algn="ctr"/>
            <a:r>
              <a:rPr lang="ru-RU" sz="2000" dirty="0" smtClean="0">
                <a:latin typeface="Arial" panose="020B0604020202020204" pitchFamily="34" charset="0"/>
                <a:cs typeface="Arial" panose="020B0604020202020204" pitchFamily="34" charset="0"/>
              </a:rPr>
              <a:t> </a:t>
            </a:r>
            <a:r>
              <a:rPr lang="ru-RU" sz="2000" b="1" dirty="0">
                <a:latin typeface="Arial" panose="020B0604020202020204" pitchFamily="34" charset="0"/>
                <a:cs typeface="Arial" panose="020B0604020202020204" pitchFamily="34" charset="0"/>
              </a:rPr>
              <a:t>Изменение порядка участия в процедурах с </a:t>
            </a:r>
            <a:r>
              <a:rPr lang="ru-RU" sz="2000" b="1" dirty="0" err="1">
                <a:latin typeface="Arial" panose="020B0604020202020204" pitchFamily="34" charset="0"/>
                <a:cs typeface="Arial" panose="020B0604020202020204" pitchFamily="34" charset="0"/>
              </a:rPr>
              <a:t>доп.требованиями</a:t>
            </a:r>
            <a:r>
              <a:rPr lang="ru-RU" sz="2000" b="1" dirty="0">
                <a:latin typeface="Arial" panose="020B0604020202020204" pitchFamily="34" charset="0"/>
                <a:cs typeface="Arial" panose="020B0604020202020204" pitchFamily="34" charset="0"/>
              </a:rPr>
              <a:t> </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indent="457200" algn="just"/>
            <a:r>
              <a:rPr lang="ru-RU" sz="1600" dirty="0" smtClean="0">
                <a:latin typeface="Arial" panose="020B0604020202020204" pitchFamily="34" charset="0"/>
                <a:cs typeface="Arial" panose="020B0604020202020204" pitchFamily="34" charset="0"/>
              </a:rPr>
              <a:t>С </a:t>
            </a:r>
            <a:r>
              <a:rPr lang="ru-RU" sz="1600" b="1" dirty="0" smtClean="0">
                <a:latin typeface="Arial" panose="020B0604020202020204" pitchFamily="34" charset="0"/>
                <a:cs typeface="Arial" panose="020B0604020202020204" pitchFamily="34" charset="0"/>
              </a:rPr>
              <a:t>1 июля 2019 года </a:t>
            </a:r>
            <a:r>
              <a:rPr lang="ru-RU" sz="1600" dirty="0" smtClean="0">
                <a:latin typeface="Arial" panose="020B0604020202020204" pitchFamily="34" charset="0"/>
                <a:cs typeface="Arial" panose="020B0604020202020204" pitchFamily="34" charset="0"/>
              </a:rPr>
              <a:t>для участия в процедурах с </a:t>
            </a:r>
            <a:r>
              <a:rPr lang="ru-RU" sz="1600" dirty="0" err="1" smtClean="0">
                <a:latin typeface="Arial" panose="020B0604020202020204" pitchFamily="34" charset="0"/>
                <a:cs typeface="Arial" panose="020B0604020202020204" pitchFamily="34" charset="0"/>
              </a:rPr>
              <a:t>доп.требованиями</a:t>
            </a:r>
            <a:r>
              <a:rPr lang="ru-RU" sz="1600" dirty="0" smtClean="0">
                <a:latin typeface="Arial" panose="020B0604020202020204" pitchFamily="34" charset="0"/>
                <a:cs typeface="Arial" panose="020B0604020202020204" pitchFamily="34" charset="0"/>
              </a:rPr>
              <a:t> (Постановление Правительства РФ № 99) участникам необходимо внести информацию о ранее выполненных контрактах и другие сведения в специальный раздел на ЭТП для включения в реестр аккредитованных участников торгов с </a:t>
            </a:r>
            <a:r>
              <a:rPr lang="ru-RU" sz="1600" dirty="0" err="1" smtClean="0">
                <a:latin typeface="Arial" panose="020B0604020202020204" pitchFamily="34" charset="0"/>
                <a:cs typeface="Arial" panose="020B0604020202020204" pitchFamily="34" charset="0"/>
              </a:rPr>
              <a:t>доп.требованиями</a:t>
            </a:r>
            <a:r>
              <a:rPr lang="ru-RU" sz="1600" dirty="0" smtClean="0">
                <a:latin typeface="Arial" panose="020B0604020202020204" pitchFamily="34" charset="0"/>
                <a:cs typeface="Arial" panose="020B0604020202020204" pitchFamily="34" charset="0"/>
              </a:rPr>
              <a:t>.</a:t>
            </a:r>
          </a:p>
          <a:p>
            <a:pPr indent="457200"/>
            <a:endParaRPr lang="ru-RU" sz="1050" dirty="0">
              <a:latin typeface="Arial" panose="020B0604020202020204" pitchFamily="34" charset="0"/>
              <a:cs typeface="Arial" panose="020B0604020202020204" pitchFamily="34" charset="0"/>
            </a:endParaRPr>
          </a:p>
          <a:p>
            <a:pPr indent="457200"/>
            <a:r>
              <a:rPr lang="ru-RU" sz="1600" dirty="0">
                <a:latin typeface="Arial" panose="020B0604020202020204" pitchFamily="34" charset="0"/>
                <a:cs typeface="Arial" panose="020B0604020202020204" pitchFamily="34" charset="0"/>
              </a:rPr>
              <a:t>С</a:t>
            </a:r>
            <a:r>
              <a:rPr lang="ru-RU" sz="1600" dirty="0" smtClean="0">
                <a:latin typeface="Arial" panose="020B0604020202020204" pitchFamily="34" charset="0"/>
                <a:cs typeface="Arial" panose="020B0604020202020204" pitchFamily="34" charset="0"/>
              </a:rPr>
              <a:t>делать это могут только те участники, кто зарегистрирован в ЕРУЗ, при этом такую процедуру необходимо пройти на каждой площадке отдельно. </a:t>
            </a:r>
          </a:p>
          <a:p>
            <a:pPr indent="457200"/>
            <a:endParaRPr lang="ru-RU" sz="1050" dirty="0" smtClean="0">
              <a:latin typeface="Arial" panose="020B0604020202020204" pitchFamily="34" charset="0"/>
              <a:cs typeface="Arial" panose="020B0604020202020204" pitchFamily="34" charset="0"/>
            </a:endParaRPr>
          </a:p>
          <a:p>
            <a:pPr indent="457200"/>
            <a:r>
              <a:rPr lang="ru-RU" sz="1600" dirty="0" smtClean="0">
                <a:latin typeface="Arial" panose="020B0604020202020204" pitchFamily="34" charset="0"/>
                <a:cs typeface="Arial" panose="020B0604020202020204" pitchFamily="34" charset="0"/>
              </a:rPr>
              <a:t>Рассмотрение заявок участников закупок и включение в реестр - 5 рабочих дней. </a:t>
            </a:r>
          </a:p>
          <a:p>
            <a:pPr indent="457200"/>
            <a:endParaRPr lang="ru-RU" sz="1100" dirty="0">
              <a:latin typeface="Arial" panose="020B0604020202020204" pitchFamily="34" charset="0"/>
              <a:cs typeface="Arial" panose="020B0604020202020204" pitchFamily="34" charset="0"/>
            </a:endParaRPr>
          </a:p>
          <a:p>
            <a:pPr indent="457200"/>
            <a:r>
              <a:rPr lang="ru-RU" sz="1600" b="1" i="1" dirty="0" smtClean="0">
                <a:solidFill>
                  <a:srgbClr val="C00000"/>
                </a:solidFill>
                <a:latin typeface="Arial" panose="020B0604020202020204" pitchFamily="34" charset="0"/>
                <a:cs typeface="Arial" panose="020B0604020202020204" pitchFamily="34" charset="0"/>
              </a:rPr>
              <a:t>Примечание:   </a:t>
            </a:r>
            <a:r>
              <a:rPr lang="ru-RU" sz="1600" i="1" dirty="0" smtClean="0">
                <a:solidFill>
                  <a:schemeClr val="tx1">
                    <a:lumMod val="85000"/>
                    <a:lumOff val="15000"/>
                  </a:schemeClr>
                </a:solidFill>
                <a:latin typeface="Arial" panose="020B0604020202020204" pitchFamily="34" charset="0"/>
                <a:cs typeface="Arial" panose="020B0604020202020204" pitchFamily="34" charset="0"/>
              </a:rPr>
              <a:t>прием заявок на «короткие аукционы» - 7 календарных дней, т.е. для подачи заявок на процедуры с </a:t>
            </a:r>
            <a:r>
              <a:rPr lang="ru-RU" sz="1600" i="1" dirty="0" err="1" smtClean="0">
                <a:solidFill>
                  <a:schemeClr val="tx1">
                    <a:lumMod val="85000"/>
                    <a:lumOff val="15000"/>
                  </a:schemeClr>
                </a:solidFill>
                <a:latin typeface="Arial" panose="020B0604020202020204" pitchFamily="34" charset="0"/>
                <a:cs typeface="Arial" panose="020B0604020202020204" pitchFamily="34" charset="0"/>
              </a:rPr>
              <a:t>доп.требованиями</a:t>
            </a:r>
            <a:r>
              <a:rPr lang="ru-RU" sz="1600" i="1" dirty="0" smtClean="0">
                <a:solidFill>
                  <a:schemeClr val="tx1">
                    <a:lumMod val="85000"/>
                    <a:lumOff val="15000"/>
                  </a:schemeClr>
                </a:solidFill>
                <a:latin typeface="Arial" panose="020B0604020202020204" pitchFamily="34" charset="0"/>
                <a:cs typeface="Arial" panose="020B0604020202020204" pitchFamily="34" charset="0"/>
              </a:rPr>
              <a:t>, </a:t>
            </a:r>
            <a:r>
              <a:rPr lang="ru-RU" sz="1600" i="1" dirty="0" smtClean="0">
                <a:solidFill>
                  <a:schemeClr val="tx1">
                    <a:lumMod val="85000"/>
                    <a:lumOff val="15000"/>
                  </a:schemeClr>
                </a:solidFill>
                <a:latin typeface="Arial" panose="020B0604020202020204" pitchFamily="34" charset="0"/>
                <a:cs typeface="Arial" panose="020B0604020202020204" pitchFamily="34" charset="0"/>
              </a:rPr>
              <a:t>нужно успеть внести информацию на </a:t>
            </a:r>
            <a:r>
              <a:rPr lang="ru-RU" sz="1600" i="1" dirty="0" smtClean="0">
                <a:solidFill>
                  <a:schemeClr val="tx1">
                    <a:lumMod val="85000"/>
                    <a:lumOff val="15000"/>
                  </a:schemeClr>
                </a:solidFill>
                <a:latin typeface="Arial" panose="020B0604020202020204" pitchFamily="34" charset="0"/>
                <a:cs typeface="Arial" panose="020B0604020202020204" pitchFamily="34" charset="0"/>
              </a:rPr>
              <a:t>ЭТП</a:t>
            </a:r>
            <a:endParaRPr lang="ru-RU" sz="1600" i="1" dirty="0" smtClean="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Прямоугольник 3"/>
          <p:cNvSpPr/>
          <p:nvPr/>
        </p:nvSpPr>
        <p:spPr>
          <a:xfrm>
            <a:off x="7524328" y="26749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77629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1510"/>
            <a:ext cx="7992888" cy="665458"/>
          </a:xfrm>
        </p:spPr>
        <p:txBody>
          <a:bodyPr/>
          <a:lstStyle/>
          <a:p>
            <a:pPr algn="ctr"/>
            <a:r>
              <a:rPr lang="ru-RU" sz="2000" b="1" dirty="0">
                <a:latin typeface="Arial" panose="020B0604020202020204" pitchFamily="34" charset="0"/>
                <a:cs typeface="Arial" panose="020B0604020202020204" pitchFamily="34" charset="0"/>
              </a:rPr>
              <a:t>Дополнение случаев проведения конкурсов с ограниченным участием</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1347614"/>
            <a:ext cx="8229599" cy="3394710"/>
          </a:xfrm>
        </p:spPr>
        <p:txBody>
          <a:bodyPr/>
          <a:lstStyle/>
          <a:p>
            <a:pPr indent="457200" algn="just"/>
            <a:r>
              <a:rPr lang="ru-RU" sz="1600" dirty="0" smtClean="0">
                <a:latin typeface="Arial" panose="020B0604020202020204" pitchFamily="34" charset="0"/>
                <a:cs typeface="Arial" panose="020B0604020202020204" pitchFamily="34" charset="0"/>
              </a:rPr>
              <a:t>Законопроект </a:t>
            </a:r>
            <a:r>
              <a:rPr lang="ru-RU" sz="1600" u="sng" dirty="0" smtClean="0">
                <a:latin typeface="Arial" panose="020B0604020202020204" pitchFamily="34" charset="0"/>
                <a:cs typeface="Arial" panose="020B0604020202020204" pitchFamily="34" charset="0"/>
                <a:hlinkClick r:id="rId2"/>
              </a:rPr>
              <a:t>№ </a:t>
            </a:r>
            <a:r>
              <a:rPr lang="ru-RU" sz="1600" u="sng" dirty="0">
                <a:latin typeface="Arial" panose="020B0604020202020204" pitchFamily="34" charset="0"/>
                <a:cs typeface="Arial" panose="020B0604020202020204" pitchFamily="34" charset="0"/>
                <a:hlinkClick r:id="rId2"/>
              </a:rPr>
              <a:t>640257-7)</a:t>
            </a:r>
            <a:r>
              <a:rPr lang="ru-RU" sz="1600" dirty="0">
                <a:latin typeface="Arial" panose="020B0604020202020204" pitchFamily="34" charset="0"/>
                <a:cs typeface="Arial" panose="020B0604020202020204" pitchFamily="34" charset="0"/>
              </a:rPr>
              <a:t> «О внесении изменений в статьи 56 и 56-1 Федерального закона «О контрактной системе в сфере закупок товаров, работ, услуг для обеспечения государственных и муниципальных нужд</a:t>
            </a:r>
            <a:r>
              <a:rPr lang="ru-RU" sz="1600" dirty="0" smtClean="0">
                <a:latin typeface="Arial" panose="020B0604020202020204" pitchFamily="34" charset="0"/>
                <a:cs typeface="Arial" panose="020B0604020202020204" pitchFamily="34" charset="0"/>
              </a:rPr>
              <a:t>» изменяет: </a:t>
            </a:r>
            <a:endParaRPr lang="ru-RU" sz="1600" dirty="0">
              <a:latin typeface="Arial" panose="020B0604020202020204" pitchFamily="34" charset="0"/>
              <a:cs typeface="Arial" panose="020B0604020202020204" pitchFamily="34" charset="0"/>
            </a:endParaRPr>
          </a:p>
          <a:p>
            <a:pPr marL="363538" indent="-363538"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закупки </a:t>
            </a:r>
            <a:r>
              <a:rPr lang="ru-RU" sz="1600" dirty="0">
                <a:latin typeface="Arial" panose="020B0604020202020204" pitchFamily="34" charset="0"/>
                <a:cs typeface="Arial" panose="020B0604020202020204" pitchFamily="34" charset="0"/>
              </a:rPr>
              <a:t>услуг по организации отдыха детей и их оздоровления попадут в перечень закупок, осуществляемых путем проведения конкурсов с ограниченным участием с применением дополнительных требований к участникам закупок;</a:t>
            </a:r>
          </a:p>
          <a:p>
            <a:pPr marL="363538" indent="-363538" algn="just">
              <a:buFont typeface="Arial" panose="020B0604020202020204" pitchFamily="34" charset="0"/>
              <a:buChar char="•"/>
            </a:pPr>
            <a:r>
              <a:rPr lang="ru-RU" sz="1600" dirty="0" smtClean="0">
                <a:latin typeface="Arial" panose="020B0604020202020204" pitchFamily="34" charset="0"/>
                <a:cs typeface="Arial" panose="020B0604020202020204" pitchFamily="34" charset="0"/>
              </a:rPr>
              <a:t>заказчики </a:t>
            </a:r>
            <a:r>
              <a:rPr lang="ru-RU" sz="1600" dirty="0">
                <a:latin typeface="Arial" panose="020B0604020202020204" pitchFamily="34" charset="0"/>
                <a:cs typeface="Arial" panose="020B0604020202020204" pitchFamily="34" charset="0"/>
              </a:rPr>
              <a:t>будут вправе осуществлять закупки таких услуг путем проведения запроса котировок, а также у единственного поставщика без применения дополнительных требований.</a:t>
            </a:r>
          </a:p>
          <a:p>
            <a:pPr indent="457200" algn="just"/>
            <a:r>
              <a:rPr lang="ru-RU" sz="1600" dirty="0">
                <a:latin typeface="Arial" panose="020B0604020202020204" pitchFamily="34" charset="0"/>
                <a:cs typeface="Arial" panose="020B0604020202020204" pitchFamily="34" charset="0"/>
              </a:rPr>
              <a:t>Указанные изменения будут применяться к отношениям, связанным с осуществлением закупок, извещения об осуществлении которых размещены в ЕИС после дня вступления в силу Федерального закона</a:t>
            </a:r>
            <a:r>
              <a:rPr lang="ru-RU" sz="1600" dirty="0" smtClean="0">
                <a:latin typeface="Arial" panose="020B0604020202020204" pitchFamily="34" charset="0"/>
                <a:cs typeface="Arial" panose="020B0604020202020204" pitchFamily="34" charset="0"/>
              </a:rPr>
              <a:t>. </a:t>
            </a:r>
            <a:endParaRPr lang="ru-RU" sz="1600" dirty="0"/>
          </a:p>
        </p:txBody>
      </p:sp>
    </p:spTree>
    <p:extLst>
      <p:ext uri="{BB962C8B-B14F-4D97-AF65-F5344CB8AC3E}">
        <p14:creationId xmlns:p14="http://schemas.microsoft.com/office/powerpoint/2010/main" val="155605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1510"/>
            <a:ext cx="8208912" cy="665458"/>
          </a:xfrm>
        </p:spPr>
        <p:txBody>
          <a:bodyPr/>
          <a:lstStyle/>
          <a:p>
            <a:pPr algn="ctr"/>
            <a:r>
              <a:rPr lang="ru-RU" sz="2000" b="1" dirty="0">
                <a:latin typeface="Arial" panose="020B0604020202020204" pitchFamily="34" charset="0"/>
                <a:cs typeface="Arial" panose="020B0604020202020204" pitchFamily="34" charset="0"/>
              </a:rPr>
              <a:t>Изменения в 44-ФЗ в 2019 году. Извещение и документация по новым правилам</a:t>
            </a:r>
          </a:p>
        </p:txBody>
      </p:sp>
      <p:sp>
        <p:nvSpPr>
          <p:cNvPr id="3" name="Текст 2"/>
          <p:cNvSpPr>
            <a:spLocks noGrp="1"/>
          </p:cNvSpPr>
          <p:nvPr>
            <p:ph type="body" idx="1"/>
          </p:nvPr>
        </p:nvSpPr>
        <p:spPr>
          <a:xfrm>
            <a:off x="457207" y="1419621"/>
            <a:ext cx="8229599" cy="3158093"/>
          </a:xfrm>
        </p:spPr>
        <p:txBody>
          <a:bodyPr/>
          <a:lstStyle/>
          <a:p>
            <a:pPr indent="457200" algn="just"/>
            <a:r>
              <a:rPr lang="ru-RU" sz="1600" dirty="0" smtClean="0">
                <a:solidFill>
                  <a:srgbClr val="FF0000"/>
                </a:solidFill>
                <a:latin typeface="Arial" panose="020B0604020202020204" pitchFamily="34" charset="0"/>
                <a:cs typeface="Arial" panose="020B0604020202020204" pitchFamily="34" charset="0"/>
              </a:rPr>
              <a:t>С </a:t>
            </a:r>
            <a:r>
              <a:rPr lang="ru-RU" sz="1600" dirty="0">
                <a:solidFill>
                  <a:srgbClr val="FF0000"/>
                </a:solidFill>
                <a:latin typeface="Arial" panose="020B0604020202020204" pitchFamily="34" charset="0"/>
                <a:cs typeface="Arial" panose="020B0604020202020204" pitchFamily="34" charset="0"/>
              </a:rPr>
              <a:t>1 июля 2019 г. </a:t>
            </a:r>
            <a:r>
              <a:rPr lang="ru-RU" sz="1600" dirty="0">
                <a:latin typeface="Arial" panose="020B0604020202020204" pitchFamily="34" charset="0"/>
                <a:cs typeface="Arial" panose="020B0604020202020204" pitchFamily="34" charset="0"/>
              </a:rPr>
              <a:t>вступят </a:t>
            </a:r>
            <a:r>
              <a:rPr lang="ru-RU" sz="1600" b="1" dirty="0" smtClean="0">
                <a:latin typeface="Arial" panose="020B0604020202020204" pitchFamily="34" charset="0"/>
                <a:cs typeface="Arial" panose="020B0604020202020204" pitchFamily="34" charset="0"/>
              </a:rPr>
              <a:t>в </a:t>
            </a:r>
            <a:r>
              <a:rPr lang="ru-RU" sz="1600" b="1" dirty="0">
                <a:latin typeface="Arial" panose="020B0604020202020204" pitchFamily="34" charset="0"/>
                <a:cs typeface="Arial" panose="020B0604020202020204" pitchFamily="34" charset="0"/>
              </a:rPr>
              <a:t>случае осуществления закупок работ по строительству, реконструкции, капитальному ремонту, сносу объекта капитального строительства, в том числе линейного</a:t>
            </a:r>
            <a:r>
              <a:rPr lang="ru-RU" sz="1600" dirty="0">
                <a:latin typeface="Arial" panose="020B0604020202020204" pitchFamily="34" charset="0"/>
                <a:cs typeface="Arial" panose="020B0604020202020204" pitchFamily="34" charset="0"/>
              </a:rPr>
              <a:t>, в </a:t>
            </a:r>
            <a:r>
              <a:rPr lang="ru-RU" sz="1600" b="1" dirty="0">
                <a:latin typeface="Arial" panose="020B0604020202020204" pitchFamily="34" charset="0"/>
                <a:cs typeface="Arial" panose="020B0604020202020204" pitchFamily="34" charset="0"/>
              </a:rPr>
              <a:t>описание объекта закупки необходимо будет включать проектную документацию</a:t>
            </a:r>
            <a:r>
              <a:rPr lang="ru-RU" sz="1600" dirty="0">
                <a:latin typeface="Arial" panose="020B0604020202020204" pitchFamily="34" charset="0"/>
                <a:cs typeface="Arial" panose="020B0604020202020204" pitchFamily="34" charset="0"/>
              </a:rPr>
              <a:t>, за исключением случаев, если градостроительным законодательством не предусмотрена подготовка проектной документации либо заключаются контракты жизненного цикла, в предмет которых входят работы по проектированию</a:t>
            </a:r>
            <a:r>
              <a:rPr lang="ru-RU" sz="1600" dirty="0" smtClean="0">
                <a:latin typeface="Arial" panose="020B0604020202020204" pitchFamily="34" charset="0"/>
                <a:cs typeface="Arial" panose="020B0604020202020204" pitchFamily="34" charset="0"/>
              </a:rPr>
              <a:t>.</a:t>
            </a:r>
          </a:p>
          <a:p>
            <a:pPr indent="457200" algn="just"/>
            <a:endParaRPr lang="ru-RU" sz="1600" dirty="0">
              <a:latin typeface="Arial" panose="020B0604020202020204" pitchFamily="34" charset="0"/>
              <a:cs typeface="Arial" panose="020B0604020202020204" pitchFamily="34" charset="0"/>
            </a:endParaRPr>
          </a:p>
          <a:p>
            <a:pPr indent="457200" algn="just"/>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При этом наличие проектной документации будет считаться </a:t>
            </a:r>
            <a:r>
              <a:rPr lang="ru-RU" sz="1600" b="1" dirty="0">
                <a:latin typeface="Arial" panose="020B0604020202020204" pitchFamily="34" charset="0"/>
                <a:cs typeface="Arial" panose="020B0604020202020204" pitchFamily="34" charset="0"/>
              </a:rPr>
              <a:t>надлежащим исполнением требований по описанию объекта закупки. </a:t>
            </a:r>
          </a:p>
          <a:p>
            <a:endParaRPr lang="ru-RU" dirty="0"/>
          </a:p>
        </p:txBody>
      </p:sp>
    </p:spTree>
    <p:extLst>
      <p:ext uri="{BB962C8B-B14F-4D97-AF65-F5344CB8AC3E}">
        <p14:creationId xmlns:p14="http://schemas.microsoft.com/office/powerpoint/2010/main" val="308490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483518"/>
            <a:ext cx="8280919" cy="665458"/>
          </a:xfrm>
        </p:spPr>
        <p:txBody>
          <a:bodyPr/>
          <a:lstStyle/>
          <a:p>
            <a:pPr algn="ctr"/>
            <a:r>
              <a:rPr lang="ru-RU" sz="2000" b="1" dirty="0" smtClean="0">
                <a:latin typeface="Arial" panose="020B0604020202020204" pitchFamily="34" charset="0"/>
                <a:cs typeface="Arial" panose="020B0604020202020204" pitchFamily="34" charset="0"/>
              </a:rPr>
              <a:t>Изменения </a:t>
            </a:r>
            <a:r>
              <a:rPr lang="ru-RU" sz="2000" b="1" dirty="0" smtClean="0">
                <a:latin typeface="Arial" panose="020B0604020202020204" pitchFamily="34" charset="0"/>
                <a:cs typeface="Arial" panose="020B0604020202020204" pitchFamily="34" charset="0"/>
              </a:rPr>
              <a:t>порядка </a:t>
            </a:r>
            <a:r>
              <a:rPr lang="ru-RU" sz="2000" b="1" dirty="0">
                <a:latin typeface="Arial" panose="020B0604020202020204" pitchFamily="34" charset="0"/>
                <a:cs typeface="Arial" panose="020B0604020202020204" pitchFamily="34" charset="0"/>
              </a:rPr>
              <a:t>проведения электронных аукционов </a:t>
            </a:r>
          </a:p>
        </p:txBody>
      </p:sp>
      <p:sp>
        <p:nvSpPr>
          <p:cNvPr id="3" name="Текст 2"/>
          <p:cNvSpPr>
            <a:spLocks noGrp="1"/>
          </p:cNvSpPr>
          <p:nvPr>
            <p:ph type="body" idx="1"/>
          </p:nvPr>
        </p:nvSpPr>
        <p:spPr>
          <a:xfrm>
            <a:off x="457200" y="1059582"/>
            <a:ext cx="8229599" cy="3394710"/>
          </a:xfrm>
        </p:spPr>
        <p:txBody>
          <a:bodyPr/>
          <a:lstStyle/>
          <a:p>
            <a:r>
              <a:rPr lang="ru-RU" sz="1600" dirty="0" smtClean="0">
                <a:latin typeface="Arial" panose="020B0604020202020204" pitchFamily="34" charset="0"/>
                <a:cs typeface="Arial" panose="020B0604020202020204" pitchFamily="34" charset="0"/>
              </a:rPr>
              <a:t>С </a:t>
            </a:r>
            <a:r>
              <a:rPr lang="ru-RU" sz="1600" b="1" dirty="0" smtClean="0">
                <a:latin typeface="Arial" panose="020B0604020202020204" pitchFamily="34" charset="0"/>
                <a:cs typeface="Arial" panose="020B0604020202020204" pitchFamily="34" charset="0"/>
              </a:rPr>
              <a:t>1 июля 2019 </a:t>
            </a:r>
            <a:r>
              <a:rPr lang="ru-RU" sz="1600" dirty="0" smtClean="0">
                <a:latin typeface="Arial" panose="020B0604020202020204" pitchFamily="34" charset="0"/>
                <a:cs typeface="Arial" panose="020B0604020202020204" pitchFamily="34" charset="0"/>
              </a:rPr>
              <a:t>изменяется порядок проведения электронных аукционов:</a:t>
            </a:r>
          </a:p>
          <a:p>
            <a:endParaRPr lang="ru-RU" sz="3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latin typeface="Arial" panose="020B0604020202020204" pitchFamily="34" charset="0"/>
                <a:cs typeface="Arial" panose="020B0604020202020204" pitchFamily="34" charset="0"/>
              </a:rPr>
              <a:t>сокращается время приема заявок (до 7 дней−при закупке до 300 млн руб., и при закупке в сфере строительства – до 2 млрд руб.)</a:t>
            </a:r>
          </a:p>
          <a:p>
            <a:pPr marL="171450" indent="-171450">
              <a:buFont typeface="Wingdings" panose="05000000000000000000" pitchFamily="2" charset="2"/>
              <a:buChar char="§"/>
            </a:pPr>
            <a:endParaRPr lang="ru-RU" sz="5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latin typeface="Arial" panose="020B0604020202020204" pitchFamily="34" charset="0"/>
                <a:cs typeface="Arial" panose="020B0604020202020204" pitchFamily="34" charset="0"/>
              </a:rPr>
              <a:t>вводится новая разновидность ЭА – </a:t>
            </a:r>
            <a:r>
              <a:rPr lang="ru-RU" sz="1600" b="1" dirty="0" smtClean="0">
                <a:solidFill>
                  <a:srgbClr val="C00000"/>
                </a:solidFill>
                <a:latin typeface="Arial" panose="020B0604020202020204" pitchFamily="34" charset="0"/>
                <a:cs typeface="Arial" panose="020B0604020202020204" pitchFamily="34" charset="0"/>
              </a:rPr>
              <a:t>«быстрые аукционы»</a:t>
            </a:r>
            <a:r>
              <a:rPr lang="ru-RU" sz="1600" dirty="0" smtClean="0">
                <a:latin typeface="Arial" panose="020B0604020202020204" pitchFamily="34" charset="0"/>
                <a:cs typeface="Arial" panose="020B0604020202020204" pitchFamily="34" charset="0"/>
              </a:rPr>
              <a:t>;  для сферы строительства (исключается рассмотрение 1 частей заявок, торги проводятся через 4 часа после окончания приема заявок) </a:t>
            </a:r>
          </a:p>
          <a:p>
            <a:pPr marL="171450" indent="-171450">
              <a:buFont typeface="Wingdings" panose="05000000000000000000" pitchFamily="2" charset="2"/>
              <a:buChar char="§"/>
            </a:pPr>
            <a:endParaRPr lang="ru-RU" sz="4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latin typeface="Arial" panose="020B0604020202020204" pitchFamily="34" charset="0"/>
                <a:cs typeface="Arial" panose="020B0604020202020204" pitchFamily="34" charset="0"/>
              </a:rPr>
              <a:t>отменяется минимальный размер шага аукциона в 100 рублей</a:t>
            </a:r>
          </a:p>
          <a:p>
            <a:pPr marL="171450" indent="-171450">
              <a:buFont typeface="Wingdings" panose="05000000000000000000" pitchFamily="2" charset="2"/>
              <a:buChar char="§"/>
            </a:pPr>
            <a:endParaRPr lang="ru-RU" sz="5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ru-RU" sz="1600" dirty="0" smtClean="0">
                <a:latin typeface="Arial" panose="020B0604020202020204" pitchFamily="34" charset="0"/>
                <a:cs typeface="Arial" panose="020B0604020202020204" pitchFamily="34" charset="0"/>
              </a:rPr>
              <a:t>при «развороте» аукциона торги на повышение идут с шагом не более 5% от 100 млн рублей </a:t>
            </a:r>
            <a:r>
              <a:rPr lang="ru-RU" sz="1600" i="1" dirty="0" smtClean="0">
                <a:latin typeface="Arial" panose="020B0604020202020204" pitchFamily="34" charset="0"/>
                <a:cs typeface="Arial" panose="020B0604020202020204" pitchFamily="34" charset="0"/>
              </a:rPr>
              <a:t>(если размер одобрения суммы сделки участника  будет ниже той цены, до которой доторговались после разворота, то участника отклоняют на рассмотрении 2-ых частей)</a:t>
            </a:r>
          </a:p>
          <a:p>
            <a:endParaRPr lang="ru-RU" sz="400" dirty="0" smtClean="0">
              <a:latin typeface="Arial" panose="020B0604020202020204" pitchFamily="34" charset="0"/>
              <a:cs typeface="Arial" panose="020B0604020202020204" pitchFamily="34" charset="0"/>
            </a:endParaRPr>
          </a:p>
          <a:p>
            <a:r>
              <a:rPr lang="ru-RU" sz="1600" dirty="0" smtClean="0">
                <a:latin typeface="Arial" panose="020B0604020202020204" pitchFamily="34" charset="0"/>
                <a:cs typeface="Arial" panose="020B0604020202020204" pitchFamily="34" charset="0"/>
              </a:rPr>
              <a:t>С 1 июля  2019 года «торги за единицу» могут проводиться по любым видам товаров, работ и услуг, кроме лекарственных средств – по ним – с 1 октября 2019 года</a:t>
            </a:r>
          </a:p>
          <a:p>
            <a:r>
              <a:rPr lang="ru-RU" dirty="0" smtClean="0">
                <a:latin typeface="Arial" panose="020B0604020202020204" pitchFamily="34" charset="0"/>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5" name="Прямоугольник 4"/>
          <p:cNvSpPr/>
          <p:nvPr/>
        </p:nvSpPr>
        <p:spPr>
          <a:xfrm>
            <a:off x="7524328" y="26749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416704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90222"/>
            <a:ext cx="7776863" cy="665458"/>
          </a:xfrm>
        </p:spPr>
        <p:txBody>
          <a:bodyPr/>
          <a:lstStyle/>
          <a:p>
            <a:pPr algn="ctr"/>
            <a:r>
              <a:rPr lang="ru-RU" sz="2000" b="1" dirty="0">
                <a:latin typeface="Arial" panose="020B0604020202020204" pitchFamily="34" charset="0"/>
                <a:cs typeface="Arial" panose="020B0604020202020204" pitchFamily="34" charset="0"/>
              </a:rPr>
              <a:t>Извещение о проведении электронного аукциона и продление</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716016" y="1419622"/>
            <a:ext cx="4104456" cy="3394710"/>
          </a:xfrm>
        </p:spPr>
        <p:txBody>
          <a:bodyPr/>
          <a:lstStyle/>
          <a:p>
            <a:pPr marL="285750" indent="-285750">
              <a:buFont typeface="Arial" pitchFamily="34" charset="0"/>
              <a:buChar char="•"/>
            </a:pPr>
            <a:r>
              <a:rPr lang="ru-RU" sz="1400" dirty="0" smtClean="0">
                <a:latin typeface="Arial" pitchFamily="34" charset="0"/>
                <a:cs typeface="Arial" pitchFamily="34" charset="0"/>
              </a:rPr>
              <a:t>не позднее чем за 2 дня до даты окончания срока подачи заявок на участие в аукционе </a:t>
            </a:r>
          </a:p>
          <a:p>
            <a:pPr marL="285750" indent="-285750">
              <a:buFont typeface="Arial" pitchFamily="34" charset="0"/>
              <a:buChar char="•"/>
            </a:pPr>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изменение объекта закупки не допускается </a:t>
            </a:r>
          </a:p>
          <a:p>
            <a:pPr marL="285750" indent="-285750">
              <a:buFont typeface="Arial" pitchFamily="34" charset="0"/>
              <a:buChar char="•"/>
            </a:pPr>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в течение 1 дня с даты принятия решения заказчик размещает в ЕИС изменения</a:t>
            </a:r>
          </a:p>
          <a:p>
            <a:pPr marL="285750" indent="-285750">
              <a:buFont typeface="Arial" pitchFamily="34" charset="0"/>
              <a:buChar char="•"/>
            </a:pPr>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продлить срок подачи, чтобы с даты размещения изменений до даты окончания срока подачи заявок оставалось не менее 7 или 15 дней (в зависимости от НМЦК)</a:t>
            </a:r>
            <a:endParaRPr lang="ru-RU" sz="1400" dirty="0">
              <a:latin typeface="Arial" pitchFamily="34" charset="0"/>
              <a:cs typeface="Arial" pitchFamily="34" charset="0"/>
            </a:endParaRPr>
          </a:p>
        </p:txBody>
      </p:sp>
      <p:sp>
        <p:nvSpPr>
          <p:cNvPr id="4" name="Прямоугольник 3"/>
          <p:cNvSpPr/>
          <p:nvPr/>
        </p:nvSpPr>
        <p:spPr>
          <a:xfrm>
            <a:off x="767321" y="1556086"/>
            <a:ext cx="3168352" cy="2031325"/>
          </a:xfrm>
          <a:prstGeom prst="rect">
            <a:avLst/>
          </a:prstGeom>
        </p:spPr>
        <p:txBody>
          <a:bodyPr wrap="square">
            <a:spAutoFit/>
          </a:bodyPr>
          <a:lstStyle/>
          <a:p>
            <a:pPr marL="171450" indent="-171450">
              <a:buFont typeface="Arial" pitchFamily="34" charset="0"/>
              <a:buChar char="•"/>
            </a:pPr>
            <a:r>
              <a:rPr lang="ru-RU" dirty="0">
                <a:latin typeface="Arial" panose="020B0604020202020204" pitchFamily="34" charset="0"/>
                <a:cs typeface="Arial" panose="020B0604020202020204" pitchFamily="34" charset="0"/>
              </a:rPr>
              <a:t>НМЦК до 300 </a:t>
            </a:r>
            <a:r>
              <a:rPr lang="ru-RU" dirty="0" err="1">
                <a:latin typeface="Arial" panose="020B0604020202020204" pitchFamily="34" charset="0"/>
                <a:cs typeface="Arial" panose="020B0604020202020204" pitchFamily="34" charset="0"/>
              </a:rPr>
              <a:t>млн.руб</a:t>
            </a:r>
            <a:r>
              <a:rPr lang="ru-RU" dirty="0">
                <a:latin typeface="Arial" panose="020B0604020202020204" pitchFamily="34" charset="0"/>
                <a:cs typeface="Arial" panose="020B0604020202020204" pitchFamily="34" charset="0"/>
              </a:rPr>
              <a:t> (стройка - до 2 млрд </a:t>
            </a:r>
            <a:r>
              <a:rPr lang="ru-RU" dirty="0" err="1">
                <a:latin typeface="Arial" panose="020B0604020202020204" pitchFamily="34" charset="0"/>
                <a:cs typeface="Arial" panose="020B0604020202020204" pitchFamily="34" charset="0"/>
              </a:rPr>
              <a:t>руб</a:t>
            </a:r>
            <a:r>
              <a:rPr lang="ru-RU" dirty="0">
                <a:latin typeface="Arial" panose="020B0604020202020204" pitchFamily="34" charset="0"/>
                <a:cs typeface="Arial" panose="020B0604020202020204" pitchFamily="34" charset="0"/>
              </a:rPr>
              <a:t>) не менее чем за 7 дней;</a:t>
            </a:r>
          </a:p>
          <a:p>
            <a:pPr marL="171450" indent="-171450">
              <a:buFont typeface="Arial" pitchFamily="34" charset="0"/>
              <a:buChar char="•"/>
            </a:pPr>
            <a:endParaRPr lang="ru-RU" dirty="0">
              <a:latin typeface="Arial" panose="020B0604020202020204" pitchFamily="34" charset="0"/>
              <a:cs typeface="Arial" panose="020B0604020202020204" pitchFamily="34" charset="0"/>
            </a:endParaRPr>
          </a:p>
          <a:p>
            <a:pPr marL="171450" indent="-171450">
              <a:buFont typeface="Arial" pitchFamily="34" charset="0"/>
              <a:buChar char="•"/>
            </a:pPr>
            <a:r>
              <a:rPr lang="ru-RU" dirty="0">
                <a:latin typeface="Arial" panose="020B0604020202020204" pitchFamily="34" charset="0"/>
                <a:cs typeface="Arial" panose="020B0604020202020204" pitchFamily="34" charset="0"/>
              </a:rPr>
              <a:t>в иных случаях – не менее, чем за 15 дней</a:t>
            </a:r>
          </a:p>
          <a:p>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7526526" y="28090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047412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5526"/>
            <a:ext cx="8208912" cy="665458"/>
          </a:xfrm>
        </p:spPr>
        <p:txBody>
          <a:bodyPr/>
          <a:lstStyle/>
          <a:p>
            <a:pPr algn="ctr"/>
            <a:r>
              <a:rPr lang="ru-RU" sz="2000" b="1" dirty="0">
                <a:latin typeface="Arial" panose="020B0604020202020204" pitchFamily="34" charset="0"/>
                <a:cs typeface="Arial" panose="020B0604020202020204" pitchFamily="34" charset="0"/>
              </a:rPr>
              <a:t>Извещение </a:t>
            </a:r>
            <a:r>
              <a:rPr lang="ru-RU" sz="2000" b="1" dirty="0">
                <a:latin typeface="Arial" panose="020B0604020202020204" pitchFamily="34" charset="0"/>
                <a:cs typeface="Arial" panose="020B0604020202020204" pitchFamily="34" charset="0"/>
              </a:rPr>
              <a:t>и документация </a:t>
            </a:r>
            <a:r>
              <a:rPr lang="ru-RU" sz="2000" b="1" dirty="0">
                <a:latin typeface="Arial" panose="020B0604020202020204" pitchFamily="34" charset="0"/>
                <a:cs typeface="Arial" panose="020B0604020202020204" pitchFamily="34" charset="0"/>
              </a:rPr>
              <a:t>по </a:t>
            </a:r>
            <a:r>
              <a:rPr lang="ru-RU" sz="2000" b="1" dirty="0" smtClean="0">
                <a:latin typeface="Arial" panose="020B0604020202020204" pitchFamily="34" charset="0"/>
                <a:cs typeface="Arial" panose="020B0604020202020204" pitchFamily="34" charset="0"/>
              </a:rPr>
              <a:t>аукциону по </a:t>
            </a:r>
            <a:r>
              <a:rPr lang="ru-RU" sz="2000" b="1" dirty="0">
                <a:latin typeface="Arial" panose="020B0604020202020204" pitchFamily="34" charset="0"/>
                <a:cs typeface="Arial" panose="020B0604020202020204" pitchFamily="34" charset="0"/>
              </a:rPr>
              <a:t>новым правилам</a:t>
            </a:r>
          </a:p>
        </p:txBody>
      </p:sp>
      <p:sp>
        <p:nvSpPr>
          <p:cNvPr id="3" name="Текст 2"/>
          <p:cNvSpPr>
            <a:spLocks noGrp="1"/>
          </p:cNvSpPr>
          <p:nvPr>
            <p:ph type="body" idx="1"/>
          </p:nvPr>
        </p:nvSpPr>
        <p:spPr>
          <a:xfrm>
            <a:off x="4427984" y="1419622"/>
            <a:ext cx="4392488" cy="3158093"/>
          </a:xfrm>
        </p:spPr>
        <p:txBody>
          <a:bodyPr/>
          <a:lstStyle/>
          <a:p>
            <a:r>
              <a:rPr lang="ru-RU" sz="1400" b="1" dirty="0" smtClean="0">
                <a:solidFill>
                  <a:srgbClr val="FF0000"/>
                </a:solidFill>
                <a:latin typeface="Arial" panose="020B0604020202020204" pitchFamily="34" charset="0"/>
                <a:cs typeface="Arial" panose="020B0604020202020204" pitchFamily="34" charset="0"/>
              </a:rPr>
              <a:t>С </a:t>
            </a:r>
            <a:r>
              <a:rPr lang="ru-RU" sz="1400" b="1" dirty="0">
                <a:solidFill>
                  <a:srgbClr val="FF0000"/>
                </a:solidFill>
                <a:latin typeface="Arial" panose="020B0604020202020204" pitchFamily="34" charset="0"/>
                <a:cs typeface="Arial" panose="020B0604020202020204" pitchFamily="34" charset="0"/>
              </a:rPr>
              <a:t>1 июля 2019 г. </a:t>
            </a:r>
            <a:r>
              <a:rPr lang="ru-RU" sz="1400" b="1" dirty="0" smtClean="0">
                <a:solidFill>
                  <a:srgbClr val="FF0000"/>
                </a:solidFill>
                <a:latin typeface="Arial" panose="020B0604020202020204" pitchFamily="34" charset="0"/>
                <a:cs typeface="Arial" panose="020B0604020202020204" pitchFamily="34" charset="0"/>
              </a:rPr>
              <a:t>изменения в  пункт 8 части 1 статьи 33  44-ФЗ: </a:t>
            </a:r>
          </a:p>
          <a:p>
            <a:endParaRPr lang="ru-RU" sz="11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в </a:t>
            </a:r>
            <a:r>
              <a:rPr lang="ru-RU" sz="1400" dirty="0">
                <a:latin typeface="Arial" panose="020B0604020202020204" pitchFamily="34" charset="0"/>
                <a:cs typeface="Arial" panose="020B0604020202020204" pitchFamily="34" charset="0"/>
              </a:rPr>
              <a:t>случае осуществления закупок работ по строительству, реконструкции, капитальному ремонту, сносу объекта капитального строительства, в том числе линейного, в описание объекта закупки </a:t>
            </a:r>
            <a:r>
              <a:rPr lang="ru-RU" sz="1400" b="1" dirty="0">
                <a:latin typeface="Arial" panose="020B0604020202020204" pitchFamily="34" charset="0"/>
                <a:cs typeface="Arial" panose="020B0604020202020204" pitchFamily="34" charset="0"/>
              </a:rPr>
              <a:t>необходимо будет включать проектную документацию</a:t>
            </a:r>
            <a:r>
              <a:rPr lang="ru-RU" sz="1400" dirty="0">
                <a:latin typeface="Arial" panose="020B0604020202020204" pitchFamily="34" charset="0"/>
                <a:cs typeface="Arial" panose="020B0604020202020204" pitchFamily="34" charset="0"/>
              </a:rPr>
              <a:t>, за исключением </a:t>
            </a:r>
            <a:r>
              <a:rPr lang="ru-RU" sz="1400" dirty="0" smtClean="0">
                <a:latin typeface="Arial" panose="020B0604020202020204" pitchFamily="34" charset="0"/>
                <a:cs typeface="Arial" panose="020B0604020202020204" pitchFamily="34" charset="0"/>
              </a:rPr>
              <a:t>случаев, когда нет таких требований</a:t>
            </a:r>
          </a:p>
          <a:p>
            <a:pPr marL="285750" indent="-285750">
              <a:buFont typeface="Arial" panose="020B0604020202020204" pitchFamily="34" charset="0"/>
              <a:buChar char="•"/>
            </a:pPr>
            <a:endParaRPr lang="ru-RU"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400" dirty="0" smtClean="0">
                <a:latin typeface="Arial" panose="020B0604020202020204" pitchFamily="34" charset="0"/>
                <a:cs typeface="Arial" panose="020B0604020202020204" pitchFamily="34" charset="0"/>
              </a:rPr>
              <a:t>при </a:t>
            </a:r>
            <a:r>
              <a:rPr lang="ru-RU" sz="1400" dirty="0">
                <a:latin typeface="Arial" panose="020B0604020202020204" pitchFamily="34" charset="0"/>
                <a:cs typeface="Arial" panose="020B0604020202020204" pitchFamily="34" charset="0"/>
              </a:rPr>
              <a:t>этом наличие проектной документации будет считаться </a:t>
            </a:r>
            <a:r>
              <a:rPr lang="ru-RU" sz="1400" b="1" dirty="0">
                <a:latin typeface="Arial" panose="020B0604020202020204" pitchFamily="34" charset="0"/>
                <a:cs typeface="Arial" panose="020B0604020202020204" pitchFamily="34" charset="0"/>
              </a:rPr>
              <a:t>надлежащим исполнением требований по описанию объекта закупки. </a:t>
            </a:r>
          </a:p>
          <a:p>
            <a:endParaRPr lang="ru-RU" dirty="0"/>
          </a:p>
        </p:txBody>
      </p:sp>
      <p:pic>
        <p:nvPicPr>
          <p:cNvPr id="1026" name="Picture 2"/>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87624" y="1851670"/>
            <a:ext cx="2519433" cy="2261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7267930" y="28090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770773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1448" y="575270"/>
            <a:ext cx="7621104" cy="665458"/>
          </a:xfrm>
        </p:spPr>
        <p:txBody>
          <a:bodyPr/>
          <a:lstStyle/>
          <a:p>
            <a:pPr algn="ctr"/>
            <a:r>
              <a:rPr lang="ru-RU" sz="2000" b="1" dirty="0">
                <a:latin typeface="Arial" panose="020B0604020202020204" pitchFamily="34" charset="0"/>
                <a:cs typeface="Arial" panose="020B0604020202020204" pitchFamily="34" charset="0"/>
              </a:rPr>
              <a:t>Разъяснение положений аукционной документации</a:t>
            </a:r>
            <a:endParaRPr lang="ru-RU" sz="2000" b="1" dirty="0">
              <a:latin typeface="Arial" panose="020B0604020202020204" pitchFamily="34" charset="0"/>
              <a:cs typeface="Arial" panose="020B0604020202020204" pitchFamily="34" charset="0"/>
            </a:endParaRPr>
          </a:p>
        </p:txBody>
      </p:sp>
      <p:sp>
        <p:nvSpPr>
          <p:cNvPr id="4" name="Прямоугольник 3"/>
          <p:cNvSpPr/>
          <p:nvPr/>
        </p:nvSpPr>
        <p:spPr>
          <a:xfrm>
            <a:off x="4860032" y="1304303"/>
            <a:ext cx="3672408" cy="2862322"/>
          </a:xfrm>
          <a:prstGeom prst="rect">
            <a:avLst/>
          </a:prstGeom>
        </p:spPr>
        <p:txBody>
          <a:bodyPr wrap="square">
            <a:spAutoFit/>
          </a:bodyPr>
          <a:lstStyle/>
          <a:p>
            <a:pPr marL="171450" indent="-171450">
              <a:buFont typeface="Arial" pitchFamily="34" charset="0"/>
              <a:buChar char="•"/>
            </a:pPr>
            <a:r>
              <a:rPr lang="ru-RU" dirty="0" smtClean="0">
                <a:latin typeface="Arial" panose="020B0604020202020204" pitchFamily="34" charset="0"/>
                <a:cs typeface="Arial" panose="020B0604020202020204" pitchFamily="34" charset="0"/>
              </a:rPr>
              <a:t>не более 3 запросов</a:t>
            </a:r>
          </a:p>
          <a:p>
            <a:pPr marL="171450" indent="-171450">
              <a:buFont typeface="Arial" pitchFamily="34" charset="0"/>
              <a:buChar char="•"/>
            </a:pPr>
            <a:r>
              <a:rPr lang="ru-RU" dirty="0">
                <a:latin typeface="Arial" panose="020B0604020202020204" pitchFamily="34" charset="0"/>
                <a:cs typeface="Arial" panose="020B0604020202020204" pitchFamily="34" charset="0"/>
              </a:rPr>
              <a:t>ч</a:t>
            </a:r>
            <a:r>
              <a:rPr lang="ru-RU" dirty="0" smtClean="0">
                <a:latin typeface="Arial" panose="020B0604020202020204" pitchFamily="34" charset="0"/>
                <a:cs typeface="Arial" panose="020B0604020202020204" pitchFamily="34" charset="0"/>
              </a:rPr>
              <a:t>ерез функционал ЭТП</a:t>
            </a:r>
          </a:p>
          <a:p>
            <a:pPr marL="171450" indent="-171450">
              <a:buFont typeface="Arial" pitchFamily="34" charset="0"/>
              <a:buChar char="•"/>
            </a:pPr>
            <a:r>
              <a:rPr lang="ru-RU" dirty="0">
                <a:latin typeface="Arial" panose="020B0604020202020204" pitchFamily="34" charset="0"/>
                <a:cs typeface="Arial" panose="020B0604020202020204" pitchFamily="34" charset="0"/>
              </a:rPr>
              <a:t>не позднее чем за </a:t>
            </a:r>
            <a:r>
              <a:rPr lang="ru-RU" dirty="0" smtClean="0">
                <a:latin typeface="Arial" panose="020B0604020202020204" pitchFamily="34" charset="0"/>
                <a:cs typeface="Arial" panose="020B0604020202020204" pitchFamily="34" charset="0"/>
              </a:rPr>
              <a:t>3 </a:t>
            </a:r>
            <a:r>
              <a:rPr lang="ru-RU" dirty="0">
                <a:latin typeface="Arial" panose="020B0604020202020204" pitchFamily="34" charset="0"/>
                <a:cs typeface="Arial" panose="020B0604020202020204" pitchFamily="34" charset="0"/>
              </a:rPr>
              <a:t>дня до даты окончания срока подачи заявок на участие </a:t>
            </a:r>
            <a:r>
              <a:rPr lang="ru-RU" dirty="0" smtClean="0">
                <a:latin typeface="Arial" panose="020B0604020202020204" pitchFamily="34" charset="0"/>
                <a:cs typeface="Arial" panose="020B0604020202020204" pitchFamily="34" charset="0"/>
              </a:rPr>
              <a:t>в аукционе</a:t>
            </a:r>
            <a:r>
              <a:rPr lang="ru-RU" dirty="0">
                <a:latin typeface="Arial" panose="020B0604020202020204" pitchFamily="34" charset="0"/>
                <a:cs typeface="Arial" panose="020B0604020202020204" pitchFamily="34" charset="0"/>
              </a:rPr>
              <a:t>.</a:t>
            </a:r>
          </a:p>
          <a:p>
            <a:pPr marL="171450" indent="-171450">
              <a:buFont typeface="Arial" pitchFamily="34" charset="0"/>
              <a:buChar char="•"/>
            </a:pPr>
            <a:r>
              <a:rPr lang="ru-RU" dirty="0" smtClean="0">
                <a:latin typeface="Arial" panose="020B0604020202020204" pitchFamily="34" charset="0"/>
                <a:cs typeface="Arial" panose="020B0604020202020204" pitchFamily="34" charset="0"/>
              </a:rPr>
              <a:t>в течение 1 часа ЭТП направляет запрос заказчику</a:t>
            </a:r>
            <a:endParaRPr lang="ru-RU" dirty="0">
              <a:latin typeface="Arial" panose="020B0604020202020204" pitchFamily="34" charset="0"/>
              <a:cs typeface="Arial" panose="020B0604020202020204" pitchFamily="34" charset="0"/>
            </a:endParaRPr>
          </a:p>
          <a:p>
            <a:pPr marL="171450" indent="-171450">
              <a:buFont typeface="Arial" pitchFamily="34" charset="0"/>
              <a:buChar char="•"/>
            </a:pPr>
            <a:r>
              <a:rPr lang="ru-RU" dirty="0" smtClean="0">
                <a:latin typeface="Arial" panose="020B0604020202020204" pitchFamily="34" charset="0"/>
                <a:cs typeface="Arial" panose="020B0604020202020204" pitchFamily="34" charset="0"/>
              </a:rPr>
              <a:t>в </a:t>
            </a:r>
            <a:r>
              <a:rPr lang="ru-RU" dirty="0">
                <a:latin typeface="Arial" panose="020B0604020202020204" pitchFamily="34" charset="0"/>
                <a:cs typeface="Arial" panose="020B0604020202020204" pitchFamily="34" charset="0"/>
              </a:rPr>
              <a:t>течение </a:t>
            </a:r>
            <a:r>
              <a:rPr lang="ru-RU" dirty="0" smtClean="0">
                <a:latin typeface="Arial" panose="020B0604020202020204" pitchFamily="34" charset="0"/>
                <a:cs typeface="Arial" panose="020B0604020202020204" pitchFamily="34" charset="0"/>
              </a:rPr>
              <a:t>2 </a:t>
            </a:r>
            <a:r>
              <a:rPr lang="ru-RU" dirty="0">
                <a:latin typeface="Arial" panose="020B0604020202020204" pitchFamily="34" charset="0"/>
                <a:cs typeface="Arial" panose="020B0604020202020204" pitchFamily="34" charset="0"/>
              </a:rPr>
              <a:t>дней с даты поступления </a:t>
            </a:r>
            <a:r>
              <a:rPr lang="ru-RU" dirty="0" smtClean="0">
                <a:latin typeface="Arial" panose="020B0604020202020204" pitchFamily="34" charset="0"/>
                <a:cs typeface="Arial" panose="020B0604020202020204" pitchFamily="34" charset="0"/>
              </a:rPr>
              <a:t>запроса - ответ заказчика в ЕИС</a:t>
            </a:r>
            <a:endParaRPr lang="ru-RU"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7624" y="1485220"/>
            <a:ext cx="2520280" cy="236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7267930" y="28090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750268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66132"/>
            <a:ext cx="7555268"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a:t>
            </a:r>
            <a:r>
              <a:rPr lang="ru-RU" sz="2000" b="1" dirty="0" smtClean="0">
                <a:latin typeface="Arial" panose="020B0604020202020204" pitchFamily="34" charset="0"/>
                <a:cs typeface="Arial" panose="020B0604020202020204" pitchFamily="34" charset="0"/>
              </a:rPr>
              <a:t>ЭА по новым правилам. </a:t>
            </a:r>
            <a:r>
              <a:rPr lang="ru-RU" sz="2000" b="1" dirty="0">
                <a:latin typeface="Arial" panose="020B0604020202020204" pitchFamily="34" charset="0"/>
                <a:cs typeface="Arial" panose="020B0604020202020204" pitchFamily="34" charset="0"/>
              </a:rPr>
              <a:t>Первая часть</a:t>
            </a:r>
          </a:p>
        </p:txBody>
      </p:sp>
      <p:sp>
        <p:nvSpPr>
          <p:cNvPr id="3" name="Текст 2"/>
          <p:cNvSpPr>
            <a:spLocks noGrp="1"/>
          </p:cNvSpPr>
          <p:nvPr>
            <p:ph type="body" idx="1"/>
          </p:nvPr>
        </p:nvSpPr>
        <p:spPr>
          <a:xfrm>
            <a:off x="683568" y="1131590"/>
            <a:ext cx="3888432" cy="3620993"/>
          </a:xfrm>
        </p:spPr>
        <p:txBody>
          <a:bodyPr/>
          <a:lstStyle/>
          <a:p>
            <a:pPr algn="l"/>
            <a:r>
              <a:rPr lang="ru-RU" sz="1400" b="1" dirty="0" smtClean="0">
                <a:latin typeface="Arial" pitchFamily="34" charset="0"/>
                <a:cs typeface="Arial" pitchFamily="34" charset="0"/>
              </a:rPr>
              <a:t>Структура первой части</a:t>
            </a:r>
          </a:p>
          <a:p>
            <a:endParaRPr lang="ru-RU" sz="1400" b="1" dirty="0" smtClean="0">
              <a:latin typeface="Arial" pitchFamily="34" charset="0"/>
              <a:cs typeface="Arial" pitchFamily="34" charset="0"/>
            </a:endParaRPr>
          </a:p>
          <a:p>
            <a:pPr marL="228600" indent="-228600">
              <a:buAutoNum type="arabicParenR"/>
            </a:pPr>
            <a:r>
              <a:rPr lang="ru-RU" sz="1400" dirty="0" smtClean="0">
                <a:latin typeface="Arial" pitchFamily="34" charset="0"/>
                <a:cs typeface="Arial" pitchFamily="34" charset="0"/>
              </a:rPr>
              <a:t>согласие участника  с использованием ЭТП</a:t>
            </a:r>
          </a:p>
          <a:p>
            <a:pPr marL="228600" indent="-228600">
              <a:buAutoNum type="arabicParenR"/>
            </a:pPr>
            <a:r>
              <a:rPr lang="ru-RU" sz="1400" dirty="0" smtClean="0">
                <a:latin typeface="Arial" pitchFamily="34" charset="0"/>
                <a:cs typeface="Arial" pitchFamily="34" charset="0"/>
              </a:rPr>
              <a:t>при осуществлении закупки товара или закупки работы, услуги, для выполнения, оказания которых используется товар:</a:t>
            </a:r>
          </a:p>
          <a:p>
            <a:r>
              <a:rPr lang="ru-RU" sz="1400" dirty="0" smtClean="0">
                <a:latin typeface="Arial" pitchFamily="34" charset="0"/>
                <a:cs typeface="Arial" pitchFamily="34" charset="0"/>
              </a:rPr>
              <a:t>а) наименование страны происхождения товара </a:t>
            </a:r>
          </a:p>
          <a:p>
            <a:r>
              <a:rPr lang="ru-RU" sz="1400" dirty="0" smtClean="0">
                <a:latin typeface="Arial" pitchFamily="34" charset="0"/>
                <a:cs typeface="Arial" pitchFamily="34" charset="0"/>
              </a:rPr>
              <a:t>б) конкретные показатели товара</a:t>
            </a:r>
          </a:p>
          <a:p>
            <a:endParaRPr lang="ru-RU" sz="1400" dirty="0">
              <a:latin typeface="Arial" pitchFamily="34" charset="0"/>
              <a:cs typeface="Arial" pitchFamily="34" charset="0"/>
            </a:endParaRPr>
          </a:p>
          <a:p>
            <a:r>
              <a:rPr lang="ru-RU" sz="1200" dirty="0" smtClean="0">
                <a:solidFill>
                  <a:schemeClr val="tx1">
                    <a:lumMod val="65000"/>
                    <a:lumOff val="35000"/>
                  </a:schemeClr>
                </a:solidFill>
                <a:latin typeface="Arial" pitchFamily="34" charset="0"/>
                <a:cs typeface="Arial" pitchFamily="34" charset="0"/>
              </a:rPr>
              <a:t>Информация из п.2  включается в заявку на участие в электронном аукционе </a:t>
            </a:r>
            <a:r>
              <a:rPr lang="ru-RU" sz="1200" b="1" dirty="0" smtClean="0">
                <a:solidFill>
                  <a:schemeClr val="tx1">
                    <a:lumMod val="65000"/>
                    <a:lumOff val="35000"/>
                  </a:schemeClr>
                </a:solidFill>
                <a:latin typeface="Arial" pitchFamily="34" charset="0"/>
                <a:cs typeface="Arial" pitchFamily="34" charset="0"/>
              </a:rPr>
              <a:t>в случае отсутствия в документации об электронном аукционе указания на товарный знак или в случае, если участник закупки предлагает товар, который обозначен товарным знаком, отличным от товарного знака, указанного в документации об электронном аукционе</a:t>
            </a:r>
            <a:r>
              <a:rPr lang="ru-RU" sz="1400" b="1" dirty="0" smtClean="0">
                <a:solidFill>
                  <a:schemeClr val="tx1">
                    <a:lumMod val="65000"/>
                    <a:lumOff val="35000"/>
                  </a:schemeClr>
                </a:solidFill>
                <a:latin typeface="Arial" pitchFamily="34" charset="0"/>
                <a:cs typeface="Arial" pitchFamily="34" charset="0"/>
              </a:rPr>
              <a:t>.</a:t>
            </a:r>
            <a:endParaRPr lang="ru-RU" sz="1400" b="1" dirty="0">
              <a:solidFill>
                <a:schemeClr val="tx1">
                  <a:lumMod val="65000"/>
                  <a:lumOff val="35000"/>
                </a:schemeClr>
              </a:solidFill>
              <a:latin typeface="Arial" pitchFamily="34" charset="0"/>
              <a:cs typeface="Arial" pitchFamily="34" charset="0"/>
            </a:endParaRPr>
          </a:p>
        </p:txBody>
      </p:sp>
      <p:sp>
        <p:nvSpPr>
          <p:cNvPr id="4" name="Текст 2"/>
          <p:cNvSpPr txBox="1">
            <a:spLocks/>
          </p:cNvSpPr>
          <p:nvPr/>
        </p:nvSpPr>
        <p:spPr>
          <a:xfrm>
            <a:off x="5004047" y="1131590"/>
            <a:ext cx="3600401" cy="3394710"/>
          </a:xfrm>
          <a:prstGeom prst="rect">
            <a:avLst/>
          </a:prstGeom>
        </p:spPr>
        <p:txBody>
          <a:bodyPr wrap="square" lIns="0" tIns="0" rIns="0" bIns="0">
            <a:noAutofit/>
          </a:bodyPr>
          <a:lstStyle/>
          <a:p>
            <a:pPr algn="ctr"/>
            <a:r>
              <a:rPr lang="ru-RU" sz="1400" b="1" dirty="0" smtClean="0">
                <a:latin typeface="Arial" pitchFamily="34" charset="0"/>
                <a:cs typeface="Arial" pitchFamily="34" charset="0"/>
              </a:rPr>
              <a:t>Уточнения по </a:t>
            </a:r>
            <a:r>
              <a:rPr lang="ru-RU" sz="1400" b="1" dirty="0" smtClean="0">
                <a:solidFill>
                  <a:srgbClr val="FF0000"/>
                </a:solidFill>
                <a:latin typeface="Arial" pitchFamily="34" charset="0"/>
                <a:cs typeface="Arial" pitchFamily="34" charset="0"/>
              </a:rPr>
              <a:t>1 части </a:t>
            </a:r>
          </a:p>
          <a:p>
            <a:pPr algn="ctr"/>
            <a:r>
              <a:rPr lang="ru-RU" sz="1400" b="1" dirty="0" smtClean="0">
                <a:solidFill>
                  <a:srgbClr val="FF0000"/>
                </a:solidFill>
                <a:latin typeface="Arial" pitchFamily="34" charset="0"/>
                <a:cs typeface="Arial" pitchFamily="34" charset="0"/>
              </a:rPr>
              <a:t>с 1 июля 2019 года</a:t>
            </a:r>
          </a:p>
          <a:p>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Если в документации в соответствии с  пунктом </a:t>
            </a:r>
            <a:r>
              <a:rPr lang="ru-RU" sz="1400" dirty="0">
                <a:latin typeface="Arial" pitchFamily="34" charset="0"/>
                <a:cs typeface="Arial" pitchFamily="34" charset="0"/>
              </a:rPr>
              <a:t>8 части 1 статьи </a:t>
            </a:r>
            <a:r>
              <a:rPr lang="ru-RU" sz="1400" dirty="0" smtClean="0">
                <a:latin typeface="Arial" pitchFamily="34" charset="0"/>
                <a:cs typeface="Arial" pitchFamily="34" charset="0"/>
              </a:rPr>
              <a:t>33  44-ФЗ есть проектная документация, то первая часть заявки содержит только согласие </a:t>
            </a:r>
          </a:p>
          <a:p>
            <a:pPr marL="285750" indent="-285750">
              <a:buFont typeface="Arial" pitchFamily="34" charset="0"/>
              <a:buChar char="•"/>
            </a:pPr>
            <a:endParaRPr lang="ru-RU" sz="1400" dirty="0" smtClean="0">
              <a:latin typeface="Arial" pitchFamily="34" charset="0"/>
              <a:cs typeface="Arial" pitchFamily="34" charset="0"/>
            </a:endParaRPr>
          </a:p>
          <a:p>
            <a:endParaRPr lang="ru-RU" sz="1400" dirty="0" smtClean="0">
              <a:latin typeface="Arial" pitchFamily="34" charset="0"/>
              <a:cs typeface="Arial" pitchFamily="34" charset="0"/>
            </a:endParaRPr>
          </a:p>
          <a:p>
            <a:pPr marL="285750" indent="-285750">
              <a:buFont typeface="Arial" pitchFamily="34" charset="0"/>
              <a:buChar char="•"/>
            </a:pPr>
            <a:r>
              <a:rPr lang="ru-RU" sz="1400" dirty="0" smtClean="0">
                <a:latin typeface="Arial" pitchFamily="34" charset="0"/>
                <a:cs typeface="Arial" pitchFamily="34" charset="0"/>
              </a:rPr>
              <a:t>Первая </a:t>
            </a:r>
            <a:r>
              <a:rPr lang="ru-RU" sz="1400" dirty="0">
                <a:latin typeface="Arial" pitchFamily="34" charset="0"/>
                <a:cs typeface="Arial" pitchFamily="34" charset="0"/>
              </a:rPr>
              <a:t>часть заявки на участие в электронном аукционе, предусмотренная частью 3 настоящей статьи, может содержать эскиз, рисунок, чертеж, фотографию, иное изображение товара, на поставку которого заключается контракт.</a:t>
            </a:r>
          </a:p>
        </p:txBody>
      </p:sp>
      <p:sp>
        <p:nvSpPr>
          <p:cNvPr id="6" name="Прямоугольник 5"/>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4003116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20879"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ЭА. </a:t>
            </a:r>
            <a:r>
              <a:rPr lang="ru-RU" sz="2000" b="1" dirty="0">
                <a:latin typeface="Arial" panose="020B0604020202020204" pitchFamily="34" charset="0"/>
                <a:cs typeface="Arial" panose="020B0604020202020204" pitchFamily="34" charset="0"/>
              </a:rPr>
              <a:t>Вторая часть</a:t>
            </a:r>
          </a:p>
        </p:txBody>
      </p:sp>
      <p:sp>
        <p:nvSpPr>
          <p:cNvPr id="3" name="Текст 2"/>
          <p:cNvSpPr>
            <a:spLocks noGrp="1"/>
          </p:cNvSpPr>
          <p:nvPr>
            <p:ph type="body" idx="1"/>
          </p:nvPr>
        </p:nvSpPr>
        <p:spPr>
          <a:xfrm>
            <a:off x="4499992" y="1059582"/>
            <a:ext cx="4320480" cy="3888432"/>
          </a:xfrm>
        </p:spPr>
        <p:txBody>
          <a:bodyPr/>
          <a:lstStyle/>
          <a:p>
            <a:pPr marL="285750" indent="-285750">
              <a:buFont typeface="Arial" pitchFamily="34" charset="0"/>
              <a:buChar char="•"/>
            </a:pPr>
            <a:r>
              <a:rPr lang="ru-RU" sz="1400" dirty="0" smtClean="0">
                <a:latin typeface="Arial" pitchFamily="34" charset="0"/>
                <a:cs typeface="Arial" pitchFamily="34" charset="0"/>
              </a:rPr>
              <a:t>наименование, фирменное наименование участника</a:t>
            </a:r>
          </a:p>
          <a:p>
            <a:pPr marL="285750" indent="-285750">
              <a:buFont typeface="Arial" pitchFamily="34" charset="0"/>
              <a:buChar char="•"/>
            </a:pPr>
            <a:r>
              <a:rPr lang="ru-RU" sz="1400" dirty="0" smtClean="0">
                <a:latin typeface="Arial" pitchFamily="34" charset="0"/>
                <a:cs typeface="Arial" pitchFamily="34" charset="0"/>
              </a:rPr>
              <a:t>документы, подтверждающие соответствие участника аукциона требованиям по п.1 части 1 статьи 3 44-ФЗ</a:t>
            </a:r>
          </a:p>
          <a:p>
            <a:pPr marL="285750" indent="-285750">
              <a:buFont typeface="Arial" pitchFamily="34" charset="0"/>
              <a:buChar char="•"/>
            </a:pPr>
            <a:r>
              <a:rPr lang="ru-RU" sz="1400" dirty="0" smtClean="0">
                <a:latin typeface="Arial" pitchFamily="34" charset="0"/>
                <a:cs typeface="Arial" pitchFamily="34" charset="0"/>
              </a:rPr>
              <a:t>копии документов, подтверждающих соответствие ТРУ требованиям, установленным в соответствии с законодательством РФ</a:t>
            </a:r>
          </a:p>
          <a:p>
            <a:pPr marL="285750" indent="-285750">
              <a:buFont typeface="Arial" pitchFamily="34" charset="0"/>
              <a:buChar char="•"/>
            </a:pPr>
            <a:r>
              <a:rPr lang="ru-RU" sz="1400" dirty="0" smtClean="0">
                <a:latin typeface="Arial" pitchFamily="34" charset="0"/>
                <a:cs typeface="Arial" pitchFamily="34" charset="0"/>
              </a:rPr>
              <a:t>документы, подтверждающие право участника электронного аукциона на получение преимуществ в соответствии со статьями 28 и 29 44-ФЗ</a:t>
            </a:r>
          </a:p>
          <a:p>
            <a:pPr marL="285750" indent="-285750">
              <a:buFont typeface="Arial" pitchFamily="34" charset="0"/>
              <a:buChar char="•"/>
            </a:pPr>
            <a:r>
              <a:rPr lang="ru-RU" sz="1400" dirty="0" smtClean="0">
                <a:latin typeface="Arial" pitchFamily="34" charset="0"/>
                <a:cs typeface="Arial" pitchFamily="34" charset="0"/>
              </a:rPr>
              <a:t>документы, предусмотренные нормативными правовыми актами, принятыми в соответствии со статьей 14 44-ФЗ</a:t>
            </a:r>
          </a:p>
          <a:p>
            <a:pPr marL="285750" indent="-285750">
              <a:buFont typeface="Arial" pitchFamily="34" charset="0"/>
              <a:buChar char="•"/>
            </a:pPr>
            <a:r>
              <a:rPr lang="ru-RU" sz="1400" dirty="0" smtClean="0">
                <a:latin typeface="Arial" pitchFamily="34" charset="0"/>
                <a:cs typeface="Arial" pitchFamily="34" charset="0"/>
              </a:rPr>
              <a:t>декларация о принадлежности участника аукциона к СМП или СОНКО, если есть требования</a:t>
            </a:r>
          </a:p>
          <a:p>
            <a:pPr marL="285750" indent="-285750">
              <a:buFont typeface="Arial" pitchFamily="34" charset="0"/>
              <a:buChar char="•"/>
            </a:pPr>
            <a:endParaRPr lang="ru-RU" sz="1400" dirty="0" smtClean="0">
              <a:latin typeface="Arial" pitchFamily="34" charset="0"/>
              <a:cs typeface="Arial" pitchFamily="34" charset="0"/>
            </a:endParaRPr>
          </a:p>
        </p:txBody>
      </p:sp>
      <p:pic>
        <p:nvPicPr>
          <p:cNvPr id="3074"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600" y="1491630"/>
            <a:ext cx="2664296" cy="242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54810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200" dirty="0" smtClean="0">
                <a:latin typeface="Arial" panose="020B0604020202020204" pitchFamily="34" charset="0"/>
                <a:cs typeface="Arial" panose="020B0604020202020204" pitchFamily="34" charset="0"/>
              </a:rPr>
              <a:t>Докладчик </a:t>
            </a:r>
            <a:endParaRPr lang="ru-RU" sz="22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683568" y="1419622"/>
            <a:ext cx="8003244" cy="3158096"/>
          </a:xfrm>
        </p:spPr>
        <p:txBody>
          <a:bodyPr/>
          <a:lstStyle/>
          <a:p>
            <a:r>
              <a:rPr lang="ru-RU" dirty="0" err="1" smtClean="0">
                <a:latin typeface="Arial" panose="020B0604020202020204" pitchFamily="34" charset="0"/>
                <a:cs typeface="Arial" panose="020B0604020202020204" pitchFamily="34" charset="0"/>
              </a:rPr>
              <a:t>Созаева</a:t>
            </a:r>
            <a:r>
              <a:rPr lang="ru-RU" dirty="0" smtClean="0">
                <a:latin typeface="Arial" panose="020B0604020202020204" pitchFamily="34" charset="0"/>
                <a:cs typeface="Arial" panose="020B0604020202020204" pitchFamily="34" charset="0"/>
              </a:rPr>
              <a:t> Джамиля </a:t>
            </a:r>
            <a:r>
              <a:rPr lang="ru-RU" dirty="0" err="1" smtClean="0">
                <a:latin typeface="Arial" panose="020B0604020202020204" pitchFamily="34" charset="0"/>
                <a:cs typeface="Arial" panose="020B0604020202020204" pitchFamily="34" charset="0"/>
              </a:rPr>
              <a:t>Алимовна</a:t>
            </a:r>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Кандидат экономических наук, доцент</a:t>
            </a:r>
            <a:endParaRPr lang="ru-RU" dirty="0">
              <a:latin typeface="Arial" panose="020B0604020202020204" pitchFamily="34" charset="0"/>
              <a:cs typeface="Arial" panose="020B0604020202020204" pitchFamily="34" charset="0"/>
            </a:endParaRPr>
          </a:p>
          <a:p>
            <a:r>
              <a:rPr lang="ru-RU" dirty="0" smtClean="0">
                <a:latin typeface="Arial" panose="020B0604020202020204" pitchFamily="34" charset="0"/>
                <a:cs typeface="Arial" panose="020B0604020202020204" pitchFamily="34" charset="0"/>
              </a:rPr>
              <a:t>Контакты: </a:t>
            </a:r>
            <a:r>
              <a:rPr lang="en-US" dirty="0" smtClean="0">
                <a:latin typeface="Arial" panose="020B0604020202020204" pitchFamily="34" charset="0"/>
                <a:cs typeface="Arial" panose="020B0604020202020204" pitchFamily="34" charset="0"/>
                <a:hlinkClick r:id="rId3"/>
              </a:rPr>
              <a:t>d.sozaeva@roseltorg.ru</a:t>
            </a:r>
            <a:endParaRPr lang="ru-RU" dirty="0" smtClean="0">
              <a:latin typeface="Arial" panose="020B0604020202020204" pitchFamily="34" charset="0"/>
              <a:cs typeface="Arial" panose="020B0604020202020204" pitchFamily="34" charset="0"/>
            </a:endParaRPr>
          </a:p>
          <a:p>
            <a:endParaRPr lang="ru-RU" dirty="0" smtClean="0"/>
          </a:p>
        </p:txBody>
      </p:sp>
    </p:spTree>
    <p:extLst>
      <p:ext uri="{BB962C8B-B14F-4D97-AF65-F5344CB8AC3E}">
        <p14:creationId xmlns:p14="http://schemas.microsoft.com/office/powerpoint/2010/main" val="466389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20879" cy="665458"/>
          </a:xfrm>
        </p:spPr>
        <p:txBody>
          <a:bodyPr/>
          <a:lstStyle/>
          <a:p>
            <a:pPr algn="ctr"/>
            <a:r>
              <a:rPr lang="ru-RU" sz="2000" b="1" dirty="0">
                <a:latin typeface="Arial" panose="020B0604020202020204" pitchFamily="34" charset="0"/>
                <a:cs typeface="Arial" panose="020B0604020202020204" pitchFamily="34" charset="0"/>
              </a:rPr>
              <a:t>Заявка на участие в ЭА. </a:t>
            </a:r>
            <a:r>
              <a:rPr lang="ru-RU" sz="2000" b="1" dirty="0">
                <a:latin typeface="Arial" panose="020B0604020202020204" pitchFamily="34" charset="0"/>
                <a:cs typeface="Arial" panose="020B0604020202020204" pitchFamily="34" charset="0"/>
              </a:rPr>
              <a:t>Вторая часть</a:t>
            </a:r>
          </a:p>
        </p:txBody>
      </p:sp>
      <p:sp>
        <p:nvSpPr>
          <p:cNvPr id="3" name="Текст 2"/>
          <p:cNvSpPr>
            <a:spLocks noGrp="1"/>
          </p:cNvSpPr>
          <p:nvPr>
            <p:ph type="body" idx="1"/>
          </p:nvPr>
        </p:nvSpPr>
        <p:spPr>
          <a:xfrm>
            <a:off x="755576" y="1131590"/>
            <a:ext cx="7992888" cy="3394710"/>
          </a:xfrm>
        </p:spPr>
        <p:txBody>
          <a:bodyPr/>
          <a:lstStyle/>
          <a:p>
            <a:pPr indent="457200" algn="just"/>
            <a:r>
              <a:rPr lang="ru-RU" sz="1400" dirty="0" smtClean="0">
                <a:solidFill>
                  <a:schemeClr val="tx1">
                    <a:lumMod val="95000"/>
                    <a:lumOff val="5000"/>
                  </a:schemeClr>
                </a:solidFill>
                <a:latin typeface="Arial" pitchFamily="34" charset="0"/>
                <a:cs typeface="Arial" pitchFamily="34" charset="0"/>
              </a:rPr>
              <a:t>Электронные документы (их копии), подтверждающие соответствие участника электронного аукциона дополнительным требованиям, установленным в соответствии с частями 2 и 2.1 статьи 31 44-ФЗ, не включаются участником такого аукциона в состав второй части заявки</a:t>
            </a:r>
          </a:p>
          <a:p>
            <a:pPr indent="457200" algn="just"/>
            <a:endParaRPr lang="ru-RU" sz="1400" dirty="0">
              <a:solidFill>
                <a:schemeClr val="tx1">
                  <a:lumMod val="95000"/>
                  <a:lumOff val="5000"/>
                </a:schemeClr>
              </a:solidFill>
              <a:latin typeface="Arial" pitchFamily="34" charset="0"/>
              <a:cs typeface="Arial" pitchFamily="34" charset="0"/>
            </a:endParaRPr>
          </a:p>
          <a:p>
            <a:pPr indent="457200" algn="just"/>
            <a:r>
              <a:rPr lang="ru-RU" sz="1400" b="1" dirty="0" smtClean="0">
                <a:solidFill>
                  <a:schemeClr val="tx1">
                    <a:lumMod val="95000"/>
                    <a:lumOff val="5000"/>
                  </a:schemeClr>
                </a:solidFill>
                <a:latin typeface="Arial" pitchFamily="34" charset="0"/>
                <a:cs typeface="Arial" pitchFamily="34" charset="0"/>
              </a:rPr>
              <a:t>Если аукцион проводится с учетом </a:t>
            </a:r>
            <a:r>
              <a:rPr lang="ru-RU" sz="1400" b="1" dirty="0" err="1" smtClean="0">
                <a:solidFill>
                  <a:schemeClr val="tx1">
                    <a:lumMod val="95000"/>
                    <a:lumOff val="5000"/>
                  </a:schemeClr>
                </a:solidFill>
                <a:latin typeface="Arial" pitchFamily="34" charset="0"/>
                <a:cs typeface="Arial" pitchFamily="34" charset="0"/>
              </a:rPr>
              <a:t>доптребований</a:t>
            </a:r>
            <a:r>
              <a:rPr lang="ru-RU" sz="1400" b="1" dirty="0" smtClean="0">
                <a:solidFill>
                  <a:schemeClr val="tx1">
                    <a:lumMod val="95000"/>
                    <a:lumOff val="5000"/>
                  </a:schemeClr>
                </a:solidFill>
                <a:latin typeface="Arial" pitchFamily="34" charset="0"/>
                <a:cs typeface="Arial" pitchFamily="34" charset="0"/>
              </a:rPr>
              <a:t> по Постановлению Правительства РФ №99, участники должны войти в реестр участников таких аукционов.</a:t>
            </a:r>
          </a:p>
          <a:p>
            <a:pPr indent="457200" algn="just"/>
            <a:endParaRPr lang="ru-RU" sz="1400" dirty="0" smtClean="0">
              <a:solidFill>
                <a:schemeClr val="tx1">
                  <a:lumMod val="95000"/>
                  <a:lumOff val="5000"/>
                </a:schemeClr>
              </a:solidFill>
              <a:latin typeface="Arial" pitchFamily="34" charset="0"/>
              <a:cs typeface="Arial" pitchFamily="34" charset="0"/>
            </a:endParaRPr>
          </a:p>
          <a:p>
            <a:pPr indent="457200" algn="just"/>
            <a:endParaRPr lang="ru-RU" sz="1400" dirty="0" smtClean="0">
              <a:solidFill>
                <a:schemeClr val="tx1">
                  <a:lumMod val="95000"/>
                  <a:lumOff val="5000"/>
                </a:schemeClr>
              </a:solidFill>
              <a:latin typeface="Arial" pitchFamily="34" charset="0"/>
              <a:cs typeface="Arial" pitchFamily="34" charset="0"/>
            </a:endParaRPr>
          </a:p>
          <a:p>
            <a:pPr indent="457200" algn="just"/>
            <a:r>
              <a:rPr lang="ru-RU" sz="1400" dirty="0" smtClean="0">
                <a:solidFill>
                  <a:schemeClr val="tx1">
                    <a:lumMod val="95000"/>
                    <a:lumOff val="5000"/>
                  </a:schemeClr>
                </a:solidFill>
                <a:latin typeface="Arial" pitchFamily="34" charset="0"/>
                <a:cs typeface="Arial" pitchFamily="34" charset="0"/>
              </a:rPr>
              <a:t>Реестры ведутся ЭТП, в реестр включаются участники, уже аккредитованные на ЭТП на основании направленных  документов  (или их копии), подтверждающих соответствие участника закупки дополнительным требованиям, установленным постановлением Правительства РФ от 4 февраля 2015 г. № 99</a:t>
            </a:r>
            <a:endParaRPr lang="ru-RU" sz="1400" dirty="0">
              <a:solidFill>
                <a:schemeClr val="tx1">
                  <a:lumMod val="95000"/>
                  <a:lumOff val="5000"/>
                </a:schemeClr>
              </a:solidFill>
              <a:latin typeface="Arial" pitchFamily="34" charset="0"/>
              <a:cs typeface="Arial" pitchFamily="34" charset="0"/>
            </a:endParaRPr>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310423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11510"/>
            <a:ext cx="4885400" cy="665458"/>
          </a:xfrm>
        </p:spPr>
        <p:txBody>
          <a:bodyPr/>
          <a:lstStyle/>
          <a:p>
            <a:pPr algn="ctr"/>
            <a:r>
              <a:rPr lang="ru-RU" sz="2000" b="1" dirty="0">
                <a:latin typeface="Arial" panose="020B0604020202020204" pitchFamily="34" charset="0"/>
                <a:cs typeface="Arial" panose="020B0604020202020204" pitchFamily="34" charset="0"/>
              </a:rPr>
              <a:t>Рассмотрение первых частей</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7" y="1183005"/>
            <a:ext cx="3682745" cy="1028705"/>
          </a:xfrm>
        </p:spPr>
        <p:txBody>
          <a:bodyPr/>
          <a:lstStyle/>
          <a:p>
            <a:pPr algn="ctr"/>
            <a:r>
              <a:rPr lang="ru-RU" dirty="0" smtClean="0">
                <a:latin typeface="Arial" pitchFamily="34" charset="0"/>
                <a:cs typeface="Arial" pitchFamily="34" charset="0"/>
              </a:rPr>
              <a:t>Если имеется проектная документация в соответствии с  п. 8 ч.1 ст.33</a:t>
            </a:r>
          </a:p>
          <a:p>
            <a:endParaRPr lang="ru-RU" dirty="0" smtClean="0">
              <a:latin typeface="Arial" pitchFamily="34" charset="0"/>
              <a:cs typeface="Arial" pitchFamily="34" charset="0"/>
            </a:endParaRPr>
          </a:p>
          <a:p>
            <a:r>
              <a:rPr lang="ru-RU" sz="1200" dirty="0" smtClean="0">
                <a:latin typeface="Arial" pitchFamily="34" charset="0"/>
                <a:cs typeface="Arial" pitchFamily="34" charset="0"/>
              </a:rPr>
              <a:t>  -</a:t>
            </a:r>
            <a:endParaRPr lang="ru-RU" sz="1200" dirty="0">
              <a:latin typeface="Arial" pitchFamily="34" charset="0"/>
              <a:cs typeface="Arial" pitchFamily="34" charset="0"/>
            </a:endParaRPr>
          </a:p>
        </p:txBody>
      </p:sp>
      <p:sp>
        <p:nvSpPr>
          <p:cNvPr id="4" name="Текст 2"/>
          <p:cNvSpPr txBox="1">
            <a:spLocks/>
          </p:cNvSpPr>
          <p:nvPr/>
        </p:nvSpPr>
        <p:spPr>
          <a:xfrm>
            <a:off x="5076056" y="1203598"/>
            <a:ext cx="3178689" cy="864096"/>
          </a:xfrm>
          <a:prstGeom prst="rect">
            <a:avLst/>
          </a:prstGeom>
        </p:spPr>
        <p:txBody>
          <a:bodyPr wrap="square" lIns="0" tIns="0" rIns="0" bIns="0">
            <a:noAutofit/>
          </a:bodyPr>
          <a:lstStyle/>
          <a:p>
            <a:pPr algn="ctr"/>
            <a:r>
              <a:rPr lang="ru-RU" dirty="0">
                <a:latin typeface="Arial" pitchFamily="34" charset="0"/>
                <a:cs typeface="Arial" pitchFamily="34" charset="0"/>
              </a:rPr>
              <a:t>Если нет проектной документации</a:t>
            </a:r>
          </a:p>
          <a:p>
            <a:endParaRPr lang="ru-RU" dirty="0">
              <a:latin typeface="Arial" pitchFamily="34" charset="0"/>
              <a:cs typeface="Arial" pitchFamily="34" charset="0"/>
            </a:endParaRPr>
          </a:p>
          <a:p>
            <a:endParaRPr lang="ru-RU" dirty="0" smtClean="0">
              <a:latin typeface="Arial" pitchFamily="34" charset="0"/>
              <a:cs typeface="Arial" pitchFamily="34" charset="0"/>
            </a:endParaRPr>
          </a:p>
        </p:txBody>
      </p:sp>
      <p:sp>
        <p:nvSpPr>
          <p:cNvPr id="5" name="Прямоугольник 4"/>
          <p:cNvSpPr/>
          <p:nvPr/>
        </p:nvSpPr>
        <p:spPr>
          <a:xfrm>
            <a:off x="409458" y="4107728"/>
            <a:ext cx="8352928" cy="523220"/>
          </a:xfrm>
          <a:prstGeom prst="rect">
            <a:avLst/>
          </a:prstGeom>
        </p:spPr>
        <p:txBody>
          <a:bodyPr wrap="square">
            <a:spAutoFit/>
          </a:bodyPr>
          <a:lstStyle/>
          <a:p>
            <a:r>
              <a:rPr lang="ru-RU" sz="1400" dirty="0" smtClean="0">
                <a:latin typeface="Arial" panose="020B0604020202020204" pitchFamily="34" charset="0"/>
                <a:cs typeface="Arial" panose="020B0604020202020204" pitchFamily="34" charset="0"/>
              </a:rPr>
              <a:t>Если НМЦК до 300 млн рублей  (стройка - до 2 млрд рублей) -  не более 1 рабочего дня</a:t>
            </a:r>
          </a:p>
          <a:p>
            <a:r>
              <a:rPr lang="ru-RU" sz="1400" dirty="0" smtClean="0">
                <a:latin typeface="Arial" panose="020B0604020202020204" pitchFamily="34" charset="0"/>
                <a:cs typeface="Arial" panose="020B0604020202020204" pitchFamily="34" charset="0"/>
              </a:rPr>
              <a:t>В других случаях-не более 3 рабочих дней с </a:t>
            </a:r>
            <a:r>
              <a:rPr lang="ru-RU" sz="1400" dirty="0">
                <a:latin typeface="Arial" panose="020B0604020202020204" pitchFamily="34" charset="0"/>
                <a:cs typeface="Arial" panose="020B0604020202020204" pitchFamily="34" charset="0"/>
              </a:rPr>
              <a:t>даты окончания срока подачи указанных заявок</a:t>
            </a:r>
            <a:r>
              <a:rPr lang="ru-RU" sz="1400" dirty="0"/>
              <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58" y="2259849"/>
            <a:ext cx="648072" cy="6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079" y="2248513"/>
            <a:ext cx="784016" cy="69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3728" y="2280347"/>
            <a:ext cx="657765"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337" y="2280347"/>
            <a:ext cx="859292"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705" y="2251197"/>
            <a:ext cx="631331" cy="64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35430" y="3075806"/>
            <a:ext cx="833883"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Участник</a:t>
            </a:r>
            <a:endParaRPr lang="ru-RU" dirty="0"/>
          </a:p>
        </p:txBody>
      </p:sp>
      <p:sp>
        <p:nvSpPr>
          <p:cNvPr id="7" name="Прямоугольник 6"/>
          <p:cNvSpPr/>
          <p:nvPr/>
        </p:nvSpPr>
        <p:spPr>
          <a:xfrm>
            <a:off x="1180695" y="3076063"/>
            <a:ext cx="679994"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Заявка</a:t>
            </a:r>
            <a:endParaRPr lang="ru-RU" dirty="0"/>
          </a:p>
        </p:txBody>
      </p:sp>
      <p:sp>
        <p:nvSpPr>
          <p:cNvPr id="8" name="Прямоугольник 7"/>
          <p:cNvSpPr/>
          <p:nvPr/>
        </p:nvSpPr>
        <p:spPr>
          <a:xfrm>
            <a:off x="2123727" y="3076064"/>
            <a:ext cx="657765" cy="276742"/>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ЭТП</a:t>
            </a:r>
            <a:endParaRPr lang="ru-RU" dirty="0"/>
          </a:p>
        </p:txBody>
      </p:sp>
      <p:sp>
        <p:nvSpPr>
          <p:cNvPr id="9" name="Прямоугольник 8"/>
          <p:cNvSpPr/>
          <p:nvPr/>
        </p:nvSpPr>
        <p:spPr>
          <a:xfrm>
            <a:off x="2582007" y="3081274"/>
            <a:ext cx="1629953" cy="830997"/>
          </a:xfrm>
          <a:prstGeom prst="rect">
            <a:avLst/>
          </a:prstGeom>
        </p:spPr>
        <p:txBody>
          <a:bodyPr wrap="square">
            <a:spAutoFit/>
          </a:bodyPr>
          <a:lstStyle/>
          <a:p>
            <a:pPr algn="ctr"/>
            <a:r>
              <a:rPr lang="ru-RU" sz="1200" kern="0" dirty="0" smtClean="0">
                <a:solidFill>
                  <a:sysClr val="windowText" lastClr="000000"/>
                </a:solidFill>
                <a:latin typeface="Arial" pitchFamily="34" charset="0"/>
                <a:cs typeface="Arial" pitchFamily="34" charset="0"/>
              </a:rPr>
              <a:t>Торги без протокола рассмотрения 1 частей</a:t>
            </a:r>
            <a:endParaRPr lang="ru-RU"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020" y="2251198"/>
            <a:ext cx="648072" cy="641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307" y="2259848"/>
            <a:ext cx="784016" cy="69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6916" y="2244927"/>
            <a:ext cx="657765" cy="6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154" y="2259849"/>
            <a:ext cx="856535" cy="674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Прямоугольник 18"/>
          <p:cNvSpPr/>
          <p:nvPr/>
        </p:nvSpPr>
        <p:spPr>
          <a:xfrm>
            <a:off x="4701687" y="3240414"/>
            <a:ext cx="833883"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Участник</a:t>
            </a:r>
            <a:endParaRPr lang="ru-RU" dirty="0"/>
          </a:p>
        </p:txBody>
      </p:sp>
      <p:sp>
        <p:nvSpPr>
          <p:cNvPr id="20" name="Прямоугольник 19"/>
          <p:cNvSpPr/>
          <p:nvPr/>
        </p:nvSpPr>
        <p:spPr>
          <a:xfrm>
            <a:off x="5546952" y="3240671"/>
            <a:ext cx="679994" cy="276999"/>
          </a:xfrm>
          <a:prstGeom prst="rect">
            <a:avLst/>
          </a:prstGeom>
        </p:spPr>
        <p:txBody>
          <a:bodyPr wrap="none">
            <a:spAutoFit/>
          </a:bodyPr>
          <a:lstStyle/>
          <a:p>
            <a:r>
              <a:rPr lang="ru-RU" sz="1200" kern="0" dirty="0">
                <a:solidFill>
                  <a:sysClr val="windowText" lastClr="000000"/>
                </a:solidFill>
                <a:latin typeface="Arial" pitchFamily="34" charset="0"/>
                <a:cs typeface="Arial" pitchFamily="34" charset="0"/>
              </a:rPr>
              <a:t>Заявка</a:t>
            </a:r>
            <a:endParaRPr lang="ru-RU" dirty="0"/>
          </a:p>
        </p:txBody>
      </p:sp>
      <p:sp>
        <p:nvSpPr>
          <p:cNvPr id="21" name="Прямоугольник 20"/>
          <p:cNvSpPr/>
          <p:nvPr/>
        </p:nvSpPr>
        <p:spPr>
          <a:xfrm>
            <a:off x="6538195" y="3225088"/>
            <a:ext cx="657765" cy="276742"/>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ЭТП</a:t>
            </a:r>
            <a:endParaRPr lang="ru-RU" dirty="0"/>
          </a:p>
        </p:txBody>
      </p:sp>
      <p:sp>
        <p:nvSpPr>
          <p:cNvPr id="10" name="Прямоугольник 9"/>
          <p:cNvSpPr/>
          <p:nvPr/>
        </p:nvSpPr>
        <p:spPr>
          <a:xfrm>
            <a:off x="7037593" y="3148337"/>
            <a:ext cx="1201071" cy="661720"/>
          </a:xfrm>
          <a:prstGeom prst="rect">
            <a:avLst/>
          </a:prstGeom>
        </p:spPr>
        <p:txBody>
          <a:bodyPr wrap="square">
            <a:spAutoFit/>
          </a:bodyPr>
          <a:lstStyle/>
          <a:p>
            <a:pPr algn="ctr"/>
            <a:r>
              <a:rPr lang="ru-RU" sz="1200" dirty="0" smtClean="0"/>
              <a:t>Заказчик</a:t>
            </a:r>
          </a:p>
          <a:p>
            <a:pPr algn="ctr">
              <a:lnSpc>
                <a:spcPts val="1000"/>
              </a:lnSpc>
            </a:pPr>
            <a:r>
              <a:rPr lang="ru-RU" sz="1200" dirty="0" smtClean="0"/>
              <a:t>протокол </a:t>
            </a:r>
          </a:p>
          <a:p>
            <a:pPr algn="ctr">
              <a:lnSpc>
                <a:spcPts val="1000"/>
              </a:lnSpc>
            </a:pPr>
            <a:r>
              <a:rPr lang="ru-RU" sz="1200" dirty="0" smtClean="0"/>
              <a:t>рассмотрения 1 частей</a:t>
            </a:r>
            <a:endParaRPr lang="ru-RU" sz="1200" dirty="0"/>
          </a:p>
        </p:txBody>
      </p:sp>
      <p:sp>
        <p:nvSpPr>
          <p:cNvPr id="25" name="Прямоугольник 24"/>
          <p:cNvSpPr/>
          <p:nvPr/>
        </p:nvSpPr>
        <p:spPr>
          <a:xfrm>
            <a:off x="8171532" y="3270772"/>
            <a:ext cx="760722" cy="276999"/>
          </a:xfrm>
          <a:prstGeom prst="rect">
            <a:avLst/>
          </a:prstGeom>
        </p:spPr>
        <p:txBody>
          <a:bodyPr wrap="square">
            <a:spAutoFit/>
          </a:bodyPr>
          <a:lstStyle/>
          <a:p>
            <a:r>
              <a:rPr lang="ru-RU" sz="1200" kern="0" dirty="0" smtClean="0">
                <a:solidFill>
                  <a:sysClr val="windowText" lastClr="000000"/>
                </a:solidFill>
                <a:latin typeface="Arial" pitchFamily="34" charset="0"/>
                <a:cs typeface="Arial" pitchFamily="34" charset="0"/>
              </a:rPr>
              <a:t>Торги</a:t>
            </a:r>
            <a:endParaRPr lang="ru-RU" dirty="0"/>
          </a:p>
        </p:txBody>
      </p:sp>
      <p:sp>
        <p:nvSpPr>
          <p:cNvPr id="24" name="Прямоугольник 2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56000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a:latin typeface="Arial" panose="020B0604020202020204" pitchFamily="34" charset="0"/>
                <a:cs typeface="Arial" panose="020B0604020202020204" pitchFamily="34" charset="0"/>
              </a:rPr>
              <a:t>Проведение ЭА</a:t>
            </a:r>
          </a:p>
        </p:txBody>
      </p:sp>
      <p:sp>
        <p:nvSpPr>
          <p:cNvPr id="3" name="Текст 2"/>
          <p:cNvSpPr>
            <a:spLocks noGrp="1"/>
          </p:cNvSpPr>
          <p:nvPr>
            <p:ph type="body" idx="1"/>
          </p:nvPr>
        </p:nvSpPr>
        <p:spPr>
          <a:xfrm>
            <a:off x="4572000" y="1183005"/>
            <a:ext cx="4114806" cy="3394710"/>
          </a:xfrm>
        </p:spPr>
        <p:txBody>
          <a:bodyPr/>
          <a:lstStyle/>
          <a:p>
            <a:r>
              <a:rPr lang="ru-RU" dirty="0" smtClean="0">
                <a:solidFill>
                  <a:schemeClr val="tx1">
                    <a:lumMod val="95000"/>
                    <a:lumOff val="5000"/>
                  </a:schemeClr>
                </a:solidFill>
                <a:latin typeface="Arial" pitchFamily="34" charset="0"/>
                <a:cs typeface="Arial" pitchFamily="34" charset="0"/>
              </a:rPr>
              <a:t>Проводится в рабочий день, следующий за датой окончания срока рассмотрения первых частей заявок на участие в таком аукционе.</a:t>
            </a:r>
          </a:p>
          <a:p>
            <a:endParaRPr lang="ru-RU" dirty="0">
              <a:solidFill>
                <a:schemeClr val="tx1">
                  <a:lumMod val="95000"/>
                  <a:lumOff val="5000"/>
                </a:schemeClr>
              </a:solidFill>
              <a:latin typeface="Arial" pitchFamily="34" charset="0"/>
              <a:cs typeface="Arial" pitchFamily="34" charset="0"/>
            </a:endParaRPr>
          </a:p>
          <a:p>
            <a:endParaRPr lang="ru-RU" dirty="0" smtClean="0">
              <a:solidFill>
                <a:schemeClr val="tx1">
                  <a:lumMod val="95000"/>
                  <a:lumOff val="5000"/>
                </a:schemeClr>
              </a:solidFill>
              <a:latin typeface="Arial" pitchFamily="34" charset="0"/>
              <a:cs typeface="Arial" pitchFamily="34" charset="0"/>
            </a:endParaRPr>
          </a:p>
          <a:p>
            <a:r>
              <a:rPr lang="ru-RU" dirty="0" smtClean="0">
                <a:solidFill>
                  <a:srgbClr val="C00000"/>
                </a:solidFill>
                <a:latin typeface="Arial" pitchFamily="34" charset="0"/>
                <a:cs typeface="Arial" pitchFamily="34" charset="0"/>
              </a:rPr>
              <a:t>С 1 июля 2019 года</a:t>
            </a:r>
          </a:p>
          <a:p>
            <a:r>
              <a:rPr lang="ru-RU" dirty="0" smtClean="0">
                <a:solidFill>
                  <a:schemeClr val="tx1">
                    <a:lumMod val="95000"/>
                    <a:lumOff val="5000"/>
                  </a:schemeClr>
                </a:solidFill>
                <a:latin typeface="Arial" pitchFamily="34" charset="0"/>
                <a:cs typeface="Arial" pitchFamily="34" charset="0"/>
              </a:rPr>
              <a:t>В случае включения в документацию о закупке в соответствии с пунктом 8 части 1 статьи 33 наст44-ФЗ проектной документации </a:t>
            </a:r>
            <a:r>
              <a:rPr lang="ru-RU" b="1" dirty="0" smtClean="0">
                <a:solidFill>
                  <a:schemeClr val="tx1">
                    <a:lumMod val="95000"/>
                    <a:lumOff val="5000"/>
                  </a:schemeClr>
                </a:solidFill>
                <a:latin typeface="Arial" pitchFamily="34" charset="0"/>
                <a:cs typeface="Arial" pitchFamily="34" charset="0"/>
              </a:rPr>
              <a:t>проводится через 4 часа после окончания срока подачи заявок</a:t>
            </a:r>
            <a:endParaRPr lang="ru-RU" b="1" dirty="0">
              <a:solidFill>
                <a:schemeClr val="tx1">
                  <a:lumMod val="95000"/>
                  <a:lumOff val="5000"/>
                </a:schemeClr>
              </a:solidFill>
              <a:latin typeface="Arial" pitchFamily="34" charset="0"/>
              <a:cs typeface="Arial" pitchFamily="34" charset="0"/>
            </a:endParaRPr>
          </a:p>
        </p:txBody>
      </p:sp>
      <p:pic>
        <p:nvPicPr>
          <p:cNvPr id="5122"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84" y="1636027"/>
            <a:ext cx="2952328" cy="18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751693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665458"/>
          </a:xfrm>
        </p:spPr>
        <p:txBody>
          <a:bodyPr/>
          <a:lstStyle/>
          <a:p>
            <a:pPr algn="ctr"/>
            <a:r>
              <a:rPr lang="ru-RU" sz="2000" b="1" dirty="0">
                <a:latin typeface="Arial" panose="020B0604020202020204" pitchFamily="34" charset="0"/>
                <a:cs typeface="Arial" panose="020B0604020202020204" pitchFamily="34" charset="0"/>
              </a:rPr>
              <a:t>Рассмотрение 2 частей</a:t>
            </a:r>
          </a:p>
        </p:txBody>
      </p:sp>
      <p:sp>
        <p:nvSpPr>
          <p:cNvPr id="3" name="Текст 2"/>
          <p:cNvSpPr>
            <a:spLocks noGrp="1"/>
          </p:cNvSpPr>
          <p:nvPr>
            <p:ph type="body" idx="1"/>
          </p:nvPr>
        </p:nvSpPr>
        <p:spPr>
          <a:xfrm>
            <a:off x="4644008" y="1491629"/>
            <a:ext cx="4042798" cy="3086085"/>
          </a:xfrm>
        </p:spPr>
        <p:txBody>
          <a:bodyPr/>
          <a:lstStyle/>
          <a:p>
            <a:r>
              <a:rPr lang="ru-RU" dirty="0" smtClean="0">
                <a:latin typeface="Arial" panose="020B0604020202020204" pitchFamily="34" charset="0"/>
                <a:cs typeface="Arial" panose="020B0604020202020204" pitchFamily="34" charset="0"/>
              </a:rPr>
              <a:t>Общий срок рассмотрения вторых частей заявок на участие в электронном аукционе не может превышать 3 рабочих дня с даты размещения на электронной площадке протокола проведения электронного аукциона</a:t>
            </a:r>
            <a:endParaRPr lang="ru-RU"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3648" y="1365119"/>
            <a:ext cx="2085589" cy="241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789188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40" y="411510"/>
            <a:ext cx="8280919" cy="665458"/>
          </a:xfrm>
        </p:spPr>
        <p:txBody>
          <a:bodyPr/>
          <a:lstStyle/>
          <a:p>
            <a:pPr algn="ctr"/>
            <a:r>
              <a:rPr lang="ru-RU" sz="2000" b="1" dirty="0">
                <a:latin typeface="Arial" panose="020B0604020202020204" pitchFamily="34" charset="0"/>
                <a:cs typeface="Arial" panose="020B0604020202020204" pitchFamily="34" charset="0"/>
              </a:rPr>
              <a:t>Аукцион не состоялся. Заключение контракта</a:t>
            </a:r>
          </a:p>
        </p:txBody>
      </p:sp>
      <p:sp>
        <p:nvSpPr>
          <p:cNvPr id="3" name="Текст 2"/>
          <p:cNvSpPr>
            <a:spLocks noGrp="1"/>
          </p:cNvSpPr>
          <p:nvPr>
            <p:ph type="body" idx="1"/>
          </p:nvPr>
        </p:nvSpPr>
        <p:spPr/>
        <p:txBody>
          <a:bodyPr/>
          <a:lstStyle/>
          <a:p>
            <a:r>
              <a:rPr lang="ru-RU" sz="1200" b="1" dirty="0" smtClean="0">
                <a:latin typeface="Arial" pitchFamily="34" charset="0"/>
                <a:cs typeface="Arial" pitchFamily="34" charset="0"/>
              </a:rPr>
              <a:t>Пришла только 1 заявка или ни одной</a:t>
            </a:r>
          </a:p>
          <a:p>
            <a:pPr marL="171450" indent="-171450">
              <a:buFont typeface="Arial" pitchFamily="34" charset="0"/>
              <a:buChar char="•"/>
            </a:pPr>
            <a:r>
              <a:rPr lang="ru-RU" sz="1200" dirty="0" smtClean="0">
                <a:latin typeface="Arial" pitchFamily="34" charset="0"/>
                <a:cs typeface="Arial" pitchFamily="34" charset="0"/>
              </a:rPr>
              <a:t>Рассмотрение в течение 3 рабочих дней обоих частей  и принятие решения</a:t>
            </a:r>
          </a:p>
          <a:p>
            <a:pPr marL="171450" indent="-171450">
              <a:buFont typeface="Arial" pitchFamily="34" charset="0"/>
              <a:buChar char="•"/>
            </a:pPr>
            <a:r>
              <a:rPr lang="ru-RU" sz="1200" dirty="0" smtClean="0">
                <a:latin typeface="Arial" pitchFamily="34" charset="0"/>
                <a:cs typeface="Arial" pitchFamily="34" charset="0"/>
              </a:rPr>
              <a:t>Заключение контракта</a:t>
            </a:r>
            <a:r>
              <a:rPr lang="ru-RU" sz="1200" dirty="0">
                <a:latin typeface="Arial" pitchFamily="34" charset="0"/>
                <a:cs typeface="Arial" pitchFamily="34" charset="0"/>
              </a:rPr>
              <a:t> </a:t>
            </a:r>
            <a:r>
              <a:rPr lang="ru-RU" sz="1200" dirty="0" smtClean="0">
                <a:latin typeface="Arial" pitchFamily="34" charset="0"/>
                <a:cs typeface="Arial" pitchFamily="34" charset="0"/>
              </a:rPr>
              <a:t>с единственным участником (согласование цены!-разная позиция ФАС!)</a:t>
            </a:r>
          </a:p>
          <a:p>
            <a:endParaRPr lang="ru-RU" sz="1200" dirty="0">
              <a:latin typeface="Arial" pitchFamily="34" charset="0"/>
              <a:cs typeface="Arial" pitchFamily="34" charset="0"/>
            </a:endParaRPr>
          </a:p>
          <a:p>
            <a:r>
              <a:rPr lang="ru-RU" sz="1200" b="1" dirty="0" smtClean="0">
                <a:latin typeface="Arial" pitchFamily="34" charset="0"/>
                <a:cs typeface="Arial" pitchFamily="34" charset="0"/>
              </a:rPr>
              <a:t>Отклонили всех или всех, кроме 1 по 1- </a:t>
            </a:r>
            <a:r>
              <a:rPr lang="ru-RU" sz="1200" b="1" dirty="0" err="1" smtClean="0">
                <a:latin typeface="Arial" pitchFamily="34" charset="0"/>
                <a:cs typeface="Arial" pitchFamily="34" charset="0"/>
              </a:rPr>
              <a:t>ым</a:t>
            </a:r>
            <a:r>
              <a:rPr lang="ru-RU" sz="1200" b="1" dirty="0" smtClean="0">
                <a:latin typeface="Arial" pitchFamily="34" charset="0"/>
                <a:cs typeface="Arial" pitchFamily="34" charset="0"/>
              </a:rPr>
              <a:t> частям</a:t>
            </a:r>
          </a:p>
          <a:p>
            <a:pPr marL="171450" indent="-171450">
              <a:buFont typeface="Arial" pitchFamily="34" charset="0"/>
              <a:buChar char="•"/>
            </a:pPr>
            <a:r>
              <a:rPr lang="ru-RU" sz="1200" dirty="0" smtClean="0">
                <a:latin typeface="Arial" pitchFamily="34" charset="0"/>
                <a:cs typeface="Arial" pitchFamily="34" charset="0"/>
              </a:rPr>
              <a:t>Рассмотрение 2 части оставшейся заявки в течение 3 рабочих дней, принятие решения</a:t>
            </a:r>
          </a:p>
          <a:p>
            <a:pPr marL="171450" indent="-171450">
              <a:buFont typeface="Arial" pitchFamily="34" charset="0"/>
              <a:buChar char="•"/>
            </a:pPr>
            <a:r>
              <a:rPr lang="ru-RU" sz="1200" dirty="0" smtClean="0">
                <a:latin typeface="Arial" pitchFamily="34" charset="0"/>
                <a:cs typeface="Arial" pitchFamily="34" charset="0"/>
              </a:rPr>
              <a:t>Заключение контракта с единственным участником (согласование цены!-разная позиция ФАС!)</a:t>
            </a:r>
          </a:p>
          <a:p>
            <a:endParaRPr lang="ru-RU" sz="1200" dirty="0" smtClean="0">
              <a:latin typeface="Arial" pitchFamily="34" charset="0"/>
              <a:cs typeface="Arial" pitchFamily="34" charset="0"/>
            </a:endParaRPr>
          </a:p>
          <a:p>
            <a:r>
              <a:rPr lang="ru-RU" sz="1200" b="1" dirty="0" smtClean="0">
                <a:latin typeface="Arial" pitchFamily="34" charset="0"/>
                <a:cs typeface="Arial" pitchFamily="34" charset="0"/>
              </a:rPr>
              <a:t>Допущены больше 2, но на торги никто не пришел</a:t>
            </a:r>
          </a:p>
          <a:p>
            <a:pPr marL="171450" indent="-171450">
              <a:buFont typeface="Arial" pitchFamily="34" charset="0"/>
              <a:buChar char="•"/>
            </a:pPr>
            <a:r>
              <a:rPr lang="ru-RU" sz="1200" dirty="0" smtClean="0">
                <a:latin typeface="Arial" pitchFamily="34" charset="0"/>
                <a:cs typeface="Arial" pitchFamily="34" charset="0"/>
              </a:rPr>
              <a:t>Рассмотрение 2 части оставшейся заявки в течение 3 рабочих дней, принятие решения</a:t>
            </a:r>
          </a:p>
          <a:p>
            <a:pPr marL="171450" indent="-171450">
              <a:buFont typeface="Arial" pitchFamily="34" charset="0"/>
              <a:buChar char="•"/>
            </a:pPr>
            <a:r>
              <a:rPr lang="ru-RU" sz="1200" dirty="0" smtClean="0">
                <a:latin typeface="Arial" pitchFamily="34" charset="0"/>
                <a:cs typeface="Arial" pitchFamily="34" charset="0"/>
              </a:rPr>
              <a:t>Заключение контракта с участником, заявка на участие в котором подана:</a:t>
            </a:r>
          </a:p>
          <a:p>
            <a:r>
              <a:rPr lang="ru-RU" sz="1200" dirty="0" smtClean="0">
                <a:latin typeface="Arial" pitchFamily="34" charset="0"/>
                <a:cs typeface="Arial" pitchFamily="34" charset="0"/>
              </a:rPr>
              <a:t>а) ранее других заявок на участие в таком аукционе, если несколько участников такого аукциона и поданные ими заявки признаны соответствующими требованиям настоящего Федерального закона и документации о таком аукционе;</a:t>
            </a:r>
          </a:p>
          <a:p>
            <a:r>
              <a:rPr lang="ru-RU" sz="1200" dirty="0" smtClean="0">
                <a:latin typeface="Arial" pitchFamily="34" charset="0"/>
                <a:cs typeface="Arial" pitchFamily="34" charset="0"/>
              </a:rPr>
              <a:t>б) единственным участником такого аукциона, если только один участник такого аукциона и поданная им заявка признаны соответствующими требованиям настоящего Федерального закона и документации о таком аукционе.</a:t>
            </a:r>
          </a:p>
          <a:p>
            <a:endParaRPr lang="ru-RU" dirty="0" smtClean="0">
              <a:latin typeface="Arial" pitchFamily="34" charset="0"/>
              <a:cs typeface="Arial" pitchFamily="34" charset="0"/>
            </a:endParaRPr>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32094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987574"/>
            <a:ext cx="7992888" cy="3785652"/>
          </a:xfrm>
          <a:prstGeom prst="rect">
            <a:avLst/>
          </a:prstGeom>
        </p:spPr>
        <p:txBody>
          <a:bodyPr wrap="square">
            <a:spAutoFit/>
          </a:bodyPr>
          <a:lstStyle/>
          <a:p>
            <a:pPr marL="28575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если проектом контракта предусмотрены отдельные этапы его исполнения, цена каждого этапа должна будет устанавливаться в размере, сниженном пропорционально снижению НМЦК участником закупки, с которым заключается </a:t>
            </a:r>
            <a:r>
              <a:rPr lang="ru-RU" sz="1600" dirty="0" smtClean="0">
                <a:latin typeface="Arial" panose="020B0604020202020204" pitchFamily="34" charset="0"/>
                <a:cs typeface="Arial" panose="020B0604020202020204" pitchFamily="34" charset="0"/>
              </a:rPr>
              <a:t>контракт</a:t>
            </a:r>
          </a:p>
          <a:p>
            <a:pPr marL="285750" indent="-285750" algn="just">
              <a:buFont typeface="Arial" panose="020B0604020202020204" pitchFamily="34" charset="0"/>
              <a:buChar char="•"/>
            </a:pPr>
            <a:endParaRPr lang="ru-RU"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ru-RU" sz="1600" dirty="0" smtClean="0">
                <a:latin typeface="Arial" panose="020B0604020202020204" pitchFamily="34" charset="0"/>
                <a:ea typeface="Calibri"/>
                <a:cs typeface="Arial" panose="020B0604020202020204" pitchFamily="34" charset="0"/>
              </a:rPr>
              <a:t>будет </a:t>
            </a:r>
            <a:r>
              <a:rPr lang="ru-RU" sz="1600" dirty="0">
                <a:latin typeface="Arial" panose="020B0604020202020204" pitchFamily="34" charset="0"/>
                <a:ea typeface="Calibri"/>
                <a:cs typeface="Arial" panose="020B0604020202020204" pitchFamily="34" charset="0"/>
              </a:rPr>
              <a:t>предоставлена возможность включать в извещения информацию об ориентировочной цене контракта либо формуле цены и максимального значения контракта в случаях, которые определены Правительством </a:t>
            </a:r>
            <a:r>
              <a:rPr lang="ru-RU" sz="1600" dirty="0" smtClean="0">
                <a:latin typeface="Arial" panose="020B0604020202020204" pitchFamily="34" charset="0"/>
                <a:ea typeface="Calibri"/>
                <a:cs typeface="Arial" panose="020B0604020202020204" pitchFamily="34" charset="0"/>
              </a:rPr>
              <a:t>РФ</a:t>
            </a:r>
          </a:p>
          <a:p>
            <a:pPr marL="285750" indent="-285750" algn="just">
              <a:buFont typeface="Arial" panose="020B0604020202020204" pitchFamily="34" charset="0"/>
              <a:buChar char="•"/>
            </a:pPr>
            <a:endParaRPr lang="ru-RU" sz="1600" dirty="0" smtClean="0">
              <a:latin typeface="Arial" panose="020B0604020202020204" pitchFamily="34" charset="0"/>
              <a:ea typeface="Calibri"/>
              <a:cs typeface="Arial" panose="020B0604020202020204" pitchFamily="34" charset="0"/>
            </a:endParaRPr>
          </a:p>
          <a:p>
            <a:pPr marL="285750" indent="-285750" algn="just">
              <a:buFont typeface="Arial" panose="020B0604020202020204" pitchFamily="34" charset="0"/>
              <a:buChar char="•"/>
            </a:pPr>
            <a:r>
              <a:rPr lang="ru-RU" sz="1600" dirty="0">
                <a:latin typeface="Arial" panose="020B0604020202020204" pitchFamily="34" charset="0"/>
                <a:cs typeface="Arial" panose="020B0604020202020204" pitchFamily="34" charset="0"/>
              </a:rPr>
              <a:t>Минфину России будет предоставлено полномочие на разработку и утверждение типовых контрактов, типовых условий контрактов в случае отсутствия таких типовых документов, утвержденных профильными органами власти или </a:t>
            </a:r>
            <a:r>
              <a:rPr lang="ru-RU" sz="1600" dirty="0" err="1">
                <a:latin typeface="Arial" panose="020B0604020202020204" pitchFamily="34" charset="0"/>
                <a:cs typeface="Arial" panose="020B0604020202020204" pitchFamily="34" charset="0"/>
              </a:rPr>
              <a:t>госкорпорациями</a:t>
            </a:r>
            <a:r>
              <a:rPr lang="ru-RU" sz="1600" dirty="0">
                <a:latin typeface="Arial" panose="020B0604020202020204" pitchFamily="34" charset="0"/>
                <a:cs typeface="Arial" panose="020B0604020202020204" pitchFamily="34" charset="0"/>
              </a:rPr>
              <a:t>.</a:t>
            </a:r>
          </a:p>
          <a:p>
            <a:pPr>
              <a:buFont typeface="Arial" panose="020B0604020202020204" pitchFamily="34" charset="0"/>
              <a:buChar char="•"/>
            </a:pPr>
            <a:endParaRPr lang="ru-RU" sz="1600" dirty="0">
              <a:latin typeface="Arial" panose="020B0604020202020204" pitchFamily="34" charset="0"/>
              <a:ea typeface="Calibri"/>
              <a:cs typeface="Arial" panose="020B0604020202020204" pitchFamily="34" charset="0"/>
            </a:endParaRPr>
          </a:p>
          <a:p>
            <a:pPr>
              <a:buFont typeface="Arial" panose="020B0604020202020204" pitchFamily="34" charset="0"/>
              <a:buChar char="•"/>
            </a:pPr>
            <a:endParaRPr lang="ru-RU" sz="1600" dirty="0">
              <a:latin typeface="Arial" panose="020B0604020202020204" pitchFamily="34" charset="0"/>
              <a:ea typeface="Calibri"/>
              <a:cs typeface="Arial" panose="020B0604020202020204" pitchFamily="34" charset="0"/>
            </a:endParaRPr>
          </a:p>
        </p:txBody>
      </p:sp>
      <p:sp>
        <p:nvSpPr>
          <p:cNvPr id="5" name="Заголовок 1"/>
          <p:cNvSpPr>
            <a:spLocks noGrp="1"/>
          </p:cNvSpPr>
          <p:nvPr>
            <p:ph type="title"/>
          </p:nvPr>
        </p:nvSpPr>
        <p:spPr>
          <a:xfrm>
            <a:off x="539552" y="407219"/>
            <a:ext cx="7992887" cy="665458"/>
          </a:xfrm>
        </p:spPr>
        <p:txBody>
          <a:bodyPr/>
          <a:lstStyle/>
          <a:p>
            <a:pPr algn="ctr"/>
            <a:r>
              <a:rPr lang="ru-RU" sz="2000" b="1" dirty="0">
                <a:latin typeface="Arial" panose="020B0604020202020204" pitchFamily="34" charset="0"/>
                <a:cs typeface="Arial" panose="020B0604020202020204" pitchFamily="34" charset="0"/>
              </a:rPr>
              <a:t>Изменения </a:t>
            </a:r>
            <a:r>
              <a:rPr lang="ru-RU" sz="2000" b="1" dirty="0" smtClean="0">
                <a:latin typeface="Arial" panose="020B0604020202020204" pitchFamily="34" charset="0"/>
                <a:cs typeface="Arial" panose="020B0604020202020204" pitchFamily="34" charset="0"/>
              </a:rPr>
              <a:t>в проектах ГК</a:t>
            </a:r>
            <a:endParaRPr lang="ru-RU" sz="2000" b="1" dirty="0">
              <a:latin typeface="Arial" panose="020B0604020202020204" pitchFamily="34" charset="0"/>
              <a:cs typeface="Arial" panose="020B0604020202020204" pitchFamily="34" charset="0"/>
            </a:endParaRPr>
          </a:p>
        </p:txBody>
      </p:sp>
      <p:sp>
        <p:nvSpPr>
          <p:cNvPr id="6" name="Прямоугольник 5"/>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187823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92887" cy="665458"/>
          </a:xfrm>
        </p:spPr>
        <p:txBody>
          <a:bodyPr/>
          <a:lstStyle/>
          <a:p>
            <a:pPr algn="ctr"/>
            <a:r>
              <a:rPr lang="ru-RU" sz="2000" b="1" dirty="0">
                <a:latin typeface="Arial" panose="020B0604020202020204" pitchFamily="34" charset="0"/>
                <a:cs typeface="Arial" panose="020B0604020202020204" pitchFamily="34" charset="0"/>
              </a:rPr>
              <a:t>Изменения </a:t>
            </a:r>
            <a:r>
              <a:rPr lang="ru-RU" sz="2000" b="1" dirty="0">
                <a:latin typeface="Arial" panose="020B0604020202020204" pitchFamily="34" charset="0"/>
                <a:cs typeface="Arial" panose="020B0604020202020204" pitchFamily="34" charset="0"/>
              </a:rPr>
              <a:t>порядка заключения контрактов</a:t>
            </a:r>
          </a:p>
        </p:txBody>
      </p:sp>
      <p:sp>
        <p:nvSpPr>
          <p:cNvPr id="3" name="Текст 2"/>
          <p:cNvSpPr>
            <a:spLocks noGrp="1"/>
          </p:cNvSpPr>
          <p:nvPr>
            <p:ph type="body" idx="1"/>
          </p:nvPr>
        </p:nvSpPr>
        <p:spPr>
          <a:xfrm>
            <a:off x="457200" y="1059582"/>
            <a:ext cx="8229599" cy="3672408"/>
          </a:xfrm>
        </p:spPr>
        <p:txBody>
          <a:bodyPr/>
          <a:lstStyle/>
          <a:p>
            <a:pPr marL="285750" indent="-285750">
              <a:buFont typeface="Arial" panose="020B0604020202020204" pitchFamily="34" charset="0"/>
              <a:buChar char="•"/>
            </a:pPr>
            <a:r>
              <a:rPr lang="ru-RU" sz="1600" dirty="0" smtClean="0"/>
              <a:t>Если заключается контракт с применением антидемпинговых мер, то аванс не будет </a:t>
            </a:r>
            <a:r>
              <a:rPr lang="ru-RU" sz="1600" dirty="0" smtClean="0"/>
              <a:t>выплачиваться</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Для подтверждения добросовестности достаточно 3 контрактов за 3 года, предшествующие подаче заявки на участие в закупке по аналогичному предмету, при этом стоимость 1 из контрактов должна быть не менее 20% от НМЦК текущей закупки</a:t>
            </a:r>
            <a:endParaRPr lang="ru-RU" sz="1600" dirty="0" smtClean="0"/>
          </a:p>
          <a:p>
            <a:pPr marL="171450" indent="-171450">
              <a:buFont typeface="Arial" panose="020B0604020202020204" pitchFamily="34" charset="0"/>
              <a:buChar char="•"/>
            </a:pPr>
            <a:endParaRPr lang="ru-RU" sz="600" dirty="0" smtClean="0"/>
          </a:p>
          <a:p>
            <a:pPr marL="285750" indent="-285750">
              <a:buFont typeface="Arial" panose="020B0604020202020204" pitchFamily="34" charset="0"/>
              <a:buChar char="•"/>
            </a:pPr>
            <a:r>
              <a:rPr lang="ru-RU" sz="1600" dirty="0" smtClean="0"/>
              <a:t>Если запрос предложений в электронной форме признан несостоявшимся, заказчик, по согласованию с ФАС, сможет заключить контракт с единственным поставщиком, в этом случае заключение контракта будет «на бумаге»</a:t>
            </a:r>
          </a:p>
          <a:p>
            <a:pPr marL="171450" indent="-171450">
              <a:buFont typeface="Arial" panose="020B0604020202020204" pitchFamily="34" charset="0"/>
              <a:buChar char="•"/>
            </a:pPr>
            <a:endParaRPr lang="ru-RU" sz="700" dirty="0" smtClean="0"/>
          </a:p>
          <a:p>
            <a:pPr marL="285750" indent="-285750">
              <a:buFont typeface="Arial" panose="020B0604020202020204" pitchFamily="34" charset="0"/>
              <a:buChar char="•"/>
            </a:pPr>
            <a:r>
              <a:rPr lang="ru-RU" sz="1600" dirty="0" smtClean="0"/>
              <a:t>Сократился срок обжалования действий (бездействия) заказчика до 5 дней (по каждому из этапов рассмотрения, в случае заключения контракта – жалобу может подать только  тот участник, с которым заключается контракт)</a:t>
            </a:r>
          </a:p>
          <a:p>
            <a:pPr marL="285750" indent="-285750">
              <a:buFont typeface="Arial" panose="020B0604020202020204" pitchFamily="34" charset="0"/>
              <a:buChar char="•"/>
            </a:pPr>
            <a:endParaRPr lang="ru-RU" sz="1050" dirty="0" smtClean="0"/>
          </a:p>
          <a:p>
            <a:pPr marL="285750" indent="-285750">
              <a:buFont typeface="Arial" panose="020B0604020202020204" pitchFamily="34" charset="0"/>
              <a:buChar char="•"/>
            </a:pPr>
            <a:r>
              <a:rPr lang="ru-RU" sz="1600" dirty="0" smtClean="0"/>
              <a:t>При этом участники закупок, находящиеся в РНП, жалобу подать не могут</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383408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83518"/>
            <a:ext cx="7992887" cy="665458"/>
          </a:xfrm>
        </p:spPr>
        <p:txBody>
          <a:bodyPr/>
          <a:lstStyle/>
          <a:p>
            <a:pPr algn="ctr"/>
            <a:r>
              <a:rPr lang="ru-RU" sz="2000" b="1" dirty="0" smtClean="0">
                <a:latin typeface="Arial" panose="020B0604020202020204" pitchFamily="34" charset="0"/>
                <a:cs typeface="Arial" panose="020B0604020202020204" pitchFamily="34" charset="0"/>
              </a:rPr>
              <a:t>Изменения </a:t>
            </a:r>
            <a:r>
              <a:rPr lang="ru-RU" sz="2000" b="1" dirty="0">
                <a:latin typeface="Arial" panose="020B0604020202020204" pitchFamily="34" charset="0"/>
                <a:cs typeface="Arial" panose="020B0604020202020204" pitchFamily="34" charset="0"/>
              </a:rPr>
              <a:t>порядка работы с обеспечением исполнения контракта </a:t>
            </a:r>
          </a:p>
        </p:txBody>
      </p:sp>
      <p:sp>
        <p:nvSpPr>
          <p:cNvPr id="3" name="Текст 2"/>
          <p:cNvSpPr>
            <a:spLocks noGrp="1"/>
          </p:cNvSpPr>
          <p:nvPr>
            <p:ph type="body" idx="1"/>
          </p:nvPr>
        </p:nvSpPr>
        <p:spPr>
          <a:xfrm>
            <a:off x="457200" y="1491630"/>
            <a:ext cx="8229599" cy="3394710"/>
          </a:xfrm>
        </p:spPr>
        <p:txBody>
          <a:bodyPr/>
          <a:lstStyle/>
          <a:p>
            <a:r>
              <a:rPr lang="ru-RU" sz="1600" dirty="0" smtClean="0"/>
              <a:t>С </a:t>
            </a:r>
            <a:r>
              <a:rPr lang="ru-RU" sz="1600" b="1" dirty="0" smtClean="0"/>
              <a:t>1 июля 2019 года </a:t>
            </a:r>
            <a:r>
              <a:rPr lang="ru-RU" sz="1600" dirty="0" smtClean="0"/>
              <a:t>возможен возврат обеспечения исполнения контракта пропорционально тому, как он будет выполняться. Условия возврата:</a:t>
            </a:r>
          </a:p>
          <a:p>
            <a:pPr marL="285750" indent="-285750">
              <a:buFont typeface="Arial" panose="020B0604020202020204" pitchFamily="34" charset="0"/>
              <a:buChar char="•"/>
            </a:pPr>
            <a:r>
              <a:rPr lang="ru-RU" sz="1600" dirty="0" smtClean="0"/>
              <a:t>у поставщика не должно быть неоплаченных неустоек (штрафов, пеней)</a:t>
            </a:r>
          </a:p>
          <a:p>
            <a:pPr marL="285750" indent="-285750">
              <a:buFont typeface="Arial" panose="020B0604020202020204" pitchFamily="34" charset="0"/>
              <a:buChar char="•"/>
            </a:pPr>
            <a:r>
              <a:rPr lang="ru-RU" sz="1600" dirty="0" smtClean="0"/>
              <a:t>аванс должен быть «отработан» (все обязательства на объем аванса должны быть закрыты)</a:t>
            </a:r>
          </a:p>
          <a:p>
            <a:pPr marL="285750" indent="-285750">
              <a:buFont typeface="Arial" panose="020B0604020202020204" pitchFamily="34" charset="0"/>
              <a:buChar char="•"/>
            </a:pPr>
            <a:endParaRPr lang="ru-RU" sz="1600" dirty="0" smtClean="0"/>
          </a:p>
          <a:p>
            <a:r>
              <a:rPr lang="ru-RU" sz="1600" dirty="0" smtClean="0"/>
              <a:t>Обеспечение исполнения контракта и обеспечение гарантийных обязательств предоставляются по отдельности</a:t>
            </a:r>
            <a:r>
              <a:rPr lang="ru-RU" sz="1600" dirty="0"/>
              <a:t>;</a:t>
            </a:r>
            <a:r>
              <a:rPr lang="ru-RU" sz="1600" dirty="0" smtClean="0"/>
              <a:t> для СМП и СОНКО гарантийные обязательства не более 10% НМЦК </a:t>
            </a:r>
          </a:p>
          <a:p>
            <a:endParaRPr lang="ru-RU" sz="1600" dirty="0"/>
          </a:p>
          <a:p>
            <a:r>
              <a:rPr lang="ru-RU" sz="1600" dirty="0" smtClean="0"/>
              <a:t>При этом, вначале нужно предоставить гарантийное обеспечение, и только потом заказчик сможет закрыть исполненные обязательства по контракту</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3999501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83518"/>
            <a:ext cx="7704855" cy="665458"/>
          </a:xfrm>
        </p:spPr>
        <p:txBody>
          <a:bodyPr/>
          <a:lstStyle/>
          <a:p>
            <a:pPr algn="ctr"/>
            <a:r>
              <a:rPr lang="ru-RU" sz="2000" b="1" dirty="0" smtClean="0">
                <a:latin typeface="Arial" panose="020B0604020202020204" pitchFamily="34" charset="0"/>
                <a:cs typeface="Arial" panose="020B0604020202020204" pitchFamily="34" charset="0"/>
              </a:rPr>
              <a:t>Дополнительные </a:t>
            </a:r>
            <a:r>
              <a:rPr lang="ru-RU" sz="2000" b="1" dirty="0">
                <a:latin typeface="Arial" panose="020B0604020202020204" pitchFamily="34" charset="0"/>
                <a:cs typeface="Arial" panose="020B0604020202020204" pitchFamily="34" charset="0"/>
              </a:rPr>
              <a:t>льготы для СМП и СОНКО</a:t>
            </a:r>
          </a:p>
        </p:txBody>
      </p:sp>
      <p:sp>
        <p:nvSpPr>
          <p:cNvPr id="3" name="Текст 2"/>
          <p:cNvSpPr>
            <a:spLocks noGrp="1"/>
          </p:cNvSpPr>
          <p:nvPr>
            <p:ph type="body" idx="1"/>
          </p:nvPr>
        </p:nvSpPr>
        <p:spPr/>
        <p:txBody>
          <a:bodyPr/>
          <a:lstStyle/>
          <a:p>
            <a:pPr indent="457200" algn="just"/>
            <a:r>
              <a:rPr lang="ru-RU" sz="1600" dirty="0" smtClean="0"/>
              <a:t>С 1 июля 2019 года СМП и СОНКО предоставляют обеспечение исполнения контракта, </a:t>
            </a:r>
            <a:r>
              <a:rPr lang="ru-RU" sz="1600" b="1" dirty="0" smtClean="0"/>
              <a:t>не от НМЦК, а от цены контракта, в том числе и с учетом антидемпинговых мер</a:t>
            </a:r>
          </a:p>
          <a:p>
            <a:pPr indent="457200" algn="just"/>
            <a:endParaRPr lang="ru-RU" sz="1600" dirty="0" smtClean="0"/>
          </a:p>
          <a:p>
            <a:pPr indent="457200" algn="just"/>
            <a:r>
              <a:rPr lang="ru-RU" sz="1600" dirty="0" smtClean="0"/>
              <a:t>При этом они могут быть полностью освобождены от обеспечения исполнения контракта, если предоставят заказчику информацию из реестра контрактов о 3 контрактах, выполненных за последние 3 года без неустойки, и суммарная стоимость этих контрактов равна НМЦК текущей закупки</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487693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048" y="411510"/>
            <a:ext cx="8568952" cy="665458"/>
          </a:xfrm>
        </p:spPr>
        <p:txBody>
          <a:bodyPr/>
          <a:lstStyle/>
          <a:p>
            <a:pPr algn="ctr"/>
            <a:r>
              <a:rPr lang="ru-RU" sz="2000" b="1" dirty="0">
                <a:latin typeface="Arial" panose="020B0604020202020204" pitchFamily="34" charset="0"/>
                <a:cs typeface="Arial" panose="020B0604020202020204" pitchFamily="34" charset="0"/>
              </a:rPr>
              <a:t>Сокращение срока возврата обеспечения исполнения контракта</a:t>
            </a:r>
            <a:r>
              <a:rPr lang="ru-RU" sz="2200" dirty="0" smtClean="0"/>
              <a:t/>
            </a:r>
            <a:br>
              <a:rPr lang="ru-RU" sz="2200" dirty="0" smtClean="0"/>
            </a:br>
            <a:endParaRPr lang="ru-RU" sz="2200" dirty="0"/>
          </a:p>
        </p:txBody>
      </p:sp>
      <p:sp>
        <p:nvSpPr>
          <p:cNvPr id="3" name="Текст 2"/>
          <p:cNvSpPr>
            <a:spLocks noGrp="1"/>
          </p:cNvSpPr>
          <p:nvPr>
            <p:ph type="body" idx="1"/>
          </p:nvPr>
        </p:nvSpPr>
        <p:spPr/>
        <p:txBody>
          <a:bodyPr/>
          <a:lstStyle/>
          <a:p>
            <a:pPr indent="457200" algn="just"/>
            <a:endParaRPr lang="ru-RU" sz="1600" dirty="0" smtClean="0"/>
          </a:p>
          <a:p>
            <a:pPr indent="457200" algn="just"/>
            <a:r>
              <a:rPr lang="ru-RU" sz="1600" dirty="0"/>
              <a:t>С</a:t>
            </a:r>
            <a:r>
              <a:rPr lang="ru-RU" sz="1600" dirty="0" smtClean="0"/>
              <a:t>рок </a:t>
            </a:r>
            <a:r>
              <a:rPr lang="ru-RU" sz="1600" dirty="0" smtClean="0"/>
              <a:t>возврата заказчиком поставщику денежных средств, внесенных в качестве обеспечения исполнения контракта, не должен будет превышать 30 дней с даты исполнения им обязательств, предусмотренных контрактом, а в случае заключения контракта по итогам процедур для СМП, СОНКО – этот срок не должен будет превышать 15 дней с даты исполнения соответствующих обязательств.</a:t>
            </a:r>
          </a:p>
        </p:txBody>
      </p:sp>
    </p:spTree>
    <p:extLst>
      <p:ext uri="{BB962C8B-B14F-4D97-AF65-F5344CB8AC3E}">
        <p14:creationId xmlns:p14="http://schemas.microsoft.com/office/powerpoint/2010/main" val="109801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smtClean="0">
                <a:latin typeface="Arial" panose="020B0604020202020204" pitchFamily="34" charset="0"/>
                <a:cs typeface="Arial" panose="020B0604020202020204" pitchFamily="34" charset="0"/>
              </a:rPr>
              <a:t>Вопросы доклада</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8" y="1275606"/>
            <a:ext cx="8229599" cy="3394710"/>
          </a:xfrm>
        </p:spPr>
        <p:txBody>
          <a:bodyPr/>
          <a:lstStyle/>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Общие вопросы применения 44-ФЗ в 2019 году  с учетом </a:t>
            </a:r>
            <a:r>
              <a:rPr lang="ru-RU" dirty="0" smtClean="0">
                <a:latin typeface="Arial" panose="020B0604020202020204" pitchFamily="34" charset="0"/>
                <a:cs typeface="Arial" panose="020B0604020202020204" pitchFamily="34" charset="0"/>
              </a:rPr>
              <a:t>изменений</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Изменения в порядке взаимодействия участников закупок и заказчиков </a:t>
            </a: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Arial" panose="020B0604020202020204" pitchFamily="34" charset="0"/>
                <a:cs typeface="Arial" panose="020B0604020202020204" pitchFamily="34" charset="0"/>
              </a:rPr>
              <a:t>Типичные ошибки заказчиков при проведении электронных процедур в рамках 44-ФЗ</a:t>
            </a: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ru-RU"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943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572" y="483518"/>
            <a:ext cx="7704855" cy="665458"/>
          </a:xfrm>
        </p:spPr>
        <p:txBody>
          <a:bodyPr/>
          <a:lstStyle/>
          <a:p>
            <a:pPr algn="ctr"/>
            <a:r>
              <a:rPr lang="ru-RU" sz="2000" b="1" dirty="0" smtClean="0">
                <a:latin typeface="Arial" panose="020B0604020202020204" pitchFamily="34" charset="0"/>
                <a:cs typeface="Arial" panose="020B0604020202020204" pitchFamily="34" charset="0"/>
              </a:rPr>
              <a:t>Новые </a:t>
            </a:r>
            <a:r>
              <a:rPr lang="ru-RU" sz="2000" b="1" dirty="0">
                <a:latin typeface="Arial" panose="020B0604020202020204" pitchFamily="34" charset="0"/>
                <a:cs typeface="Arial" panose="020B0604020202020204" pitchFamily="34" charset="0"/>
              </a:rPr>
              <a:t>условия закупки у единственного поставщика</a:t>
            </a:r>
          </a:p>
        </p:txBody>
      </p:sp>
      <p:sp>
        <p:nvSpPr>
          <p:cNvPr id="3" name="Текст 2"/>
          <p:cNvSpPr>
            <a:spLocks noGrp="1"/>
          </p:cNvSpPr>
          <p:nvPr>
            <p:ph type="body" idx="1"/>
          </p:nvPr>
        </p:nvSpPr>
        <p:spPr>
          <a:xfrm>
            <a:off x="611560" y="1203598"/>
            <a:ext cx="8075239" cy="3394710"/>
          </a:xfrm>
        </p:spPr>
        <p:txBody>
          <a:bodyPr/>
          <a:lstStyle/>
          <a:p>
            <a:r>
              <a:rPr lang="ru-RU" sz="1600" dirty="0" smtClean="0"/>
              <a:t>Повышен порог закупок у единственного поставщика: </a:t>
            </a:r>
          </a:p>
          <a:p>
            <a:pPr marL="285750" indent="-285750">
              <a:buFont typeface="Arial" panose="020B0604020202020204" pitchFamily="34" charset="0"/>
              <a:buChar char="•"/>
            </a:pPr>
            <a:r>
              <a:rPr lang="ru-RU" sz="1600" dirty="0" smtClean="0"/>
              <a:t>С 1 июля 2019 года по 4 пункту части 1 статьи 93 – вместо 100 </a:t>
            </a:r>
            <a:r>
              <a:rPr lang="ru-RU" sz="1600" dirty="0" err="1" smtClean="0"/>
              <a:t>тыс</a:t>
            </a:r>
            <a:r>
              <a:rPr lang="ru-RU" sz="1600" dirty="0" smtClean="0"/>
              <a:t> руб.  можно заключать контракты на 300 </a:t>
            </a:r>
            <a:r>
              <a:rPr lang="ru-RU" sz="1600" dirty="0" err="1" smtClean="0"/>
              <a:t>тыс</a:t>
            </a:r>
            <a:r>
              <a:rPr lang="ru-RU" sz="1600" dirty="0" smtClean="0"/>
              <a:t> руб.</a:t>
            </a:r>
          </a:p>
          <a:p>
            <a:pPr marL="171450" indent="-171450">
              <a:buFont typeface="Arial" panose="020B0604020202020204" pitchFamily="34" charset="0"/>
              <a:buChar char="•"/>
            </a:pPr>
            <a:endParaRPr lang="ru-RU" sz="1050" dirty="0"/>
          </a:p>
          <a:p>
            <a:pPr marL="285750" indent="-285750">
              <a:buFont typeface="Arial" panose="020B0604020202020204" pitchFamily="34" charset="0"/>
              <a:buChar char="•"/>
            </a:pPr>
            <a:r>
              <a:rPr lang="ru-RU" sz="1600" dirty="0" smtClean="0"/>
              <a:t>С  31 июля 2019 года по 5 пункту части 1 статьи 93 – вместо 400 </a:t>
            </a:r>
            <a:r>
              <a:rPr lang="ru-RU" sz="1600" dirty="0" err="1" smtClean="0"/>
              <a:t>тыс</a:t>
            </a:r>
            <a:r>
              <a:rPr lang="ru-RU" sz="1600" dirty="0" smtClean="0"/>
              <a:t> руб. можно заключать контракты до 600 </a:t>
            </a:r>
            <a:r>
              <a:rPr lang="ru-RU" sz="1600" dirty="0" err="1" smtClean="0"/>
              <a:t>тыс</a:t>
            </a:r>
            <a:r>
              <a:rPr lang="ru-RU" sz="1600" dirty="0" smtClean="0"/>
              <a:t> руб., </a:t>
            </a:r>
            <a:r>
              <a:rPr lang="ru-RU" sz="1600" dirty="0" smtClean="0"/>
              <a:t>в совокупности на сумму не более 30 млн руб., а </a:t>
            </a:r>
            <a:r>
              <a:rPr lang="ru-RU" sz="1600" dirty="0" smtClean="0"/>
              <a:t>по решению медкомиссий по закупке лекарств – до 1 млн </a:t>
            </a:r>
            <a:r>
              <a:rPr lang="ru-RU" sz="1600" dirty="0" err="1" smtClean="0"/>
              <a:t>руб</a:t>
            </a:r>
            <a:r>
              <a:rPr lang="ru-RU" sz="1600" dirty="0" smtClean="0"/>
              <a:t>, </a:t>
            </a:r>
          </a:p>
          <a:p>
            <a:pPr marL="285750" indent="-285750">
              <a:buFont typeface="Arial" panose="020B0604020202020204" pitchFamily="34" charset="0"/>
              <a:buChar char="•"/>
            </a:pPr>
            <a:endParaRPr lang="ru-RU" sz="1100" dirty="0" smtClean="0"/>
          </a:p>
          <a:p>
            <a:r>
              <a:rPr lang="ru-RU" sz="1600" dirty="0" smtClean="0"/>
              <a:t>В перечень заказчиков по 5 пункту  части 1 статьи 93 внесены также Дома и Центры народного творчества и </a:t>
            </a:r>
            <a:r>
              <a:rPr lang="ru-RU" sz="1600" dirty="0" smtClean="0"/>
              <a:t>ремесел</a:t>
            </a:r>
          </a:p>
          <a:p>
            <a:endParaRPr lang="ru-RU" sz="1600" dirty="0"/>
          </a:p>
          <a:p>
            <a:r>
              <a:rPr lang="ru-RU" sz="1600" i="1" dirty="0" smtClean="0"/>
              <a:t>С </a:t>
            </a:r>
            <a:r>
              <a:rPr lang="ru-RU" sz="1600" b="1" i="1" dirty="0" smtClean="0"/>
              <a:t>31 июля 2019 года </a:t>
            </a:r>
            <a:r>
              <a:rPr lang="ru-RU" sz="1600" i="1" dirty="0" smtClean="0"/>
              <a:t>отменяется необходимость размещения извещения и документации по закупке у ЕП. </a:t>
            </a:r>
            <a:endParaRPr lang="ru-RU" sz="1600" i="1" dirty="0"/>
          </a:p>
        </p:txBody>
      </p:sp>
      <p:sp>
        <p:nvSpPr>
          <p:cNvPr id="4" name="Прямоугольник 3"/>
          <p:cNvSpPr/>
          <p:nvPr/>
        </p:nvSpPr>
        <p:spPr>
          <a:xfrm>
            <a:off x="7524328" y="127013"/>
            <a:ext cx="1435008"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01/31.07.2019.</a:t>
            </a:r>
            <a:endParaRPr lang="ru-RU" sz="1400" b="1" dirty="0">
              <a:solidFill>
                <a:srgbClr val="C00000"/>
              </a:solidFill>
            </a:endParaRPr>
          </a:p>
        </p:txBody>
      </p:sp>
    </p:spTree>
    <p:extLst>
      <p:ext uri="{BB962C8B-B14F-4D97-AF65-F5344CB8AC3E}">
        <p14:creationId xmlns:p14="http://schemas.microsoft.com/office/powerpoint/2010/main" val="104321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83518"/>
            <a:ext cx="7632848" cy="432048"/>
          </a:xfrm>
        </p:spPr>
        <p:txBody>
          <a:bodyPr/>
          <a:lstStyle/>
          <a:p>
            <a:pPr algn="ctr"/>
            <a:r>
              <a:rPr lang="ru-RU" sz="2000" b="1" dirty="0" smtClean="0">
                <a:latin typeface="Arial" panose="020B0604020202020204" pitchFamily="34" charset="0"/>
                <a:cs typeface="Arial" panose="020B0604020202020204" pitchFamily="34" charset="0"/>
              </a:rPr>
              <a:t>Новые </a:t>
            </a:r>
            <a:r>
              <a:rPr lang="ru-RU" sz="2000" b="1" dirty="0">
                <a:latin typeface="Arial" panose="020B0604020202020204" pitchFamily="34" charset="0"/>
                <a:cs typeface="Arial" panose="020B0604020202020204" pitchFamily="34" charset="0"/>
              </a:rPr>
              <a:t>условия изменения контрактов</a:t>
            </a:r>
          </a:p>
        </p:txBody>
      </p:sp>
      <p:sp>
        <p:nvSpPr>
          <p:cNvPr id="3" name="Текст 2"/>
          <p:cNvSpPr>
            <a:spLocks noGrp="1"/>
          </p:cNvSpPr>
          <p:nvPr>
            <p:ph type="body" idx="1"/>
          </p:nvPr>
        </p:nvSpPr>
        <p:spPr>
          <a:xfrm>
            <a:off x="510126" y="1131590"/>
            <a:ext cx="8229599" cy="3394710"/>
          </a:xfrm>
        </p:spPr>
        <p:txBody>
          <a:bodyPr/>
          <a:lstStyle/>
          <a:p>
            <a:r>
              <a:rPr lang="ru-RU" sz="1600" dirty="0" smtClean="0"/>
              <a:t>Возможно изменение существенных условий исполнения контракта, если:</a:t>
            </a:r>
          </a:p>
          <a:p>
            <a:pPr marL="285750" indent="-285750">
              <a:buFont typeface="Arial" panose="020B0604020202020204" pitchFamily="34" charset="0"/>
              <a:buChar char="•"/>
            </a:pPr>
            <a:r>
              <a:rPr lang="ru-RU" sz="1600" dirty="0" smtClean="0"/>
              <a:t>контракт заключен на срок не менее 1 года, цена равна предельному размеру цены, установленной Правительством РФ или превышает его</a:t>
            </a:r>
          </a:p>
          <a:p>
            <a:pPr marL="285750" indent="-285750">
              <a:buFont typeface="Arial" panose="020B0604020202020204" pitchFamily="34" charset="0"/>
              <a:buChar char="•"/>
            </a:pPr>
            <a:r>
              <a:rPr lang="ru-RU" sz="1600" dirty="0" smtClean="0"/>
              <a:t>имеется обоснование такого изменения</a:t>
            </a:r>
            <a:r>
              <a:rPr lang="ru-RU" sz="1600" dirty="0" smtClean="0">
                <a:latin typeface="Arial"/>
                <a:cs typeface="Arial"/>
              </a:rPr>
              <a:t>−</a:t>
            </a:r>
            <a:r>
              <a:rPr lang="ru-RU" sz="1600" dirty="0" smtClean="0"/>
              <a:t>на основании решения Правительства РФ, Правительства субъекта РФ или муниципальной администрации</a:t>
            </a:r>
          </a:p>
          <a:p>
            <a:pPr marL="285750" indent="-285750">
              <a:buFont typeface="Arial" panose="020B0604020202020204" pitchFamily="34" charset="0"/>
              <a:buChar char="•"/>
            </a:pPr>
            <a:r>
              <a:rPr lang="ru-RU" sz="1600" dirty="0" smtClean="0"/>
              <a:t>изменение не приведет к увеличению срока исполнения контракта и (или) цен более, чем на 30%, при этом в этот период не включается срок получения положительного заключения экспертизы проектной документации (если есть необходимость внесения в нее изменений)</a:t>
            </a:r>
          </a:p>
          <a:p>
            <a:pPr marL="285750" indent="-285750">
              <a:buFont typeface="Arial" panose="020B0604020202020204" pitchFamily="34" charset="0"/>
              <a:buChar char="•"/>
            </a:pPr>
            <a:endParaRPr lang="ru-RU" sz="1600" dirty="0"/>
          </a:p>
          <a:p>
            <a:pPr marL="285750" indent="-285750">
              <a:buFont typeface="Arial" panose="020B0604020202020204" pitchFamily="34" charset="0"/>
              <a:buChar char="•"/>
            </a:pPr>
            <a:endParaRPr lang="ru-RU" sz="1600" dirty="0" smtClean="0"/>
          </a:p>
          <a:p>
            <a:r>
              <a:rPr lang="ru-RU" sz="1600" i="1" dirty="0" smtClean="0"/>
              <a:t>(с 1 июля 2019 года, поправки внесены в статью 95 Закона№ 44-ФЗ)</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4513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9502"/>
            <a:ext cx="7560839" cy="432048"/>
          </a:xfrm>
        </p:spPr>
        <p:txBody>
          <a:bodyPr/>
          <a:lstStyle/>
          <a:p>
            <a:pPr algn="ctr"/>
            <a:r>
              <a:rPr lang="ru-RU" sz="2000" b="1" dirty="0" smtClean="0">
                <a:latin typeface="Arial" panose="020B0604020202020204" pitchFamily="34" charset="0"/>
                <a:cs typeface="Arial" panose="020B0604020202020204" pitchFamily="34" charset="0"/>
              </a:rPr>
              <a:t>Пересмотр </a:t>
            </a:r>
            <a:r>
              <a:rPr lang="ru-RU" sz="2000" b="1" dirty="0">
                <a:latin typeface="Arial" panose="020B0604020202020204" pitchFamily="34" charset="0"/>
                <a:cs typeface="Arial" panose="020B0604020202020204" pitchFamily="34" charset="0"/>
              </a:rPr>
              <a:t>сроков исполнения контрактов </a:t>
            </a:r>
          </a:p>
        </p:txBody>
      </p:sp>
      <p:sp>
        <p:nvSpPr>
          <p:cNvPr id="3" name="Текст 2"/>
          <p:cNvSpPr>
            <a:spLocks noGrp="1"/>
          </p:cNvSpPr>
          <p:nvPr>
            <p:ph type="body" idx="1"/>
          </p:nvPr>
        </p:nvSpPr>
        <p:spPr>
          <a:xfrm>
            <a:off x="539552" y="987574"/>
            <a:ext cx="8229599" cy="3394710"/>
          </a:xfrm>
        </p:spPr>
        <p:txBody>
          <a:bodyPr/>
          <a:lstStyle/>
          <a:p>
            <a:pPr marL="285750" indent="-285750">
              <a:buFont typeface="Arial" panose="020B0604020202020204" pitchFamily="34" charset="0"/>
              <a:buChar char="•"/>
            </a:pPr>
            <a:r>
              <a:rPr lang="ru-RU" sz="1600" dirty="0" smtClean="0"/>
              <a:t>Допускается однократное изменение срока исполнения контракта на срок, не превышающий срок исполнения контракта, если он не был исполнен по независящим от исполнителя причинам (в сфере строительства, случаях если нужно менять проектную документацию, или изменения не по вине исполнителя)</a:t>
            </a:r>
          </a:p>
          <a:p>
            <a:pPr marL="285750" indent="-285750">
              <a:buFont typeface="Arial" panose="020B0604020202020204" pitchFamily="34" charset="0"/>
              <a:buChar char="•"/>
            </a:pPr>
            <a:endParaRPr lang="ru-RU" sz="1000" dirty="0" smtClean="0"/>
          </a:p>
          <a:p>
            <a:pPr marL="285750" indent="-285750">
              <a:buFont typeface="Arial" panose="020B0604020202020204" pitchFamily="34" charset="0"/>
              <a:buChar char="•"/>
            </a:pPr>
            <a:r>
              <a:rPr lang="ru-RU" sz="1600" dirty="0" smtClean="0"/>
              <a:t>При этом необходимо согласовать сроки и дополнительно размер обеспечения исполнения контракта: если использовались денежные средства – </a:t>
            </a:r>
            <a:r>
              <a:rPr lang="ru-RU" sz="1600" dirty="0" err="1" smtClean="0"/>
              <a:t>довнести</a:t>
            </a:r>
            <a:r>
              <a:rPr lang="ru-RU" sz="1600" dirty="0" smtClean="0"/>
              <a:t> денежные средства, если использовалась банковская гарантия, то нужно заменить ее на новую или заменить на </a:t>
            </a:r>
            <a:r>
              <a:rPr lang="ru-RU" sz="1600" dirty="0" smtClean="0"/>
              <a:t>деньги</a:t>
            </a:r>
          </a:p>
          <a:p>
            <a:pPr marL="285750" indent="-285750">
              <a:buFont typeface="Arial" panose="020B0604020202020204" pitchFamily="34" charset="0"/>
              <a:buChar char="•"/>
            </a:pPr>
            <a:endParaRPr lang="ru-RU" sz="1050" dirty="0" smtClean="0"/>
          </a:p>
          <a:p>
            <a:pPr marL="285750" indent="-285750">
              <a:buFont typeface="Arial" panose="020B0604020202020204" pitchFamily="34" charset="0"/>
              <a:buChar char="•"/>
            </a:pPr>
            <a:r>
              <a:rPr lang="ru-RU" sz="1600" dirty="0" smtClean="0"/>
              <a:t>Можно изменять существенные условия по контрактам, заключённым по п.1,8, 22, 23, 29, 32,34,51 части 1 статьи 93 44-ФЗ</a:t>
            </a:r>
          </a:p>
          <a:p>
            <a:pPr marL="285750" indent="-285750">
              <a:buFont typeface="Arial" panose="020B0604020202020204" pitchFamily="34" charset="0"/>
              <a:buChar char="•"/>
            </a:pPr>
            <a:endParaRPr lang="ru-RU" sz="1100" dirty="0" smtClean="0"/>
          </a:p>
          <a:p>
            <a:pPr marL="285750" indent="-285750">
              <a:buFont typeface="Arial" panose="020B0604020202020204" pitchFamily="34" charset="0"/>
              <a:buChar char="•"/>
            </a:pPr>
            <a:r>
              <a:rPr lang="ru-RU" sz="1600" dirty="0" smtClean="0"/>
              <a:t>С 31 июля 2019 года по отдельным видам работ (охрана объектов культурного наследия и т.д.) – может быть введено ограничение, что контракты могут быть исполнены только своими силами</a:t>
            </a:r>
          </a:p>
          <a:p>
            <a:endParaRPr lang="ru-RU" dirty="0"/>
          </a:p>
        </p:txBody>
      </p:sp>
      <p:sp>
        <p:nvSpPr>
          <p:cNvPr id="4" name="Прямоугольник 3"/>
          <p:cNvSpPr/>
          <p:nvPr/>
        </p:nvSpPr>
        <p:spPr>
          <a:xfrm>
            <a:off x="7524328" y="127013"/>
            <a:ext cx="1215397" cy="307777"/>
          </a:xfrm>
          <a:prstGeom prst="rect">
            <a:avLst/>
          </a:prstGeom>
        </p:spPr>
        <p:txBody>
          <a:bodyPr wrap="none">
            <a:spAutoFit/>
          </a:bodyPr>
          <a:lstStyle/>
          <a:p>
            <a:r>
              <a:rPr lang="ru-RU" sz="1400" b="1" dirty="0">
                <a:solidFill>
                  <a:srgbClr val="C00000"/>
                </a:solidFill>
              </a:rPr>
              <a:t>с </a:t>
            </a:r>
            <a:r>
              <a:rPr lang="ru-RU" sz="1400" b="1" dirty="0" smtClean="0">
                <a:solidFill>
                  <a:srgbClr val="C00000"/>
                </a:solidFill>
              </a:rPr>
              <a:t>01.07.2019.</a:t>
            </a:r>
            <a:endParaRPr lang="ru-RU" sz="1400" b="1" dirty="0">
              <a:solidFill>
                <a:srgbClr val="C00000"/>
              </a:solidFill>
            </a:endParaRPr>
          </a:p>
        </p:txBody>
      </p:sp>
    </p:spTree>
    <p:extLst>
      <p:ext uri="{BB962C8B-B14F-4D97-AF65-F5344CB8AC3E}">
        <p14:creationId xmlns:p14="http://schemas.microsoft.com/office/powerpoint/2010/main" val="279092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83518"/>
            <a:ext cx="4885400" cy="665458"/>
          </a:xfrm>
        </p:spPr>
        <p:txBody>
          <a:bodyPr/>
          <a:lstStyle/>
          <a:p>
            <a:pPr algn="ctr"/>
            <a:r>
              <a:rPr lang="ru-RU" sz="2000" b="1" dirty="0">
                <a:latin typeface="Arial" panose="020B0604020202020204" pitchFamily="34" charset="0"/>
                <a:cs typeface="Arial" panose="020B0604020202020204" pitchFamily="34" charset="0"/>
              </a:rPr>
              <a:t>Прочие </a:t>
            </a:r>
            <a:r>
              <a:rPr lang="ru-RU" sz="2000" b="1" dirty="0">
                <a:latin typeface="Arial" panose="020B0604020202020204" pitchFamily="34" charset="0"/>
                <a:cs typeface="Arial" panose="020B0604020202020204" pitchFamily="34" charset="0"/>
              </a:rPr>
              <a:t>изменения </a:t>
            </a:r>
            <a:r>
              <a:rPr lang="ru-RU" sz="2000" b="1" dirty="0" smtClean="0">
                <a:latin typeface="Arial" panose="020B0604020202020204" pitchFamily="34" charset="0"/>
                <a:cs typeface="Arial" panose="020B0604020202020204" pitchFamily="34" charset="0"/>
              </a:rPr>
              <a:t>с июля 2019 года</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marL="285750" indent="-285750">
              <a:buFont typeface="Arial" panose="020B0604020202020204" pitchFamily="34" charset="0"/>
              <a:buChar char="•"/>
            </a:pPr>
            <a:r>
              <a:rPr lang="ru-RU" sz="1600" dirty="0" smtClean="0"/>
              <a:t>С 31 июля 2019  бюджетные учреждения и унитарные предприятия за счет пожертвований смогут приобретать товары, работы и услуги в рамках 223-ФЗ, приведя в соответствие свои закупочные положения</a:t>
            </a:r>
          </a:p>
          <a:p>
            <a:endParaRPr lang="ru-RU" sz="1600" dirty="0" smtClean="0">
              <a:solidFill>
                <a:srgbClr val="FF0000"/>
              </a:solidFill>
            </a:endParaRPr>
          </a:p>
          <a:p>
            <a:r>
              <a:rPr lang="ru-RU" sz="1600" dirty="0" smtClean="0"/>
              <a:t>НМЦК, цена контракта с единственным поставщиком, начальная цена единиц товаров, работ, услуг и их сумма, максимальное значение цены контракта и ИКЗ будут указываться в информации и документах, размещаемых в ЕИС, с использованием ЕИС. </a:t>
            </a:r>
          </a:p>
          <a:p>
            <a:endParaRPr lang="ru-RU" sz="1600" dirty="0" smtClean="0"/>
          </a:p>
          <a:p>
            <a:r>
              <a:rPr lang="ru-RU" sz="1600" dirty="0" smtClean="0"/>
              <a:t>При этом из положений закона </a:t>
            </a:r>
            <a:r>
              <a:rPr lang="ru-RU" sz="1600" b="1" dirty="0" smtClean="0"/>
              <a:t>исключается описание порядка формирования ИКЗ</a:t>
            </a:r>
            <a:r>
              <a:rPr lang="ru-RU" sz="1600" dirty="0" smtClean="0"/>
              <a:t>, а также требование об указании объекта закупки в соответствии с каталогом товаров, работ, услуг.</a:t>
            </a:r>
          </a:p>
          <a:p>
            <a:pPr marL="285750" indent="-285750">
              <a:buFont typeface="Arial" panose="020B0604020202020204" pitchFamily="34" charset="0"/>
              <a:buChar char="•"/>
            </a:pPr>
            <a:endParaRPr lang="ru-RU" sz="1600" dirty="0" smtClean="0"/>
          </a:p>
          <a:p>
            <a:pPr marL="285750" indent="-285750">
              <a:buFont typeface="Arial" panose="020B0604020202020204" pitchFamily="34" charset="0"/>
              <a:buChar char="•"/>
            </a:pPr>
            <a:r>
              <a:rPr lang="ru-RU" sz="1600" dirty="0" smtClean="0"/>
              <a:t>Срок официального ввода «независимого регистратора» перенесен на 2020 год</a:t>
            </a:r>
            <a:endParaRPr lang="ru-RU" sz="1600" dirty="0"/>
          </a:p>
        </p:txBody>
      </p:sp>
    </p:spTree>
    <p:extLst>
      <p:ext uri="{BB962C8B-B14F-4D97-AF65-F5344CB8AC3E}">
        <p14:creationId xmlns:p14="http://schemas.microsoft.com/office/powerpoint/2010/main" val="3371519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39502"/>
            <a:ext cx="8839200" cy="665458"/>
          </a:xfrm>
        </p:spPr>
        <p:txBody>
          <a:bodyPr/>
          <a:lstStyle/>
          <a:p>
            <a:pPr algn="ctr"/>
            <a:r>
              <a:rPr lang="ru-RU" sz="2000" b="1" dirty="0">
                <a:latin typeface="Arial" panose="020B0604020202020204" pitchFamily="34" charset="0"/>
                <a:cs typeface="Arial" panose="020B0604020202020204" pitchFamily="34" charset="0"/>
              </a:rPr>
              <a:t>Экспертиза </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683568" y="874395"/>
            <a:ext cx="8077201" cy="3394710"/>
          </a:xfrm>
        </p:spPr>
        <p:txBody>
          <a:bodyPr/>
          <a:lstStyle/>
          <a:p>
            <a:r>
              <a:rPr lang="ru-RU" sz="1400" b="1" dirty="0" smtClean="0">
                <a:latin typeface="Arial" panose="020B0604020202020204" pitchFamily="34" charset="0"/>
                <a:cs typeface="Arial" panose="020B0604020202020204" pitchFamily="34" charset="0"/>
              </a:rPr>
              <a:t>Усилена ответственность за недобросовестную экспертизу в рамках 44-ФЗ</a:t>
            </a:r>
          </a:p>
          <a:p>
            <a:endParaRPr lang="ru-RU" sz="1050" b="1" dirty="0" smtClean="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Предусмотрена </a:t>
            </a:r>
            <a:r>
              <a:rPr lang="ru-RU" sz="1400" b="1" dirty="0" smtClean="0">
                <a:latin typeface="Arial" panose="020B0604020202020204" pitchFamily="34" charset="0"/>
                <a:cs typeface="Arial" panose="020B0604020202020204" pitchFamily="34" charset="0"/>
              </a:rPr>
              <a:t>административная и уголовная ответственность</a:t>
            </a:r>
            <a:r>
              <a:rPr lang="ru-RU" sz="1400" dirty="0" smtClean="0">
                <a:latin typeface="Arial" panose="020B0604020202020204" pitchFamily="34" charset="0"/>
                <a:cs typeface="Arial" panose="020B0604020202020204" pitchFamily="34" charset="0"/>
              </a:rPr>
              <a:t>, в зависимости от последствий ненадлежащей экспертизы применяется та или другая. Вводится федеральными законами: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от 27 декабря 2018 г. № 520-ФЗ «О внесении изменений в Уголовный кодекс Российской Федерации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от 27 декабря 2018 г. № 512-ФЗ «О внесении изменений в Кодекс Российской Федерации об административных правонарушениях»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200" b="0"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от 27 декабря 2018 г.№ 510-ФЗ «О внесении изменении в статьи 41 и 94 Федерального закона "О контрактной системе в сфере закупок товаров, работ, услуг для обеспечения государственных и муниципальных нужд"».</a:t>
            </a:r>
          </a:p>
          <a:p>
            <a:pPr marL="285750" indent="-285750">
              <a:buFontTx/>
              <a:buChar char="-"/>
            </a:pPr>
            <a:r>
              <a:rPr lang="ru-RU" sz="1400" dirty="0" smtClean="0">
                <a:latin typeface="Arial" panose="020B0604020202020204" pitchFamily="34" charset="0"/>
                <a:cs typeface="Arial" panose="020B0604020202020204" pitchFamily="34" charset="0"/>
              </a:rPr>
              <a:t>будут исключены положения о проведении экспертизы поставленных товаров, выполненных работ или оказанных услуг с привлечением экспертов в случае осуществления закупок у единственного поставщика, но за Правительством РФ оставляют полномочие на определение случаев проведения обязательной экспертизы при приемке исполненных поставщиками исполненных по контракту обязательств.</a:t>
            </a:r>
          </a:p>
          <a:p>
            <a:pPr marL="285750" indent="-285750">
              <a:buFontTx/>
              <a:buChar char="-"/>
            </a:pPr>
            <a:r>
              <a:rPr lang="ru-RU" sz="1400" dirty="0" smtClean="0">
                <a:latin typeface="Arial" panose="020B0604020202020204" pitchFamily="34" charset="0"/>
                <a:cs typeface="Arial" panose="020B0604020202020204" pitchFamily="34" charset="0"/>
              </a:rPr>
              <a:t>С 1 июля 2019 г. заключения по результатам «внешней» экспертизы поставленного товара, выполненной работы или оказанной услуги (отдельного этапа исполнения контракта) будут включаться в реестр контрактов.</a:t>
            </a:r>
          </a:p>
        </p:txBody>
      </p:sp>
    </p:spTree>
    <p:extLst>
      <p:ext uri="{BB962C8B-B14F-4D97-AF65-F5344CB8AC3E}">
        <p14:creationId xmlns:p14="http://schemas.microsoft.com/office/powerpoint/2010/main" val="3651207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kumimoji="0" lang="ru-RU" sz="20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Экспертиза </a:t>
            </a:r>
            <a:endParaRPr lang="ru-RU" dirty="0"/>
          </a:p>
        </p:txBody>
      </p:sp>
      <p:sp>
        <p:nvSpPr>
          <p:cNvPr id="4" name="Текст 3"/>
          <p:cNvSpPr>
            <a:spLocks noGrp="1"/>
          </p:cNvSpPr>
          <p:nvPr>
            <p:ph type="body" idx="1"/>
          </p:nvPr>
        </p:nvSpPr>
        <p:spPr>
          <a:xfrm>
            <a:off x="457207" y="1183005"/>
            <a:ext cx="8229599" cy="738664"/>
          </a:xfrm>
          <a:prstGeom prst="rect">
            <a:avLst/>
          </a:prstGeom>
        </p:spPr>
        <p:txBody>
          <a:bodyPr>
            <a:spAutoFit/>
          </a:bodyPr>
          <a:lstStyle/>
          <a:p>
            <a:pPr indent="457200" algn="just"/>
            <a:r>
              <a:rPr lang="ru-RU" sz="1600" dirty="0"/>
              <a:t>С </a:t>
            </a:r>
            <a:r>
              <a:rPr lang="ru-RU" sz="1600" b="1" dirty="0">
                <a:solidFill>
                  <a:srgbClr val="C00000"/>
                </a:solidFill>
              </a:rPr>
              <a:t>1 июля 2019 г. </a:t>
            </a:r>
            <a:r>
              <a:rPr lang="ru-RU" sz="1600" dirty="0"/>
              <a:t>заключения по результатам «внешней» экспертизы поставленного товара, выполненной работы или оказанной услуги (отдельного этапа исполнения контракта) будут включаться в реестр контрактов.</a:t>
            </a:r>
          </a:p>
        </p:txBody>
      </p:sp>
    </p:spTree>
    <p:extLst>
      <p:ext uri="{BB962C8B-B14F-4D97-AF65-F5344CB8AC3E}">
        <p14:creationId xmlns:p14="http://schemas.microsoft.com/office/powerpoint/2010/main" val="3689989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483518"/>
            <a:ext cx="8136904" cy="665458"/>
          </a:xfrm>
        </p:spPr>
        <p:txBody>
          <a:bodyPr/>
          <a:lstStyle/>
          <a:p>
            <a:pPr algn="ctr"/>
            <a:r>
              <a:rPr lang="ru-RU" sz="2000" b="1" dirty="0">
                <a:latin typeface="Arial" panose="020B0604020202020204" pitchFamily="34" charset="0"/>
                <a:cs typeface="Arial" panose="020B0604020202020204" pitchFamily="34" charset="0"/>
              </a:rPr>
              <a:t>Изменения, вступающие в силу с 01.10.2019</a:t>
            </a:r>
          </a:p>
        </p:txBody>
      </p:sp>
      <p:sp>
        <p:nvSpPr>
          <p:cNvPr id="3" name="Текст 2"/>
          <p:cNvSpPr>
            <a:spLocks noGrp="1"/>
          </p:cNvSpPr>
          <p:nvPr>
            <p:ph type="body" idx="1"/>
          </p:nvPr>
        </p:nvSpPr>
        <p:spPr/>
        <p:txBody>
          <a:bodyPr/>
          <a:lstStyle/>
          <a:p>
            <a:pPr marL="342900" indent="-342900" algn="just">
              <a:buFont typeface="+mj-lt"/>
              <a:buAutoNum type="arabicPeriod"/>
            </a:pPr>
            <a:r>
              <a:rPr lang="ru-RU" sz="1600" dirty="0" smtClean="0"/>
              <a:t>Отменены планы закупок, вместо этого –план-график закупки, включающий некоторые параметры плана закупок;</a:t>
            </a:r>
          </a:p>
          <a:p>
            <a:pPr marL="342900" indent="-342900" algn="just">
              <a:buFont typeface="+mj-lt"/>
              <a:buAutoNum type="arabicPeriod"/>
            </a:pPr>
            <a:r>
              <a:rPr lang="ru-RU" sz="1600" dirty="0" smtClean="0"/>
              <a:t>Требования к структуре плана-графика с учетом новых требований  не утверждены (будут позднее);</a:t>
            </a:r>
          </a:p>
          <a:p>
            <a:pPr marL="342900" indent="-342900" algn="just">
              <a:buFont typeface="+mj-lt"/>
              <a:buAutoNum type="arabicPeriod"/>
            </a:pPr>
            <a:r>
              <a:rPr lang="ru-RU" sz="1600" dirty="0" smtClean="0"/>
              <a:t>Случаи внесения изменений в план-график закупки:  </a:t>
            </a:r>
          </a:p>
          <a:p>
            <a:pPr marL="539750" indent="-274638" algn="just">
              <a:buFont typeface="Wingdings" panose="05000000000000000000" pitchFamily="2" charset="2"/>
              <a:buChar char="ü"/>
            </a:pPr>
            <a:r>
              <a:rPr lang="ru-RU" sz="1400" dirty="0" smtClean="0"/>
              <a:t>при возникновении необходимости приведения их в соответствие с изменением требований к товарам, работам, услугам в рамках нормирования закупок, </a:t>
            </a:r>
          </a:p>
          <a:p>
            <a:pPr marL="539750" indent="-274638" algn="just">
              <a:buFont typeface="Wingdings" panose="05000000000000000000" pitchFamily="2" charset="2"/>
              <a:buChar char="ü"/>
            </a:pPr>
            <a:r>
              <a:rPr lang="ru-RU" sz="1400" dirty="0" smtClean="0"/>
              <a:t>в связи с изменением объемов доведенных ЛБО, корректировкой плана ФХД;</a:t>
            </a:r>
          </a:p>
          <a:p>
            <a:pPr marL="539750" indent="-274638" algn="just">
              <a:buFont typeface="Wingdings" panose="05000000000000000000" pitchFamily="2" charset="2"/>
              <a:buChar char="ü"/>
            </a:pPr>
            <a:r>
              <a:rPr lang="ru-RU" sz="1400" dirty="0" smtClean="0"/>
              <a:t>изменением соглашений о предоставлении субсидий, а также в связи с реализацией решений по итогам обязательного общественного обсуждения закупок, использования полученной при осуществлении закупок экономии. </a:t>
            </a:r>
          </a:p>
          <a:p>
            <a:pPr algn="just"/>
            <a:r>
              <a:rPr lang="ru-RU" sz="1600" dirty="0" smtClean="0"/>
              <a:t>4. При этом </a:t>
            </a:r>
            <a:r>
              <a:rPr lang="ru-RU" sz="1600" b="1" dirty="0" smtClean="0">
                <a:solidFill>
                  <a:srgbClr val="C00000"/>
                </a:solidFill>
              </a:rPr>
              <a:t>с 1 июля 2019 года </a:t>
            </a:r>
            <a:r>
              <a:rPr lang="ru-RU" sz="1600" dirty="0" smtClean="0"/>
              <a:t>возможно вносить изменения в ПГ и уже на следующий рабочий день размещать извещение и документацию</a:t>
            </a:r>
            <a:endParaRPr lang="ru-RU" sz="1600" dirty="0"/>
          </a:p>
        </p:txBody>
      </p:sp>
    </p:spTree>
    <p:extLst>
      <p:ext uri="{BB962C8B-B14F-4D97-AF65-F5344CB8AC3E}">
        <p14:creationId xmlns:p14="http://schemas.microsoft.com/office/powerpoint/2010/main" val="3442074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11510"/>
            <a:ext cx="7992888" cy="665458"/>
          </a:xfrm>
        </p:spPr>
        <p:txBody>
          <a:bodyPr/>
          <a:lstStyle/>
          <a:p>
            <a:pPr algn="ctr"/>
            <a:r>
              <a:rPr lang="ru-RU" sz="2000" b="1" dirty="0">
                <a:latin typeface="Arial" panose="020B0604020202020204" pitchFamily="34" charset="0"/>
                <a:cs typeface="Arial" panose="020B0604020202020204" pitchFamily="34" charset="0"/>
              </a:rPr>
              <a:t>Планирование, нормирование и обоснование закупок</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indent="457200" algn="just"/>
            <a:r>
              <a:rPr lang="ru-RU" sz="1600" b="1" dirty="0" smtClean="0"/>
              <a:t>С 1 октября 2019 г. </a:t>
            </a:r>
            <a:r>
              <a:rPr lang="ru-RU" sz="1600" dirty="0" smtClean="0"/>
              <a:t>обоснованной будет признаваться закупка, осуществляемая в соответствии с положениями Федерального закона № 44-ФЗ о нормировании в сфере закупок и о расчете и обосновании НМЦК, цены контракта с единственным поставщиком или начальной суммы единичных расценок товаров, работ, услуг</a:t>
            </a:r>
          </a:p>
          <a:p>
            <a:pPr marL="342900" indent="457200" algn="just">
              <a:buFont typeface="+mj-lt"/>
              <a:buAutoNum type="arabicPeriod" startAt="6"/>
            </a:pPr>
            <a:endParaRPr lang="ru-RU" sz="1600" dirty="0" smtClean="0">
              <a:solidFill>
                <a:srgbClr val="C00000"/>
              </a:solidFill>
            </a:endParaRPr>
          </a:p>
          <a:p>
            <a:pPr indent="457200" algn="just"/>
            <a:r>
              <a:rPr lang="ru-RU" sz="1600" b="1" dirty="0" smtClean="0"/>
              <a:t>С 1 октября 2019 г. </a:t>
            </a:r>
            <a:r>
              <a:rPr lang="ru-RU" sz="1600" dirty="0" smtClean="0"/>
              <a:t>извещение об осуществлении закупки должно будет содержать сведения об авансировании (если оно предполагается). При этом в контракт, условиями которого предусмотрено поэтапное выполнение и выплата аванса, нужно будет включать условие о размере аванса в отношении каждого этапа исполнения контракта в виде процента от размера цены соответствующего этапа.</a:t>
            </a:r>
          </a:p>
          <a:p>
            <a:pPr marL="342900" indent="-342900">
              <a:buFont typeface="+mj-lt"/>
              <a:buAutoNum type="arabicPeriod" startAt="6"/>
            </a:pPr>
            <a:endParaRPr lang="ru-RU" sz="1400" dirty="0" smtClean="0">
              <a:solidFill>
                <a:srgbClr val="C00000"/>
              </a:solidFill>
            </a:endParaRPr>
          </a:p>
          <a:p>
            <a:pPr marL="342900" indent="-342900">
              <a:buFont typeface="+mj-lt"/>
              <a:buAutoNum type="arabicPeriod" startAt="6"/>
            </a:pPr>
            <a:endParaRPr lang="ru-RU" sz="1400" dirty="0"/>
          </a:p>
        </p:txBody>
      </p:sp>
    </p:spTree>
    <p:extLst>
      <p:ext uri="{BB962C8B-B14F-4D97-AF65-F5344CB8AC3E}">
        <p14:creationId xmlns:p14="http://schemas.microsoft.com/office/powerpoint/2010/main" val="39908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02065"/>
            <a:ext cx="7272808" cy="665458"/>
          </a:xfrm>
        </p:spPr>
        <p:txBody>
          <a:bodyPr/>
          <a:lstStyle/>
          <a:p>
            <a:pPr algn="ctr"/>
            <a:r>
              <a:rPr lang="ru-RU" sz="2000" b="1" dirty="0">
                <a:latin typeface="Arial" panose="020B0604020202020204" pitchFamily="34" charset="0"/>
                <a:cs typeface="Arial" panose="020B0604020202020204" pitchFamily="34" charset="0"/>
              </a:rPr>
              <a:t>Изменения в 44-ФЗ в 2019 году. </a:t>
            </a:r>
            <a:r>
              <a:rPr lang="ru-RU" sz="2000" b="1" dirty="0" err="1">
                <a:latin typeface="Arial" panose="020B0604020202020204" pitchFamily="34" charset="0"/>
                <a:cs typeface="Arial" panose="020B0604020202020204" pitchFamily="34" charset="0"/>
              </a:rPr>
              <a:t>Н</a:t>
            </a:r>
            <a:r>
              <a:rPr lang="ru-RU" sz="2000" b="1" dirty="0" err="1">
                <a:latin typeface="Arial" panose="020B0604020202020204" pitchFamily="34" charset="0"/>
                <a:cs typeface="Arial" panose="020B0604020202020204" pitchFamily="34" charset="0"/>
              </a:rPr>
              <a:t>ацрежим</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indent="457200"/>
            <a:r>
              <a:rPr lang="ru-RU" sz="1400" dirty="0" smtClean="0"/>
              <a:t>Принято Постановление Правительства РФ от 30 марта 2019 г. № 383 «О внесении изменений в Правила формирования и ведения единого реестра российских программ для электронных вычислительных машин и баз данных и единого реестра программ для электронных вычислительных машин и баз данных из государств - членов Евразийского экономического союза, за исключением Российской Федерации».</a:t>
            </a:r>
          </a:p>
          <a:p>
            <a:pPr indent="457200"/>
            <a:r>
              <a:rPr lang="ru-RU" sz="1400" dirty="0" smtClean="0"/>
              <a:t>Согласно опубликованному постановлению в Постановлением Правительства РФ от 16 ноября 2015 г. № 1236 внесены изменения в части корректировки требований к программному обеспечению, подлежащему включению как в реестр российского программного обеспечения, так и евразийского.</a:t>
            </a:r>
          </a:p>
        </p:txBody>
      </p:sp>
    </p:spTree>
    <p:extLst>
      <p:ext uri="{BB962C8B-B14F-4D97-AF65-F5344CB8AC3E}">
        <p14:creationId xmlns:p14="http://schemas.microsoft.com/office/powerpoint/2010/main" val="2298223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9502"/>
            <a:ext cx="8352928" cy="665458"/>
          </a:xfrm>
        </p:spPr>
        <p:txBody>
          <a:bodyPr/>
          <a:lstStyle/>
          <a:p>
            <a:pPr algn="ctr"/>
            <a:r>
              <a:rPr lang="ru-RU" sz="2000" b="1" dirty="0">
                <a:latin typeface="Arial" panose="020B0604020202020204" pitchFamily="34" charset="0"/>
                <a:cs typeface="Arial" panose="020B0604020202020204" pitchFamily="34" charset="0"/>
              </a:rPr>
              <a:t>Изменения в 44-ФЗ в 2019 году. </a:t>
            </a:r>
            <a:r>
              <a:rPr lang="ru-RU" sz="2000" b="1" dirty="0" err="1">
                <a:latin typeface="Arial" panose="020B0604020202020204" pitchFamily="34" charset="0"/>
                <a:cs typeface="Arial" panose="020B0604020202020204" pitchFamily="34" charset="0"/>
              </a:rPr>
              <a:t>Нацрежим</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987574"/>
            <a:ext cx="8229599" cy="3394710"/>
          </a:xfrm>
        </p:spPr>
        <p:txBody>
          <a:bodyPr/>
          <a:lstStyle/>
          <a:p>
            <a:r>
              <a:rPr lang="ru-RU" sz="1600" dirty="0" smtClean="0"/>
              <a:t>Так, </a:t>
            </a:r>
          </a:p>
          <a:p>
            <a:pPr marL="285750" indent="-285750">
              <a:buFont typeface="Arial" panose="020B0604020202020204" pitchFamily="34" charset="0"/>
              <a:buChar char="•"/>
            </a:pPr>
            <a:r>
              <a:rPr lang="ru-RU" sz="1400" dirty="0" smtClean="0"/>
              <a:t>для включения программного обеспечения в реестр российского программного обеспечения на всей территории Российской Федерации должны свободно реализовываться услуги по предоставлению доступа к программному обеспечению, </a:t>
            </a:r>
            <a:endParaRPr lang="ru-RU" sz="1400" dirty="0"/>
          </a:p>
          <a:p>
            <a:pPr marL="285750" indent="-285750">
              <a:buFont typeface="Arial" panose="020B0604020202020204" pitchFamily="34" charset="0"/>
              <a:buChar char="•"/>
            </a:pPr>
            <a:r>
              <a:rPr lang="ru-RU" sz="1400" dirty="0" smtClean="0"/>
              <a:t>для включения программного обеспечения в реестр евразийского программного обеспечения аналогичные услуги должны свободно реализовываться на всей территории ЕАЭС.</a:t>
            </a:r>
          </a:p>
          <a:p>
            <a:endParaRPr lang="ru-RU" sz="1600" dirty="0" smtClean="0"/>
          </a:p>
          <a:p>
            <a:r>
              <a:rPr lang="ru-RU" sz="1600" dirty="0" smtClean="0"/>
              <a:t>Кроме того, вводятся новые требования для включения программного обеспечения в соответствующие реестр в части порядка осуществления гарантийного обслуживания, технической поддержки и модернизации программного обеспечения:</a:t>
            </a:r>
          </a:p>
          <a:p>
            <a:pPr marL="285750" indent="-285750">
              <a:buFont typeface="Arial" panose="020B0604020202020204" pitchFamily="34" charset="0"/>
              <a:buChar char="•"/>
            </a:pPr>
            <a:r>
              <a:rPr lang="ru-RU" sz="1400" dirty="0" smtClean="0"/>
              <a:t>для включения в реестр российского ПО – соответствующие услуги должны осуществляться российской коммерческой или некоммерческой организацией без преобладающего иностранного участия либо гражданином РФ;</a:t>
            </a:r>
          </a:p>
          <a:p>
            <a:pPr marL="285750" indent="-285750">
              <a:buFont typeface="Arial" panose="020B0604020202020204" pitchFamily="34" charset="0"/>
              <a:buChar char="•"/>
            </a:pPr>
            <a:r>
              <a:rPr lang="ru-RU" sz="1400" dirty="0" smtClean="0"/>
              <a:t>для включения в реестр евразийского ПО – соответствующие услуги должны осуществляться коммерческой или некоммерческой организацией ЕАЭС без преобладающего иностранного участия либо гражданином государства-члена ЕАЭС.</a:t>
            </a:r>
          </a:p>
          <a:p>
            <a:endParaRPr lang="ru-RU" sz="1400" dirty="0"/>
          </a:p>
        </p:txBody>
      </p:sp>
    </p:spTree>
    <p:extLst>
      <p:ext uri="{BB962C8B-B14F-4D97-AF65-F5344CB8AC3E}">
        <p14:creationId xmlns:p14="http://schemas.microsoft.com/office/powerpoint/2010/main" val="229822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9495"/>
            <a:ext cx="9144000" cy="449432"/>
          </a:xfrm>
        </p:spPr>
        <p:txBody>
          <a:bodyPr/>
          <a:lstStyle/>
          <a:p>
            <a:pPr algn="ctr" rtl="0">
              <a:spcBef>
                <a:spcPct val="0"/>
              </a:spcBef>
            </a:pPr>
            <a:r>
              <a:rPr lang="ru-RU" sz="2000" b="1" kern="1200" dirty="0" smtClean="0">
                <a:solidFill>
                  <a:schemeClr val="tx1"/>
                </a:solidFill>
                <a:latin typeface="Arial" pitchFamily="34" charset="0"/>
                <a:ea typeface="+mj-ea"/>
                <a:cs typeface="Arial" pitchFamily="34" charset="0"/>
              </a:rPr>
              <a:t>Перечень площадок по 44-ФЗ</a:t>
            </a:r>
          </a:p>
        </p:txBody>
      </p:sp>
      <p:pic>
        <p:nvPicPr>
          <p:cNvPr id="18"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35631" y="1212564"/>
            <a:ext cx="1907920" cy="587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170145" y="2274550"/>
            <a:ext cx="912639" cy="402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578428" y="3199028"/>
            <a:ext cx="1278687" cy="3885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1330" y="3189070"/>
            <a:ext cx="1036713" cy="49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183" y="1362051"/>
            <a:ext cx="1710994" cy="49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1290" y="2095630"/>
            <a:ext cx="1356895" cy="62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785"/>
          <a:stretch/>
        </p:blipFill>
        <p:spPr bwMode="auto">
          <a:xfrm>
            <a:off x="5773272" y="3105071"/>
            <a:ext cx="2085373" cy="56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69618" y="1362051"/>
            <a:ext cx="2808312" cy="47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6666"/>
          <a:stretch/>
        </p:blipFill>
        <p:spPr bwMode="auto">
          <a:xfrm>
            <a:off x="5749715" y="2096919"/>
            <a:ext cx="1729035" cy="637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363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1510"/>
            <a:ext cx="8064896" cy="665458"/>
          </a:xfrm>
        </p:spPr>
        <p:txBody>
          <a:bodyPr/>
          <a:lstStyle/>
          <a:p>
            <a:pPr algn="ctr"/>
            <a:r>
              <a:rPr lang="ru-RU" sz="2000" b="1" dirty="0">
                <a:latin typeface="Arial" panose="020B0604020202020204" pitchFamily="34" charset="0"/>
                <a:cs typeface="Arial" panose="020B0604020202020204" pitchFamily="34" charset="0"/>
              </a:rPr>
              <a:t>Изменения в 44-ФЗ в 2019 году. </a:t>
            </a:r>
            <a:r>
              <a:rPr lang="ru-RU" sz="2000" b="1" dirty="0" err="1">
                <a:latin typeface="Arial" panose="020B0604020202020204" pitchFamily="34" charset="0"/>
                <a:cs typeface="Arial" panose="020B0604020202020204" pitchFamily="34" charset="0"/>
              </a:rPr>
              <a:t>Нацрежим</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r>
              <a:rPr lang="ru-RU" sz="1400" b="1" dirty="0" smtClean="0"/>
              <a:t>Изменения в Приказ Минфина России 126н от 04.06.2018 № 126н «Об условиях допуска товаров</a:t>
            </a:r>
          </a:p>
          <a:p>
            <a:endParaRPr lang="ru-RU" sz="1400" dirty="0" smtClean="0"/>
          </a:p>
          <a:p>
            <a:r>
              <a:rPr lang="ru-RU" sz="1400" dirty="0" smtClean="0"/>
              <a:t>Условия допуска не будут применяться в случаях, если: </a:t>
            </a:r>
          </a:p>
          <a:p>
            <a:pPr marL="285750" indent="-285750">
              <a:buFont typeface="Arial" panose="020B0604020202020204" pitchFamily="34" charset="0"/>
              <a:buChar char="•"/>
            </a:pPr>
            <a:r>
              <a:rPr lang="ru-RU" sz="1400" dirty="0" smtClean="0"/>
              <a:t>в </a:t>
            </a:r>
            <a:r>
              <a:rPr lang="ru-RU" sz="1400" dirty="0" smtClean="0"/>
              <a:t>отношении товаров из утвержденного приказом перечня Правительством РФ  установлен запрет в соответствии с частью 3 статьи 14 Федерального закона № 44-ФЗ.</a:t>
            </a:r>
          </a:p>
          <a:p>
            <a:endParaRPr lang="ru-RU" dirty="0"/>
          </a:p>
        </p:txBody>
      </p:sp>
    </p:spTree>
    <p:extLst>
      <p:ext uri="{BB962C8B-B14F-4D97-AF65-F5344CB8AC3E}">
        <p14:creationId xmlns:p14="http://schemas.microsoft.com/office/powerpoint/2010/main" val="212292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99495"/>
            <a:ext cx="8991600" cy="599244"/>
          </a:xfrm>
        </p:spPr>
        <p:txBody>
          <a:bodyPr>
            <a:normAutofit/>
          </a:bodyPr>
          <a:lstStyle/>
          <a:p>
            <a:pPr algn="ctr"/>
            <a:r>
              <a:rPr lang="ru-RU" sz="2000" b="1" dirty="0">
                <a:latin typeface="Arial" panose="020B0604020202020204" pitchFamily="34" charset="0"/>
                <a:cs typeface="Arial" panose="020B0604020202020204" pitchFamily="34" charset="0"/>
              </a:rPr>
              <a:t>Способы обеспечения заявок по 44-ФЗ в 2019 году</a:t>
            </a:r>
          </a:p>
        </p:txBody>
      </p:sp>
      <p:sp>
        <p:nvSpPr>
          <p:cNvPr id="5" name="Объект 2"/>
          <p:cNvSpPr>
            <a:spLocks noGrp="1"/>
          </p:cNvSpPr>
          <p:nvPr>
            <p:ph idx="1"/>
          </p:nvPr>
        </p:nvSpPr>
        <p:spPr>
          <a:xfrm>
            <a:off x="685801" y="1346957"/>
            <a:ext cx="3382537" cy="2921307"/>
          </a:xfrm>
        </p:spPr>
        <p:txBody>
          <a:bodyPr>
            <a:normAutofit/>
          </a:bodyPr>
          <a:lstStyle/>
          <a:p>
            <a:pPr marL="0" indent="0">
              <a:lnSpc>
                <a:spcPct val="110000"/>
              </a:lnSpc>
              <a:spcBef>
                <a:spcPts val="0"/>
              </a:spcBef>
              <a:buNone/>
            </a:pPr>
            <a:r>
              <a:rPr lang="ru-RU" sz="1400" b="1" dirty="0" smtClean="0"/>
              <a:t>Формы обеспечения</a:t>
            </a:r>
            <a:endParaRPr lang="ru-RU" sz="1400" b="1" dirty="0"/>
          </a:p>
          <a:p>
            <a:pPr marL="0" indent="0">
              <a:lnSpc>
                <a:spcPct val="110000"/>
              </a:lnSpc>
              <a:spcBef>
                <a:spcPts val="0"/>
              </a:spcBef>
              <a:buNone/>
            </a:pPr>
            <a:endParaRPr lang="ru-RU" sz="1200" dirty="0"/>
          </a:p>
          <a:p>
            <a:pPr>
              <a:lnSpc>
                <a:spcPct val="110000"/>
              </a:lnSpc>
              <a:spcBef>
                <a:spcPts val="0"/>
              </a:spcBef>
            </a:pPr>
            <a:r>
              <a:rPr lang="ru-RU" sz="1400" dirty="0" smtClean="0"/>
              <a:t>денежные средства, внесенные на спецсчет участника закупки</a:t>
            </a:r>
          </a:p>
          <a:p>
            <a:pPr>
              <a:lnSpc>
                <a:spcPct val="110000"/>
              </a:lnSpc>
              <a:spcBef>
                <a:spcPts val="0"/>
              </a:spcBef>
            </a:pPr>
            <a:r>
              <a:rPr lang="ru-RU" sz="1400" dirty="0" smtClean="0"/>
              <a:t>банковская гарантия.</a:t>
            </a:r>
          </a:p>
          <a:p>
            <a:pPr marL="0" indent="0">
              <a:lnSpc>
                <a:spcPct val="110000"/>
              </a:lnSpc>
              <a:spcBef>
                <a:spcPts val="0"/>
              </a:spcBef>
              <a:buNone/>
            </a:pPr>
            <a:endParaRPr lang="ru-RU" sz="1400" dirty="0" smtClean="0"/>
          </a:p>
          <a:p>
            <a:pPr marL="0" indent="0">
              <a:lnSpc>
                <a:spcPct val="110000"/>
              </a:lnSpc>
              <a:spcBef>
                <a:spcPts val="0"/>
              </a:spcBef>
              <a:buNone/>
            </a:pPr>
            <a:endParaRPr lang="ru-RU" sz="1100" dirty="0" smtClean="0"/>
          </a:p>
          <a:p>
            <a:pPr marL="0" indent="0">
              <a:lnSpc>
                <a:spcPct val="110000"/>
              </a:lnSpc>
              <a:spcBef>
                <a:spcPts val="0"/>
              </a:spcBef>
              <a:buNone/>
            </a:pPr>
            <a:r>
              <a:rPr lang="ru-RU" sz="1400" dirty="0" smtClean="0"/>
              <a:t>Примечание: банковские гарантии могут использоваться по электронным процедурам  </a:t>
            </a:r>
            <a:r>
              <a:rPr lang="ru-RU" sz="1400" b="1" dirty="0" smtClean="0"/>
              <a:t>не ранее, чем </a:t>
            </a:r>
            <a:r>
              <a:rPr lang="ru-RU" sz="1400" b="1" dirty="0"/>
              <a:t>с 1 июля 2019 </a:t>
            </a:r>
            <a:r>
              <a:rPr lang="ru-RU" sz="1400" dirty="0" smtClean="0"/>
              <a:t>года</a:t>
            </a:r>
          </a:p>
          <a:p>
            <a:pPr marL="0" indent="0">
              <a:spcBef>
                <a:spcPts val="0"/>
              </a:spcBef>
              <a:buNone/>
            </a:pPr>
            <a:endParaRPr lang="ru-RU" sz="1400" dirty="0" smtClean="0"/>
          </a:p>
          <a:p>
            <a:pPr marL="0" indent="0">
              <a:spcBef>
                <a:spcPts val="0"/>
              </a:spcBef>
              <a:buNone/>
            </a:pPr>
            <a:endParaRPr lang="ru-RU" sz="1400" dirty="0" smtClean="0"/>
          </a:p>
          <a:p>
            <a:pPr marL="0" indent="0">
              <a:spcBef>
                <a:spcPts val="0"/>
              </a:spcBef>
              <a:spcAft>
                <a:spcPts val="1200"/>
              </a:spcAft>
              <a:buNone/>
            </a:pPr>
            <a:endParaRPr lang="ru-RU" dirty="0"/>
          </a:p>
        </p:txBody>
      </p:sp>
      <p:sp>
        <p:nvSpPr>
          <p:cNvPr id="6" name="Прямоугольник 5"/>
          <p:cNvSpPr/>
          <p:nvPr/>
        </p:nvSpPr>
        <p:spPr>
          <a:xfrm>
            <a:off x="5029200" y="1345739"/>
            <a:ext cx="3429000" cy="2208596"/>
          </a:xfrm>
          <a:prstGeom prst="rect">
            <a:avLst/>
          </a:prstGeom>
        </p:spPr>
        <p:txBody>
          <a:bodyPr wrap="square">
            <a:spAutoFit/>
          </a:bodyPr>
          <a:lstStyle/>
          <a:p>
            <a:r>
              <a:rPr lang="ru-RU" sz="1400" b="1" dirty="0">
                <a:latin typeface="Arial" pitchFamily="34" charset="0"/>
                <a:cs typeface="Arial" pitchFamily="34" charset="0"/>
              </a:rPr>
              <a:t>Требования к банковской гарантии для обеспечения заявок </a:t>
            </a:r>
          </a:p>
          <a:p>
            <a:endParaRPr lang="ru-RU" sz="1100" dirty="0">
              <a:latin typeface="Arial" pitchFamily="34" charset="0"/>
              <a:cs typeface="Arial" pitchFamily="34" charset="0"/>
            </a:endParaRPr>
          </a:p>
          <a:p>
            <a:r>
              <a:rPr lang="ru-RU" sz="1400" dirty="0">
                <a:latin typeface="Arial" pitchFamily="34" charset="0"/>
                <a:cs typeface="Arial" pitchFamily="34" charset="0"/>
              </a:rPr>
              <a:t>БГ должна соответствовать требованиям статьи 45 Закона №44-ФЗ.</a:t>
            </a:r>
          </a:p>
          <a:p>
            <a:endParaRPr lang="ru-RU" sz="1400" dirty="0">
              <a:latin typeface="Arial" pitchFamily="34" charset="0"/>
              <a:cs typeface="Arial" pitchFamily="34" charset="0"/>
            </a:endParaRPr>
          </a:p>
          <a:p>
            <a:r>
              <a:rPr lang="ru-RU" sz="1400" dirty="0">
                <a:latin typeface="Arial" pitchFamily="34" charset="0"/>
                <a:cs typeface="Arial" pitchFamily="34" charset="0"/>
              </a:rPr>
              <a:t>Срок действия БГ должен составлять не менее чем 2 месяца с даты окончания срока подачи заявок.</a:t>
            </a:r>
          </a:p>
        </p:txBody>
      </p:sp>
      <p:sp>
        <p:nvSpPr>
          <p:cNvPr id="3" name="Прямоугольник 2"/>
          <p:cNvSpPr/>
          <p:nvPr/>
        </p:nvSpPr>
        <p:spPr>
          <a:xfrm>
            <a:off x="755576" y="4013680"/>
            <a:ext cx="7632848" cy="830997"/>
          </a:xfrm>
          <a:prstGeom prst="rect">
            <a:avLst/>
          </a:prstGeom>
        </p:spPr>
        <p:txBody>
          <a:bodyPr wrap="square">
            <a:spAutoFit/>
          </a:bodyPr>
          <a:lstStyle/>
          <a:p>
            <a:pPr lvl="0"/>
            <a:r>
              <a:rPr lang="ru-RU" sz="1200" kern="0" dirty="0">
                <a:solidFill>
                  <a:sysClr val="windowText" lastClr="000000"/>
                </a:solidFill>
              </a:rPr>
              <a:t>будет исключен нижний предел НМЦК, при котором обеспечение заявки на участие составляет от 0,5% до 1%, в связи с чем у заказчиков возникнет право устанавливать обеспечение заявок при осуществлении закупок с НМЦК ниже 1 млн рублей (нижнее пороговое значение, при котором заказчик обязан устанавливать требование об обеспечении заявок</a:t>
            </a:r>
            <a:r>
              <a:rPr lang="ru-RU" sz="1200" kern="0" dirty="0" smtClean="0">
                <a:solidFill>
                  <a:sysClr val="windowText" lastClr="000000"/>
                </a:solidFill>
              </a:rPr>
              <a:t>)</a:t>
            </a:r>
            <a:endParaRPr lang="ru-RU" sz="1200" kern="0" dirty="0">
              <a:solidFill>
                <a:sysClr val="windowText" lastClr="000000"/>
              </a:solidFill>
            </a:endParaRPr>
          </a:p>
        </p:txBody>
      </p:sp>
    </p:spTree>
    <p:extLst>
      <p:ext uri="{BB962C8B-B14F-4D97-AF65-F5344CB8AC3E}">
        <p14:creationId xmlns:p14="http://schemas.microsoft.com/office/powerpoint/2010/main" val="843001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7400" y="339502"/>
            <a:ext cx="7010400" cy="671207"/>
          </a:xfrm>
        </p:spPr>
        <p:txBody>
          <a:bodyPr/>
          <a:lstStyle/>
          <a:p>
            <a:pPr algn="ctr"/>
            <a:r>
              <a:rPr lang="ru-RU" sz="2000" b="1" dirty="0">
                <a:latin typeface="Arial" panose="020B0604020202020204" pitchFamily="34" charset="0"/>
                <a:cs typeface="Arial" panose="020B0604020202020204" pitchFamily="34" charset="0"/>
              </a:rPr>
              <a:t>Спецсчета для внесения обеспечения заявок</a:t>
            </a:r>
          </a:p>
        </p:txBody>
      </p:sp>
      <p:sp>
        <p:nvSpPr>
          <p:cNvPr id="5" name="Текст 2"/>
          <p:cNvSpPr txBox="1">
            <a:spLocks/>
          </p:cNvSpPr>
          <p:nvPr/>
        </p:nvSpPr>
        <p:spPr>
          <a:xfrm>
            <a:off x="2362910" y="3620425"/>
            <a:ext cx="6323890" cy="1120258"/>
          </a:xfrm>
          <a:prstGeom prst="rect">
            <a:avLst/>
          </a:prstGeom>
        </p:spPr>
        <p:txBody>
          <a:bodyPr vert="horz" lIns="91440" tIns="45720" rIns="91440" bIns="45720" rtlCol="0">
            <a:noAutofit/>
          </a:bodyPr>
          <a:lstStyle>
            <a:lvl1pPr marL="342900" indent="-342900" algn="l" defTabSz="914400" rtl="0" eaLnBrk="1" latinLnBrk="0" hangingPunct="1">
              <a:lnSpc>
                <a:spcPct val="120000"/>
              </a:lnSpc>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20000"/>
              </a:lnSpc>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20000"/>
              </a:lnSpc>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20000"/>
              </a:lnSpc>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20000"/>
              </a:lnSpc>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defTabSz="0">
              <a:lnSpc>
                <a:spcPct val="100000"/>
              </a:lnSpc>
              <a:spcBef>
                <a:spcPts val="0"/>
              </a:spcBef>
              <a:buNone/>
            </a:pPr>
            <a:r>
              <a:rPr lang="ru-RU" sz="1400" dirty="0">
                <a:solidFill>
                  <a:prstClr val="black"/>
                </a:solidFill>
              </a:rPr>
              <a:t>Используется  для внесения денежных средств, блокируемых в целях обеспечения заявок на участие в закупках.  Пополняется лично участником закупки в банке. </a:t>
            </a:r>
          </a:p>
        </p:txBody>
      </p:sp>
      <p:grpSp>
        <p:nvGrpSpPr>
          <p:cNvPr id="6" name="Группа 5"/>
          <p:cNvGrpSpPr/>
          <p:nvPr/>
        </p:nvGrpSpPr>
        <p:grpSpPr>
          <a:xfrm>
            <a:off x="2250096" y="1073643"/>
            <a:ext cx="6360504" cy="2211493"/>
            <a:chOff x="2298806" y="965749"/>
            <a:chExt cx="6336000" cy="1933014"/>
          </a:xfrm>
        </p:grpSpPr>
        <p:sp>
          <p:nvSpPr>
            <p:cNvPr id="7" name="Прямоугольник 6"/>
            <p:cNvSpPr/>
            <p:nvPr/>
          </p:nvSpPr>
          <p:spPr>
            <a:xfrm>
              <a:off x="2298806" y="965749"/>
              <a:ext cx="6336000" cy="864096"/>
            </a:xfrm>
            <a:prstGeom prst="rect">
              <a:avLst/>
            </a:prstGeom>
          </p:spPr>
          <p:txBody>
            <a:bodyPr vert="horz" lIns="91440" tIns="45720" rIns="91440" bIns="45720" rtlCol="0">
              <a:noAutofit/>
            </a:bodyPr>
            <a:lstStyle/>
            <a:p>
              <a:pPr algn="just" defTabSz="0">
                <a:buFont typeface="Arial" pitchFamily="34" charset="0"/>
                <a:buNone/>
                <a:tabLst>
                  <a:tab pos="0" algn="l"/>
                </a:tabLst>
              </a:pPr>
              <a:r>
                <a:rPr lang="ru-RU" sz="1400" b="1" dirty="0">
                  <a:solidFill>
                    <a:prstClr val="black"/>
                  </a:solidFill>
                  <a:latin typeface="Arial" panose="020B0604020202020204" pitchFamily="34" charset="0"/>
                  <a:cs typeface="Arial" panose="020B0604020202020204" pitchFamily="34" charset="0"/>
                </a:rPr>
                <a:t>Специальный счет </a:t>
              </a:r>
              <a:r>
                <a:rPr lang="ru-RU" sz="1400" dirty="0">
                  <a:solidFill>
                    <a:prstClr val="black"/>
                  </a:solidFill>
                  <a:latin typeface="Arial" panose="020B0604020202020204" pitchFamily="34" charset="0"/>
                  <a:cs typeface="Arial" panose="020B0604020202020204" pitchFamily="34" charset="0"/>
                </a:rPr>
                <a:t>–  банковский счет, открытый </a:t>
              </a:r>
              <a:r>
                <a:rPr lang="ru-RU" sz="1400" dirty="0" smtClean="0">
                  <a:solidFill>
                    <a:prstClr val="black"/>
                  </a:solidFill>
                  <a:latin typeface="Arial" panose="020B0604020202020204" pitchFamily="34" charset="0"/>
                  <a:cs typeface="Arial" panose="020B0604020202020204" pitchFamily="34" charset="0"/>
                </a:rPr>
                <a:t>участником закупки в </a:t>
              </a:r>
              <a:r>
                <a:rPr lang="ru-RU" sz="1400" dirty="0">
                  <a:solidFill>
                    <a:prstClr val="black"/>
                  </a:solidFill>
                  <a:latin typeface="Arial" panose="020B0604020202020204" pitchFamily="34" charset="0"/>
                  <a:cs typeface="Arial" panose="020B0604020202020204" pitchFamily="34" charset="0"/>
                </a:rPr>
                <a:t>любом из банков, перечень которых установлен Правительством </a:t>
              </a:r>
              <a:r>
                <a:rPr lang="ru-RU" sz="1400" dirty="0" smtClean="0">
                  <a:solidFill>
                    <a:prstClr val="black"/>
                  </a:solidFill>
                  <a:latin typeface="Arial" panose="020B0604020202020204" pitchFamily="34" charset="0"/>
                  <a:cs typeface="Arial" panose="020B0604020202020204" pitchFamily="34" charset="0"/>
                </a:rPr>
                <a:t>РФ. Спецсчет </a:t>
              </a:r>
              <a:r>
                <a:rPr lang="ru-RU" sz="1400" dirty="0">
                  <a:solidFill>
                    <a:prstClr val="black"/>
                  </a:solidFill>
                  <a:latin typeface="Arial" panose="020B0604020202020204" pitchFamily="34" charset="0"/>
                  <a:cs typeface="Arial" panose="020B0604020202020204" pitchFamily="34" charset="0"/>
                </a:rPr>
                <a:t>не </a:t>
              </a:r>
              <a:r>
                <a:rPr lang="ru-RU" sz="1400" dirty="0" smtClean="0">
                  <a:solidFill>
                    <a:prstClr val="black"/>
                  </a:solidFill>
                  <a:latin typeface="Arial" panose="020B0604020202020204" pitchFamily="34" charset="0"/>
                  <a:cs typeface="Arial" panose="020B0604020202020204" pitchFamily="34" charset="0"/>
                </a:rPr>
                <a:t>связан </a:t>
              </a:r>
              <a:r>
                <a:rPr lang="ru-RU" sz="1400" dirty="0">
                  <a:solidFill>
                    <a:prstClr val="black"/>
                  </a:solidFill>
                  <a:latin typeface="Arial" panose="020B0604020202020204" pitchFamily="34" charset="0"/>
                  <a:cs typeface="Arial" panose="020B0604020202020204" pitchFamily="34" charset="0"/>
                </a:rPr>
                <a:t>с личным кабинетом участника на электронной площадке. Договор о ведении </a:t>
              </a:r>
              <a:r>
                <a:rPr lang="ru-RU" sz="1400" dirty="0" smtClean="0">
                  <a:solidFill>
                    <a:prstClr val="black"/>
                  </a:solidFill>
                  <a:latin typeface="Arial" panose="020B0604020202020204" pitchFamily="34" charset="0"/>
                  <a:cs typeface="Arial" panose="020B0604020202020204" pitchFamily="34" charset="0"/>
                </a:rPr>
                <a:t>спецсчета заключается </a:t>
              </a:r>
              <a:r>
                <a:rPr lang="ru-RU" sz="1400" dirty="0">
                  <a:solidFill>
                    <a:prstClr val="black"/>
                  </a:solidFill>
                  <a:latin typeface="Arial" panose="020B0604020202020204" pitchFamily="34" charset="0"/>
                  <a:cs typeface="Arial" panose="020B0604020202020204" pitchFamily="34" charset="0"/>
                </a:rPr>
                <a:t>непосредственно между участником закупки и банком.</a:t>
              </a:r>
            </a:p>
          </p:txBody>
        </p:sp>
        <p:sp>
          <p:nvSpPr>
            <p:cNvPr id="8" name="Прямоугольник 7"/>
            <p:cNvSpPr/>
            <p:nvPr/>
          </p:nvSpPr>
          <p:spPr>
            <a:xfrm>
              <a:off x="6175053" y="2191276"/>
              <a:ext cx="2223443" cy="645649"/>
            </a:xfrm>
            <a:prstGeom prst="rect">
              <a:avLst/>
            </a:prstGeom>
          </p:spPr>
          <p:txBody>
            <a:bodyPr wrap="square">
              <a:spAutoFit/>
            </a:bodyPr>
            <a:lstStyle/>
            <a:p>
              <a:pPr lvl="0" algn="ctr"/>
              <a:r>
                <a:rPr lang="ru-RU" sz="1400" dirty="0" smtClean="0">
                  <a:solidFill>
                    <a:prstClr val="black"/>
                  </a:solidFill>
                  <a:latin typeface="Arial"/>
                  <a:cs typeface="Arial"/>
                </a:rPr>
                <a:t>Лицевой </a:t>
              </a:r>
              <a:r>
                <a:rPr lang="ru-RU" sz="1400" dirty="0">
                  <a:solidFill>
                    <a:prstClr val="black"/>
                  </a:solidFill>
                  <a:latin typeface="Arial"/>
                  <a:cs typeface="Arial"/>
                </a:rPr>
                <a:t>счет участника закупки на электронной площадке</a:t>
              </a:r>
              <a:endParaRPr lang="ru-RU" sz="1400" dirty="0">
                <a:solidFill>
                  <a:prstClr val="black"/>
                </a:solidFill>
                <a:latin typeface="Arial" panose="020B0604020202020204" pitchFamily="34" charset="0"/>
                <a:cs typeface="Arial" panose="020B0604020202020204" pitchFamily="34" charset="0"/>
              </a:endParaRPr>
            </a:p>
          </p:txBody>
        </p:sp>
        <p:sp>
          <p:nvSpPr>
            <p:cNvPr id="9" name="Прямоугольник 8"/>
            <p:cNvSpPr/>
            <p:nvPr/>
          </p:nvSpPr>
          <p:spPr>
            <a:xfrm>
              <a:off x="2762363" y="2346401"/>
              <a:ext cx="1807992" cy="336276"/>
            </a:xfrm>
            <a:prstGeom prst="rect">
              <a:avLst/>
            </a:prstGeom>
          </p:spPr>
          <p:txBody>
            <a:bodyPr wrap="none">
              <a:spAutoFit/>
            </a:bodyPr>
            <a:lstStyle/>
            <a:p>
              <a:r>
                <a:rPr lang="ru-RU" sz="1400" dirty="0">
                  <a:solidFill>
                    <a:prstClr val="black"/>
                  </a:solidFill>
                  <a:latin typeface="Arial" panose="020B0604020202020204" pitchFamily="34" charset="0"/>
                  <a:cs typeface="Arial" panose="020B0604020202020204" pitchFamily="34" charset="0"/>
                </a:rPr>
                <a:t>Специальный счет</a:t>
              </a:r>
              <a:r>
                <a:rPr lang="ru-RU" sz="1900" b="1" dirty="0">
                  <a:solidFill>
                    <a:srgbClr val="C00000"/>
                  </a:solidFill>
                  <a:latin typeface="Arial" panose="020B0604020202020204" pitchFamily="34" charset="0"/>
                  <a:cs typeface="Arial" panose="020B0604020202020204" pitchFamily="34" charset="0"/>
                </a:rPr>
                <a:t> </a:t>
              </a:r>
              <a:endParaRPr lang="ru-RU" dirty="0"/>
            </a:p>
          </p:txBody>
        </p:sp>
        <p:sp>
          <p:nvSpPr>
            <p:cNvPr id="10" name="Прямоугольник 9"/>
            <p:cNvSpPr/>
            <p:nvPr/>
          </p:nvSpPr>
          <p:spPr>
            <a:xfrm>
              <a:off x="5290175" y="2215595"/>
              <a:ext cx="564000" cy="564943"/>
            </a:xfrm>
            <a:prstGeom prst="rect">
              <a:avLst/>
            </a:prstGeom>
          </p:spPr>
          <p:txBody>
            <a:bodyPr wrap="none">
              <a:spAutoFit/>
            </a:bodyPr>
            <a:lstStyle/>
            <a:p>
              <a:r>
                <a:rPr lang="ru-RU" sz="3600" b="1" dirty="0">
                  <a:solidFill>
                    <a:srgbClr val="C00000"/>
                  </a:solidFill>
                  <a:latin typeface="Arial"/>
                  <a:cs typeface="Arial"/>
                </a:rPr>
                <a:t>≠ </a:t>
              </a:r>
              <a:endParaRPr lang="ru-RU" sz="3600" dirty="0"/>
            </a:p>
          </p:txBody>
        </p:sp>
        <p:sp>
          <p:nvSpPr>
            <p:cNvPr id="11" name="Прямоугольник 10"/>
            <p:cNvSpPr/>
            <p:nvPr/>
          </p:nvSpPr>
          <p:spPr>
            <a:xfrm>
              <a:off x="6114806" y="2133672"/>
              <a:ext cx="2520000" cy="72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409855" y="2178763"/>
              <a:ext cx="2520000" cy="7200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3" name="Picture 2" descr="C:\Users\Drimkast\Desktop\Преза_вашкеба\225881 Презентации по обучению\тема 2\shutterstock_279842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40" r="55356"/>
          <a:stretch/>
        </p:blipFill>
        <p:spPr bwMode="auto">
          <a:xfrm>
            <a:off x="0" y="2"/>
            <a:ext cx="197961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795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9686"/>
            <a:ext cx="9144000" cy="663733"/>
          </a:xfrm>
        </p:spPr>
        <p:txBody>
          <a:bodyPr/>
          <a:lstStyle/>
          <a:p>
            <a:pPr algn="ctr" rtl="0">
              <a:spcBef>
                <a:spcPct val="0"/>
              </a:spcBef>
            </a:pPr>
            <a:r>
              <a:rPr lang="ru-RU" sz="2000" b="1" dirty="0">
                <a:latin typeface="Arial" panose="020B0604020202020204" pitchFamily="34" charset="0"/>
                <a:cs typeface="Arial" panose="020B0604020202020204" pitchFamily="34" charset="0"/>
              </a:rPr>
              <a:t>Когда и для кого введены спецсчета?</a:t>
            </a:r>
            <a:endParaRPr lang="ru-RU" sz="2000" b="1" dirty="0">
              <a:latin typeface="Arial" panose="020B0604020202020204" pitchFamily="34" charset="0"/>
              <a:cs typeface="Arial" panose="020B0604020202020204" pitchFamily="34" charset="0"/>
            </a:endParaRPr>
          </a:p>
        </p:txBody>
      </p:sp>
      <p:sp>
        <p:nvSpPr>
          <p:cNvPr id="5" name="Объект 4"/>
          <p:cNvSpPr>
            <a:spLocks noGrp="1"/>
          </p:cNvSpPr>
          <p:nvPr>
            <p:ph sz="half" idx="1"/>
          </p:nvPr>
        </p:nvSpPr>
        <p:spPr>
          <a:xfrm>
            <a:off x="1066800" y="1335795"/>
            <a:ext cx="3276600" cy="1086144"/>
          </a:xfrm>
        </p:spPr>
        <p:txBody>
          <a:bodyPr>
            <a:normAutofit fontScale="70000" lnSpcReduction="20000"/>
          </a:bodyPr>
          <a:lstStyle/>
          <a:p>
            <a:pPr marL="0" indent="0">
              <a:lnSpc>
                <a:spcPct val="100000"/>
              </a:lnSpc>
              <a:spcBef>
                <a:spcPts val="0"/>
              </a:spcBef>
              <a:buNone/>
            </a:pPr>
            <a:r>
              <a:rPr lang="ru-RU" sz="2000" b="1" dirty="0" smtClean="0"/>
              <a:t>                   44-ФЗ</a:t>
            </a:r>
          </a:p>
          <a:p>
            <a:pPr marL="0" indent="0">
              <a:lnSpc>
                <a:spcPct val="100000"/>
              </a:lnSpc>
              <a:spcBef>
                <a:spcPts val="0"/>
              </a:spcBef>
              <a:buNone/>
            </a:pPr>
            <a:endParaRPr lang="ru-RU" sz="2000" b="1" dirty="0" smtClean="0"/>
          </a:p>
          <a:p>
            <a:pPr marL="0" indent="0">
              <a:lnSpc>
                <a:spcPct val="100000"/>
              </a:lnSpc>
              <a:spcBef>
                <a:spcPts val="0"/>
              </a:spcBef>
              <a:buNone/>
            </a:pPr>
            <a:endParaRPr lang="ru-RU" sz="2000" b="1" dirty="0" smtClean="0"/>
          </a:p>
          <a:p>
            <a:pPr marL="0" indent="0">
              <a:lnSpc>
                <a:spcPct val="100000"/>
              </a:lnSpc>
              <a:spcBef>
                <a:spcPts val="0"/>
              </a:spcBef>
              <a:buNone/>
            </a:pPr>
            <a:r>
              <a:rPr lang="ru-RU" sz="2000" dirty="0" smtClean="0">
                <a:solidFill>
                  <a:schemeClr val="tx1">
                    <a:lumMod val="85000"/>
                    <a:lumOff val="15000"/>
                  </a:schemeClr>
                </a:solidFill>
              </a:rPr>
              <a:t>         </a:t>
            </a:r>
          </a:p>
          <a:p>
            <a:pPr marL="0" indent="0">
              <a:lnSpc>
                <a:spcPct val="100000"/>
              </a:lnSpc>
              <a:spcBef>
                <a:spcPts val="0"/>
              </a:spcBef>
              <a:buNone/>
            </a:pPr>
            <a:endParaRPr lang="ru-RU" sz="2000" dirty="0" smtClean="0">
              <a:solidFill>
                <a:schemeClr val="tx1">
                  <a:lumMod val="85000"/>
                  <a:lumOff val="15000"/>
                </a:schemeClr>
              </a:solidFill>
            </a:endParaRPr>
          </a:p>
          <a:p>
            <a:pPr marL="0" indent="0" algn="ctr">
              <a:lnSpc>
                <a:spcPct val="100000"/>
              </a:lnSpc>
              <a:spcBef>
                <a:spcPts val="0"/>
              </a:spcBef>
              <a:buNone/>
            </a:pPr>
            <a:r>
              <a:rPr lang="ru-RU" sz="2000" dirty="0" smtClean="0">
                <a:solidFill>
                  <a:schemeClr val="tx1">
                    <a:lumMod val="85000"/>
                    <a:lumOff val="15000"/>
                  </a:schemeClr>
                </a:solidFill>
              </a:rPr>
              <a:t> </a:t>
            </a:r>
            <a:r>
              <a:rPr lang="ru-RU" sz="2000" dirty="0" smtClean="0">
                <a:solidFill>
                  <a:schemeClr val="tx1">
                    <a:lumMod val="95000"/>
                    <a:lumOff val="5000"/>
                  </a:schemeClr>
                </a:solidFill>
              </a:rPr>
              <a:t>Для </a:t>
            </a:r>
            <a:r>
              <a:rPr lang="ru-RU" sz="2000" dirty="0">
                <a:solidFill>
                  <a:schemeClr val="tx1">
                    <a:lumMod val="95000"/>
                    <a:lumOff val="5000"/>
                  </a:schemeClr>
                </a:solidFill>
              </a:rPr>
              <a:t>всех участников закупок </a:t>
            </a:r>
          </a:p>
          <a:p>
            <a:pPr>
              <a:lnSpc>
                <a:spcPct val="100000"/>
              </a:lnSpc>
              <a:spcBef>
                <a:spcPts val="0"/>
              </a:spcBef>
            </a:pPr>
            <a:endParaRPr lang="ru-RU" b="1" dirty="0"/>
          </a:p>
          <a:p>
            <a:pPr>
              <a:lnSpc>
                <a:spcPct val="100000"/>
              </a:lnSpc>
              <a:spcBef>
                <a:spcPts val="0"/>
              </a:spcBef>
            </a:pPr>
            <a:endParaRPr lang="ru-RU" dirty="0"/>
          </a:p>
        </p:txBody>
      </p:sp>
      <p:sp>
        <p:nvSpPr>
          <p:cNvPr id="6" name="Объект 5"/>
          <p:cNvSpPr>
            <a:spLocks noGrp="1"/>
          </p:cNvSpPr>
          <p:nvPr>
            <p:ph sz="half" idx="2"/>
          </p:nvPr>
        </p:nvSpPr>
        <p:spPr>
          <a:xfrm>
            <a:off x="4663999" y="1232547"/>
            <a:ext cx="4002395" cy="1264298"/>
          </a:xfrm>
        </p:spPr>
        <p:txBody>
          <a:bodyPr>
            <a:normAutofit fontScale="70000" lnSpcReduction="20000"/>
          </a:bodyPr>
          <a:lstStyle/>
          <a:p>
            <a:pPr marL="0" indent="0" algn="ctr">
              <a:lnSpc>
                <a:spcPct val="100000"/>
              </a:lnSpc>
              <a:spcBef>
                <a:spcPts val="0"/>
              </a:spcBef>
              <a:buNone/>
            </a:pPr>
            <a:endParaRPr lang="ru-RU" sz="2000" b="1" dirty="0" smtClean="0"/>
          </a:p>
          <a:p>
            <a:pPr marL="0" indent="0" algn="ctr">
              <a:lnSpc>
                <a:spcPct val="100000"/>
              </a:lnSpc>
              <a:spcBef>
                <a:spcPts val="0"/>
              </a:spcBef>
              <a:buNone/>
            </a:pPr>
            <a:r>
              <a:rPr lang="ru-RU" sz="2000" b="1" dirty="0" smtClean="0"/>
              <a:t>223-ФЗ</a:t>
            </a:r>
          </a:p>
          <a:p>
            <a:pPr marL="0" indent="0" algn="ctr">
              <a:lnSpc>
                <a:spcPct val="100000"/>
              </a:lnSpc>
              <a:spcBef>
                <a:spcPts val="0"/>
              </a:spcBef>
              <a:buNone/>
            </a:pPr>
            <a:endParaRPr lang="ru-RU" sz="2000" b="1" dirty="0" smtClean="0"/>
          </a:p>
          <a:p>
            <a:pPr marL="0" indent="0" algn="ctr">
              <a:lnSpc>
                <a:spcPct val="100000"/>
              </a:lnSpc>
              <a:spcBef>
                <a:spcPts val="0"/>
              </a:spcBef>
              <a:buNone/>
            </a:pPr>
            <a:endParaRPr lang="ru-RU" sz="2000" b="1" dirty="0"/>
          </a:p>
          <a:p>
            <a:pPr marL="0" indent="0" algn="ctr">
              <a:lnSpc>
                <a:spcPct val="100000"/>
              </a:lnSpc>
              <a:spcBef>
                <a:spcPts val="0"/>
              </a:spcBef>
              <a:buNone/>
            </a:pPr>
            <a:endParaRPr lang="ru-RU" sz="2000" dirty="0" smtClean="0">
              <a:solidFill>
                <a:schemeClr val="tx1">
                  <a:lumMod val="95000"/>
                  <a:lumOff val="5000"/>
                </a:schemeClr>
              </a:solidFill>
            </a:endParaRPr>
          </a:p>
          <a:p>
            <a:pPr marL="0" indent="0" algn="ctr">
              <a:spcBef>
                <a:spcPts val="0"/>
              </a:spcBef>
              <a:buNone/>
            </a:pPr>
            <a:r>
              <a:rPr lang="ru-RU" sz="2000" dirty="0" smtClean="0">
                <a:solidFill>
                  <a:schemeClr val="tx1">
                    <a:lumMod val="95000"/>
                    <a:lumOff val="5000"/>
                  </a:schemeClr>
                </a:solidFill>
              </a:rPr>
              <a:t>Для </a:t>
            </a:r>
            <a:r>
              <a:rPr lang="ru-RU" sz="2000" dirty="0">
                <a:solidFill>
                  <a:schemeClr val="tx1">
                    <a:lumMod val="95000"/>
                    <a:lumOff val="5000"/>
                  </a:schemeClr>
                </a:solidFill>
              </a:rPr>
              <a:t>участников из числа субъектов малого и среднего предпринимательства</a:t>
            </a:r>
          </a:p>
          <a:p>
            <a:endParaRPr lang="ru-RU" dirty="0">
              <a:solidFill>
                <a:schemeClr val="tx1">
                  <a:lumMod val="85000"/>
                  <a:lumOff val="15000"/>
                </a:schemeClr>
              </a:solidFill>
            </a:endParaRPr>
          </a:p>
        </p:txBody>
      </p:sp>
      <p:pic>
        <p:nvPicPr>
          <p:cNvPr id="1026" name="Picture 2" descr="C:\Users\d.sozaeva\Desktop\рабочий стол\Материалы для обучения\Для вебинаров\иконки\иконки\set5-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040" y="1343391"/>
            <a:ext cx="479515" cy="4579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sozaeva\Desktop\рабочий стол\Материалы для обучения\Для вебинаров\иконки\иконки\set1-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64927"/>
            <a:ext cx="457200" cy="46577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3401" y="2871372"/>
            <a:ext cx="8261194" cy="1754326"/>
          </a:xfrm>
          <a:prstGeom prst="rect">
            <a:avLst/>
          </a:prstGeom>
        </p:spPr>
        <p:txBody>
          <a:bodyPr wrap="square">
            <a:spAutoFit/>
          </a:bodyPr>
          <a:lstStyle/>
          <a:p>
            <a:pPr marL="171450" lvl="0" indent="-171450" algn="just" defTabSz="0">
              <a:buFont typeface="Arial" panose="020B0604020202020204" pitchFamily="34" charset="0"/>
              <a:buChar char="•"/>
            </a:pPr>
            <a:r>
              <a:rPr lang="ru-RU" sz="1200" dirty="0">
                <a:solidFill>
                  <a:prstClr val="black"/>
                </a:solidFill>
                <a:latin typeface="Arial" panose="020B0604020202020204" pitchFamily="34" charset="0"/>
                <a:cs typeface="Arial" panose="020B0604020202020204" pitchFamily="34" charset="0"/>
              </a:rPr>
              <a:t>Движение денежных средств по специальному счету можно узнать только в банке, где открыт этот счет.  Такая информация недоступна оператору электронной площадки и не содержится в личном кабинете на электронной площадке. В личном кабинете на электронной площадке можно узнать только о фактах блокирования денежных средств для обеспечения и их размере</a:t>
            </a:r>
            <a:r>
              <a:rPr lang="ru-RU" sz="1200" dirty="0" smtClean="0">
                <a:solidFill>
                  <a:prstClr val="black"/>
                </a:solidFill>
                <a:latin typeface="Arial" panose="020B0604020202020204" pitchFamily="34" charset="0"/>
                <a:cs typeface="Arial" panose="020B0604020202020204" pitchFamily="34" charset="0"/>
              </a:rPr>
              <a:t>.</a:t>
            </a:r>
          </a:p>
          <a:p>
            <a:pPr marL="171450" lvl="0" indent="-171450" algn="just" defTabSz="0">
              <a:buFont typeface="Arial" panose="020B0604020202020204" pitchFamily="34" charset="0"/>
              <a:buChar char="•"/>
            </a:pPr>
            <a:endParaRPr lang="ru-RU" sz="1200" dirty="0">
              <a:solidFill>
                <a:prstClr val="black"/>
              </a:solidFill>
              <a:latin typeface="Arial" panose="020B0604020202020204" pitchFamily="34" charset="0"/>
              <a:cs typeface="Arial" panose="020B0604020202020204" pitchFamily="34" charset="0"/>
            </a:endParaRPr>
          </a:p>
          <a:p>
            <a:pPr marL="171450" lvl="0" indent="-171450" algn="just" defTabSz="0">
              <a:buFont typeface="Arial" panose="020B0604020202020204" pitchFamily="34" charset="0"/>
              <a:buChar char="•"/>
            </a:pPr>
            <a:r>
              <a:rPr lang="ru-RU" sz="1200" dirty="0">
                <a:solidFill>
                  <a:prstClr val="black"/>
                </a:solidFill>
                <a:latin typeface="Arial" panose="020B0604020202020204" pitchFamily="34" charset="0"/>
                <a:cs typeface="Arial" panose="020B0604020202020204" pitchFamily="34" charset="0"/>
              </a:rPr>
              <a:t>Банк начисляет проценты за использование размещенных на спецсчете денежных средств</a:t>
            </a:r>
            <a:r>
              <a:rPr lang="ru-RU" sz="1200" dirty="0" smtClean="0">
                <a:solidFill>
                  <a:prstClr val="black"/>
                </a:solidFill>
                <a:latin typeface="Arial" panose="020B0604020202020204" pitchFamily="34" charset="0"/>
                <a:cs typeface="Arial" panose="020B0604020202020204" pitchFamily="34" charset="0"/>
              </a:rPr>
              <a:t>.</a:t>
            </a:r>
          </a:p>
          <a:p>
            <a:pPr marL="171450" lvl="0" indent="-171450" algn="just" defTabSz="0">
              <a:buFont typeface="Arial" panose="020B0604020202020204" pitchFamily="34" charset="0"/>
              <a:buChar char="•"/>
            </a:pPr>
            <a:endParaRPr lang="ru-RU" sz="1200" dirty="0">
              <a:solidFill>
                <a:prstClr val="black"/>
              </a:solidFill>
              <a:latin typeface="Arial" panose="020B0604020202020204" pitchFamily="34" charset="0"/>
              <a:cs typeface="Arial" panose="020B0604020202020204" pitchFamily="34" charset="0"/>
            </a:endParaRPr>
          </a:p>
          <a:p>
            <a:pPr marL="171450" lvl="0" indent="-171450" algn="just" defTabSz="0">
              <a:buFont typeface="Arial" panose="020B0604020202020204" pitchFamily="34" charset="0"/>
              <a:buChar char="•"/>
            </a:pPr>
            <a:r>
              <a:rPr lang="ru-RU" sz="1200" dirty="0">
                <a:solidFill>
                  <a:prstClr val="black"/>
                </a:solidFill>
                <a:latin typeface="Arial" panose="020B0604020202020204" pitchFamily="34" charset="0"/>
                <a:cs typeface="Arial" panose="020B0604020202020204" pitchFamily="34" charset="0"/>
              </a:rPr>
              <a:t>Банк может взимать плату за открытие, ведение спецсчета и проведение операций по нему. Перед открытием обязательно ознакомьтесь с условиями открытия спецсчета в конкретном банке.</a:t>
            </a:r>
          </a:p>
        </p:txBody>
      </p:sp>
    </p:spTree>
    <p:extLst>
      <p:ext uri="{BB962C8B-B14F-4D97-AF65-F5344CB8AC3E}">
        <p14:creationId xmlns:p14="http://schemas.microsoft.com/office/powerpoint/2010/main" val="3307208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4590"/>
            <a:ext cx="9144000" cy="674148"/>
          </a:xfrm>
        </p:spPr>
        <p:txBody>
          <a:bodyPr>
            <a:normAutofit/>
          </a:bodyPr>
          <a:lstStyle/>
          <a:p>
            <a:pPr algn="ctr" rtl="0">
              <a:spcBef>
                <a:spcPct val="0"/>
              </a:spcBef>
            </a:pPr>
            <a:r>
              <a:rPr lang="ru-RU" sz="2000" b="1" dirty="0">
                <a:latin typeface="Arial" panose="020B0604020202020204" pitchFamily="34" charset="0"/>
                <a:cs typeface="Arial" panose="020B0604020202020204" pitchFamily="34" charset="0"/>
              </a:rPr>
              <a:t>По каким типам процедур </a:t>
            </a:r>
            <a:r>
              <a:rPr lang="ru-RU" sz="2000" b="1" dirty="0">
                <a:latin typeface="Arial" panose="020B0604020202020204" pitchFamily="34" charset="0"/>
                <a:cs typeface="Arial" panose="020B0604020202020204" pitchFamily="34" charset="0"/>
              </a:rPr>
              <a:t>применяются </a:t>
            </a:r>
            <a:r>
              <a:rPr lang="ru-RU" sz="2000" b="1" dirty="0">
                <a:latin typeface="Arial" panose="020B0604020202020204" pitchFamily="34" charset="0"/>
                <a:cs typeface="Arial" panose="020B0604020202020204" pitchFamily="34" charset="0"/>
              </a:rPr>
              <a:t>спецсчет?</a:t>
            </a:r>
          </a:p>
        </p:txBody>
      </p:sp>
      <p:sp>
        <p:nvSpPr>
          <p:cNvPr id="3" name="Объект 2"/>
          <p:cNvSpPr>
            <a:spLocks noGrp="1"/>
          </p:cNvSpPr>
          <p:nvPr>
            <p:ph sz="half" idx="1"/>
          </p:nvPr>
        </p:nvSpPr>
        <p:spPr>
          <a:xfrm>
            <a:off x="533400" y="1131591"/>
            <a:ext cx="4038600" cy="2996213"/>
          </a:xfrm>
        </p:spPr>
        <p:txBody>
          <a:bodyPr>
            <a:normAutofit fontScale="77500" lnSpcReduction="20000"/>
          </a:bodyPr>
          <a:lstStyle/>
          <a:p>
            <a:pPr marL="0" indent="0" algn="ctr">
              <a:buNone/>
            </a:pPr>
            <a:r>
              <a:rPr lang="ru-RU" sz="2200" b="1" dirty="0" smtClean="0"/>
              <a:t>44-ФЗ</a:t>
            </a:r>
          </a:p>
          <a:p>
            <a:pPr marL="0" indent="0">
              <a:buNone/>
            </a:pPr>
            <a:endParaRPr lang="ru-RU" sz="1600" dirty="0" smtClean="0"/>
          </a:p>
          <a:p>
            <a:pPr>
              <a:lnSpc>
                <a:spcPct val="120000"/>
              </a:lnSpc>
              <a:spcBef>
                <a:spcPts val="0"/>
              </a:spcBef>
              <a:tabLst>
                <a:tab pos="273050" algn="l"/>
              </a:tabLst>
            </a:pPr>
            <a:r>
              <a:rPr lang="ru-RU" sz="2200" dirty="0" smtClean="0">
                <a:solidFill>
                  <a:schemeClr val="tx1">
                    <a:lumMod val="95000"/>
                    <a:lumOff val="5000"/>
                  </a:schemeClr>
                </a:solidFill>
                <a:latin typeface="Arial" panose="020B0604020202020204" pitchFamily="34" charset="0"/>
                <a:cs typeface="Arial" panose="020B0604020202020204" pitchFamily="34" charset="0"/>
              </a:rPr>
              <a:t>открытый </a:t>
            </a:r>
            <a:r>
              <a:rPr lang="ru-RU" sz="2200" dirty="0">
                <a:solidFill>
                  <a:schemeClr val="tx1">
                    <a:lumMod val="95000"/>
                    <a:lumOff val="5000"/>
                  </a:schemeClr>
                </a:solidFill>
                <a:latin typeface="Arial" panose="020B0604020202020204" pitchFamily="34" charset="0"/>
                <a:cs typeface="Arial" panose="020B0604020202020204" pitchFamily="34" charset="0"/>
              </a:rPr>
              <a:t>и закрытый конкурсы  в электронной форме </a:t>
            </a:r>
            <a:endParaRPr lang="ru-RU" sz="2200" dirty="0" smtClean="0">
              <a:solidFill>
                <a:schemeClr val="tx1">
                  <a:lumMod val="95000"/>
                  <a:lumOff val="5000"/>
                </a:schemeClr>
              </a:solidFill>
              <a:latin typeface="Arial" panose="020B0604020202020204" pitchFamily="34" charset="0"/>
              <a:cs typeface="Arial" panose="020B0604020202020204" pitchFamily="34" charset="0"/>
            </a:endParaRPr>
          </a:p>
          <a:p>
            <a:pPr>
              <a:lnSpc>
                <a:spcPct val="120000"/>
              </a:lnSpc>
              <a:spcBef>
                <a:spcPts val="0"/>
              </a:spcBef>
              <a:tabLst>
                <a:tab pos="273050" algn="l"/>
              </a:tabLst>
            </a:pPr>
            <a:r>
              <a:rPr lang="ru-RU" sz="2200" dirty="0" smtClean="0">
                <a:solidFill>
                  <a:schemeClr val="tx1">
                    <a:lumMod val="95000"/>
                    <a:lumOff val="5000"/>
                  </a:schemeClr>
                </a:solidFill>
                <a:latin typeface="Arial" panose="020B0604020202020204" pitchFamily="34" charset="0"/>
                <a:cs typeface="Arial" panose="020B0604020202020204" pitchFamily="34" charset="0"/>
              </a:rPr>
              <a:t>конкурс </a:t>
            </a:r>
            <a:r>
              <a:rPr lang="ru-RU" sz="2200" dirty="0">
                <a:solidFill>
                  <a:schemeClr val="tx1">
                    <a:lumMod val="95000"/>
                    <a:lumOff val="5000"/>
                  </a:schemeClr>
                </a:solidFill>
                <a:latin typeface="Arial" panose="020B0604020202020204" pitchFamily="34" charset="0"/>
                <a:cs typeface="Arial" panose="020B0604020202020204" pitchFamily="34" charset="0"/>
              </a:rPr>
              <a:t>с ограниченным участием в электронной форме (в </a:t>
            </a:r>
            <a:r>
              <a:rPr lang="ru-RU" sz="2200" dirty="0" err="1">
                <a:solidFill>
                  <a:schemeClr val="tx1">
                    <a:lumMod val="95000"/>
                    <a:lumOff val="5000"/>
                  </a:schemeClr>
                </a:solidFill>
                <a:latin typeface="Arial" panose="020B0604020202020204" pitchFamily="34" charset="0"/>
                <a:cs typeface="Arial" panose="020B0604020202020204" pitchFamily="34" charset="0"/>
              </a:rPr>
              <a:t>т.ч</a:t>
            </a:r>
            <a:r>
              <a:rPr lang="ru-RU" sz="2200" dirty="0">
                <a:solidFill>
                  <a:schemeClr val="tx1">
                    <a:lumMod val="95000"/>
                    <a:lumOff val="5000"/>
                  </a:schemeClr>
                </a:solidFill>
                <a:latin typeface="Arial" panose="020B0604020202020204" pitchFamily="34" charset="0"/>
                <a:cs typeface="Arial" panose="020B0604020202020204" pitchFamily="34" charset="0"/>
              </a:rPr>
              <a:t>. и </a:t>
            </a:r>
            <a:r>
              <a:rPr lang="ru-RU" sz="2200" dirty="0" smtClean="0">
                <a:solidFill>
                  <a:schemeClr val="tx1">
                    <a:lumMod val="95000"/>
                    <a:lumOff val="5000"/>
                  </a:schemeClr>
                </a:solidFill>
                <a:latin typeface="Arial" panose="020B0604020202020204" pitchFamily="34" charset="0"/>
                <a:cs typeface="Arial" panose="020B0604020202020204" pitchFamily="34" charset="0"/>
              </a:rPr>
              <a:t>закрытый)</a:t>
            </a:r>
          </a:p>
          <a:p>
            <a:pPr>
              <a:lnSpc>
                <a:spcPct val="120000"/>
              </a:lnSpc>
              <a:spcBef>
                <a:spcPts val="0"/>
              </a:spcBef>
              <a:tabLst>
                <a:tab pos="273050" algn="l"/>
              </a:tabLst>
            </a:pPr>
            <a:r>
              <a:rPr lang="ru-RU" sz="2200" dirty="0" smtClean="0">
                <a:solidFill>
                  <a:schemeClr val="tx1">
                    <a:lumMod val="95000"/>
                    <a:lumOff val="5000"/>
                  </a:schemeClr>
                </a:solidFill>
                <a:latin typeface="Arial" panose="020B0604020202020204" pitchFamily="34" charset="0"/>
                <a:cs typeface="Arial" panose="020B0604020202020204" pitchFamily="34" charset="0"/>
              </a:rPr>
              <a:t>двухэтапный </a:t>
            </a:r>
            <a:r>
              <a:rPr lang="ru-RU" sz="2200" dirty="0">
                <a:solidFill>
                  <a:schemeClr val="tx1">
                    <a:lumMod val="95000"/>
                    <a:lumOff val="5000"/>
                  </a:schemeClr>
                </a:solidFill>
                <a:latin typeface="Arial" panose="020B0604020202020204" pitchFamily="34" charset="0"/>
                <a:cs typeface="Arial" panose="020B0604020202020204" pitchFamily="34" charset="0"/>
              </a:rPr>
              <a:t>конкурс  в электронной форме (в </a:t>
            </a:r>
            <a:r>
              <a:rPr lang="ru-RU" sz="2200" dirty="0" err="1">
                <a:solidFill>
                  <a:schemeClr val="tx1">
                    <a:lumMod val="95000"/>
                    <a:lumOff val="5000"/>
                  </a:schemeClr>
                </a:solidFill>
                <a:latin typeface="Arial" panose="020B0604020202020204" pitchFamily="34" charset="0"/>
                <a:cs typeface="Arial" panose="020B0604020202020204" pitchFamily="34" charset="0"/>
              </a:rPr>
              <a:t>т.ч</a:t>
            </a:r>
            <a:r>
              <a:rPr lang="ru-RU" sz="2200" dirty="0">
                <a:solidFill>
                  <a:schemeClr val="tx1">
                    <a:lumMod val="95000"/>
                    <a:lumOff val="5000"/>
                  </a:schemeClr>
                </a:solidFill>
                <a:latin typeface="Arial" panose="020B0604020202020204" pitchFamily="34" charset="0"/>
                <a:cs typeface="Arial" panose="020B0604020202020204" pitchFamily="34" charset="0"/>
              </a:rPr>
              <a:t>. и </a:t>
            </a:r>
            <a:r>
              <a:rPr lang="ru-RU" sz="2200" dirty="0" smtClean="0">
                <a:solidFill>
                  <a:schemeClr val="tx1">
                    <a:lumMod val="95000"/>
                    <a:lumOff val="5000"/>
                  </a:schemeClr>
                </a:solidFill>
                <a:latin typeface="Arial" panose="020B0604020202020204" pitchFamily="34" charset="0"/>
                <a:cs typeface="Arial" panose="020B0604020202020204" pitchFamily="34" charset="0"/>
              </a:rPr>
              <a:t>закрытый)</a:t>
            </a:r>
          </a:p>
          <a:p>
            <a:pPr>
              <a:lnSpc>
                <a:spcPct val="120000"/>
              </a:lnSpc>
              <a:spcBef>
                <a:spcPts val="0"/>
              </a:spcBef>
              <a:tabLst>
                <a:tab pos="273050" algn="l"/>
              </a:tabLst>
            </a:pPr>
            <a:r>
              <a:rPr lang="ru-RU" sz="2200" dirty="0" smtClean="0">
                <a:solidFill>
                  <a:schemeClr val="tx1">
                    <a:lumMod val="95000"/>
                    <a:lumOff val="5000"/>
                  </a:schemeClr>
                </a:solidFill>
                <a:latin typeface="Arial" panose="020B0604020202020204" pitchFamily="34" charset="0"/>
                <a:cs typeface="Arial" panose="020B0604020202020204" pitchFamily="34" charset="0"/>
              </a:rPr>
              <a:t>электронный </a:t>
            </a:r>
            <a:r>
              <a:rPr lang="ru-RU" sz="2200" dirty="0">
                <a:solidFill>
                  <a:schemeClr val="tx1">
                    <a:lumMod val="95000"/>
                    <a:lumOff val="5000"/>
                  </a:schemeClr>
                </a:solidFill>
                <a:latin typeface="Arial" panose="020B0604020202020204" pitchFamily="34" charset="0"/>
                <a:cs typeface="Arial" panose="020B0604020202020204" pitchFamily="34" charset="0"/>
              </a:rPr>
              <a:t>аукцион (в </a:t>
            </a:r>
            <a:r>
              <a:rPr lang="ru-RU" sz="2200" dirty="0" err="1">
                <a:solidFill>
                  <a:schemeClr val="tx1">
                    <a:lumMod val="95000"/>
                    <a:lumOff val="5000"/>
                  </a:schemeClr>
                </a:solidFill>
                <a:latin typeface="Arial" panose="020B0604020202020204" pitchFamily="34" charset="0"/>
                <a:cs typeface="Arial" panose="020B0604020202020204" pitchFamily="34" charset="0"/>
              </a:rPr>
              <a:t>т.ч</a:t>
            </a:r>
            <a:r>
              <a:rPr lang="ru-RU" sz="2200" dirty="0">
                <a:solidFill>
                  <a:schemeClr val="tx1">
                    <a:lumMod val="95000"/>
                    <a:lumOff val="5000"/>
                  </a:schemeClr>
                </a:solidFill>
                <a:latin typeface="Arial" panose="020B0604020202020204" pitchFamily="34" charset="0"/>
                <a:cs typeface="Arial" panose="020B0604020202020204" pitchFamily="34" charset="0"/>
              </a:rPr>
              <a:t>. и закрытый</a:t>
            </a:r>
            <a:r>
              <a:rPr lang="ru-RU" sz="2200" dirty="0" smtClean="0">
                <a:solidFill>
                  <a:schemeClr val="tx1">
                    <a:lumMod val="95000"/>
                    <a:lumOff val="5000"/>
                  </a:schemeClr>
                </a:solidFill>
                <a:latin typeface="Arial" panose="020B0604020202020204" pitchFamily="34" charset="0"/>
                <a:cs typeface="Arial" panose="020B0604020202020204" pitchFamily="34" charset="0"/>
              </a:rPr>
              <a:t>)</a:t>
            </a:r>
          </a:p>
          <a:p>
            <a:pPr>
              <a:lnSpc>
                <a:spcPct val="120000"/>
              </a:lnSpc>
              <a:spcBef>
                <a:spcPts val="0"/>
              </a:spcBef>
              <a:tabLst>
                <a:tab pos="273050" algn="l"/>
              </a:tabLst>
            </a:pPr>
            <a:r>
              <a:rPr lang="ru-RU" sz="2200" dirty="0" smtClean="0">
                <a:solidFill>
                  <a:schemeClr val="tx1">
                    <a:lumMod val="95000"/>
                    <a:lumOff val="5000"/>
                  </a:schemeClr>
                </a:solidFill>
                <a:latin typeface="Arial" panose="020B0604020202020204" pitchFamily="34" charset="0"/>
                <a:cs typeface="Arial" panose="020B0604020202020204" pitchFamily="34" charset="0"/>
              </a:rPr>
              <a:t>запрос предложений (после несостоявшихся конкурса и аукциона)</a:t>
            </a:r>
            <a:endParaRPr lang="ru-RU" sz="2200" dirty="0">
              <a:solidFill>
                <a:schemeClr val="tx1">
                  <a:lumMod val="95000"/>
                  <a:lumOff val="5000"/>
                </a:schemeClr>
              </a:solidFill>
              <a:latin typeface="Arial" panose="020B0604020202020204" pitchFamily="34" charset="0"/>
              <a:cs typeface="Arial" panose="020B0604020202020204" pitchFamily="34" charset="0"/>
            </a:endParaRPr>
          </a:p>
          <a:p>
            <a:endParaRPr lang="ru-RU" dirty="0"/>
          </a:p>
        </p:txBody>
      </p:sp>
      <p:sp>
        <p:nvSpPr>
          <p:cNvPr id="5" name="Объект 4"/>
          <p:cNvSpPr>
            <a:spLocks noGrp="1"/>
          </p:cNvSpPr>
          <p:nvPr>
            <p:ph sz="half" idx="2"/>
          </p:nvPr>
        </p:nvSpPr>
        <p:spPr>
          <a:xfrm>
            <a:off x="4572000" y="1131591"/>
            <a:ext cx="4038600" cy="2588419"/>
          </a:xfrm>
        </p:spPr>
        <p:txBody>
          <a:bodyPr>
            <a:normAutofit fontScale="77500" lnSpcReduction="20000"/>
          </a:bodyPr>
          <a:lstStyle/>
          <a:p>
            <a:pPr marL="0" indent="0" algn="ctr">
              <a:buNone/>
            </a:pPr>
            <a:r>
              <a:rPr lang="ru-RU" sz="2200" b="1" dirty="0" smtClean="0"/>
              <a:t>223-ФЗ –</a:t>
            </a:r>
            <a:r>
              <a:rPr lang="ru-RU" sz="2200" b="1" dirty="0" smtClean="0">
                <a:solidFill>
                  <a:schemeClr val="tx1">
                    <a:lumMod val="65000"/>
                    <a:lumOff val="35000"/>
                  </a:schemeClr>
                </a:solidFill>
              </a:rPr>
              <a:t>только для субъектов МСП</a:t>
            </a:r>
          </a:p>
          <a:p>
            <a:pPr marL="0" indent="0">
              <a:buNone/>
            </a:pPr>
            <a:endParaRPr lang="ru-RU" sz="1600" dirty="0"/>
          </a:p>
          <a:p>
            <a:pPr>
              <a:lnSpc>
                <a:spcPct val="120000"/>
              </a:lnSpc>
              <a:spcBef>
                <a:spcPts val="0"/>
              </a:spcBef>
              <a:tabLst>
                <a:tab pos="273050" algn="l"/>
              </a:tabLst>
            </a:pPr>
            <a:r>
              <a:rPr lang="ru-RU" sz="2100" dirty="0">
                <a:solidFill>
                  <a:schemeClr val="tx1">
                    <a:lumMod val="95000"/>
                    <a:lumOff val="5000"/>
                  </a:schemeClr>
                </a:solidFill>
                <a:latin typeface="Arial" panose="020B0604020202020204" pitchFamily="34" charset="0"/>
                <a:cs typeface="Arial" panose="020B0604020202020204" pitchFamily="34" charset="0"/>
              </a:rPr>
              <a:t>конкурс в электронной форме</a:t>
            </a:r>
          </a:p>
          <a:p>
            <a:pPr>
              <a:lnSpc>
                <a:spcPct val="120000"/>
              </a:lnSpc>
              <a:spcBef>
                <a:spcPts val="0"/>
              </a:spcBef>
              <a:tabLst>
                <a:tab pos="273050" algn="l"/>
              </a:tabLst>
            </a:pPr>
            <a:r>
              <a:rPr lang="ru-RU" sz="2100" dirty="0">
                <a:solidFill>
                  <a:schemeClr val="tx1">
                    <a:lumMod val="95000"/>
                    <a:lumOff val="5000"/>
                  </a:schemeClr>
                </a:solidFill>
                <a:latin typeface="Arial" panose="020B0604020202020204" pitchFamily="34" charset="0"/>
                <a:cs typeface="Arial" panose="020B0604020202020204" pitchFamily="34" charset="0"/>
              </a:rPr>
              <a:t>аукцион в электронной форме</a:t>
            </a:r>
          </a:p>
          <a:p>
            <a:pPr>
              <a:lnSpc>
                <a:spcPct val="120000"/>
              </a:lnSpc>
              <a:spcBef>
                <a:spcPts val="0"/>
              </a:spcBef>
              <a:tabLst>
                <a:tab pos="273050" algn="l"/>
              </a:tabLst>
            </a:pPr>
            <a:r>
              <a:rPr lang="ru-RU" sz="2100" dirty="0">
                <a:solidFill>
                  <a:schemeClr val="tx1">
                    <a:lumMod val="95000"/>
                    <a:lumOff val="5000"/>
                  </a:schemeClr>
                </a:solidFill>
                <a:latin typeface="Arial" panose="020B0604020202020204" pitchFamily="34" charset="0"/>
                <a:cs typeface="Arial" panose="020B0604020202020204" pitchFamily="34" charset="0"/>
              </a:rPr>
              <a:t>запрос предложений в электронной форме</a:t>
            </a:r>
          </a:p>
          <a:p>
            <a:pPr>
              <a:lnSpc>
                <a:spcPct val="120000"/>
              </a:lnSpc>
              <a:spcBef>
                <a:spcPts val="0"/>
              </a:spcBef>
              <a:tabLst>
                <a:tab pos="273050" algn="l"/>
              </a:tabLst>
            </a:pPr>
            <a:r>
              <a:rPr lang="ru-RU" sz="2100" dirty="0">
                <a:solidFill>
                  <a:schemeClr val="tx1">
                    <a:lumMod val="95000"/>
                    <a:lumOff val="5000"/>
                  </a:schemeClr>
                </a:solidFill>
                <a:latin typeface="Arial" panose="020B0604020202020204" pitchFamily="34" charset="0"/>
                <a:cs typeface="Arial" panose="020B0604020202020204" pitchFamily="34" charset="0"/>
              </a:rPr>
              <a:t>запрос котировок в электронной форме</a:t>
            </a:r>
          </a:p>
        </p:txBody>
      </p:sp>
      <p:sp>
        <p:nvSpPr>
          <p:cNvPr id="6" name="TextBox 5"/>
          <p:cNvSpPr txBox="1"/>
          <p:nvPr/>
        </p:nvSpPr>
        <p:spPr>
          <a:xfrm>
            <a:off x="539552" y="4083918"/>
            <a:ext cx="3960440" cy="707886"/>
          </a:xfrm>
          <a:prstGeom prst="rect">
            <a:avLst/>
          </a:prstGeom>
          <a:noFill/>
          <a:ln w="3175">
            <a:solidFill>
              <a:srgbClr val="C00000"/>
            </a:solidFill>
          </a:ln>
        </p:spPr>
        <p:txBody>
          <a:bodyPr wrap="square" rtlCol="0">
            <a:spAutoFit/>
          </a:bodyPr>
          <a:lstStyle/>
          <a:p>
            <a:pPr algn="ctr"/>
            <a:r>
              <a:rPr lang="ru-RU" sz="1000" dirty="0" smtClean="0">
                <a:latin typeface="Arial" panose="020B0604020202020204" pitchFamily="34" charset="0"/>
                <a:cs typeface="Arial" panose="020B0604020202020204" pitchFamily="34" charset="0"/>
              </a:rPr>
              <a:t>По </a:t>
            </a:r>
            <a:r>
              <a:rPr lang="ru-RU" sz="1000" b="1" dirty="0" smtClean="0">
                <a:latin typeface="Arial" panose="020B0604020202020204" pitchFamily="34" charset="0"/>
                <a:cs typeface="Arial" panose="020B0604020202020204" pitchFamily="34" charset="0"/>
              </a:rPr>
              <a:t>30.06.2019</a:t>
            </a:r>
            <a:r>
              <a:rPr lang="ru-RU" sz="1000" dirty="0" smtClean="0">
                <a:latin typeface="Arial" panose="020B0604020202020204" pitchFamily="34" charset="0"/>
                <a:cs typeface="Arial" panose="020B0604020202020204" pitchFamily="34" charset="0"/>
              </a:rPr>
              <a:t> обеспечение заявок может предоставляться только в виде денежных средств, внесенных на спецсчет . </a:t>
            </a:r>
          </a:p>
          <a:p>
            <a:pPr algn="ctr"/>
            <a:r>
              <a:rPr lang="ru-RU" sz="1000" dirty="0" smtClean="0">
                <a:latin typeface="Arial" panose="020B0604020202020204" pitchFamily="34" charset="0"/>
                <a:cs typeface="Arial" panose="020B0604020202020204" pitchFamily="34" charset="0"/>
              </a:rPr>
              <a:t>С </a:t>
            </a:r>
            <a:r>
              <a:rPr lang="ru-RU" sz="1000" b="1" dirty="0" smtClean="0">
                <a:latin typeface="Arial" panose="020B0604020202020204" pitchFamily="34" charset="0"/>
                <a:cs typeface="Arial" panose="020B0604020202020204" pitchFamily="34" charset="0"/>
              </a:rPr>
              <a:t>01.07.2019</a:t>
            </a:r>
            <a:r>
              <a:rPr lang="ru-RU" sz="1000" dirty="0" smtClean="0">
                <a:latin typeface="Arial" panose="020B0604020202020204" pitchFamily="34" charset="0"/>
                <a:cs typeface="Arial" panose="020B0604020202020204" pitchFamily="34" charset="0"/>
              </a:rPr>
              <a:t> будет возможно использование БГ наряду с денежными средствами.</a:t>
            </a:r>
            <a:endParaRPr lang="ru-RU" sz="1000" dirty="0">
              <a:latin typeface="Arial" panose="020B0604020202020204" pitchFamily="34" charset="0"/>
              <a:cs typeface="Arial" panose="020B0604020202020204" pitchFamily="34" charset="0"/>
            </a:endParaRPr>
          </a:p>
        </p:txBody>
      </p:sp>
      <p:sp>
        <p:nvSpPr>
          <p:cNvPr id="7" name="TextBox 6"/>
          <p:cNvSpPr txBox="1"/>
          <p:nvPr/>
        </p:nvSpPr>
        <p:spPr>
          <a:xfrm>
            <a:off x="4788024" y="4083918"/>
            <a:ext cx="3960440" cy="707886"/>
          </a:xfrm>
          <a:prstGeom prst="rect">
            <a:avLst/>
          </a:prstGeom>
          <a:noFill/>
          <a:ln w="3175">
            <a:solidFill>
              <a:srgbClr val="C00000"/>
            </a:solidFill>
          </a:ln>
        </p:spPr>
        <p:txBody>
          <a:bodyPr wrap="square" rtlCol="0">
            <a:spAutoFit/>
          </a:bodyPr>
          <a:lstStyle>
            <a:defPPr>
              <a:defRPr lang="ru-RU"/>
            </a:defPPr>
            <a:lvl1pPr algn="ctr">
              <a:defRPr sz="1000">
                <a:latin typeface="Arial" panose="020B0604020202020204" pitchFamily="34" charset="0"/>
                <a:cs typeface="Arial" panose="020B0604020202020204" pitchFamily="34" charset="0"/>
              </a:defRPr>
            </a:lvl1pPr>
          </a:lstStyle>
          <a:p>
            <a:r>
              <a:rPr lang="ru-RU" dirty="0"/>
              <a:t>Для обеспечения заявок возможно использование и денежных средств на спецсчете, и БГ с 01.10.2018.</a:t>
            </a:r>
          </a:p>
          <a:p>
            <a:endParaRPr lang="ru-RU" dirty="0"/>
          </a:p>
          <a:p>
            <a:endParaRPr lang="ru-RU" dirty="0"/>
          </a:p>
        </p:txBody>
      </p:sp>
    </p:spTree>
    <p:extLst>
      <p:ext uri="{BB962C8B-B14F-4D97-AF65-F5344CB8AC3E}">
        <p14:creationId xmlns:p14="http://schemas.microsoft.com/office/powerpoint/2010/main" val="3325346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Открытие спецсчета </a:t>
            </a:r>
            <a:br>
              <a:rPr lang="ru-RU" sz="2000" b="1"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1" y="990629"/>
            <a:ext cx="4402832" cy="3813369"/>
          </a:xfrm>
        </p:spPr>
        <p:txBody>
          <a:bodyPr/>
          <a:lstStyle/>
          <a:p>
            <a:pPr marL="342900" indent="-342900">
              <a:buFont typeface="+mj-lt"/>
              <a:buAutoNum type="arabicPeriod"/>
            </a:pPr>
            <a:r>
              <a:rPr lang="ru-RU" sz="1400" dirty="0" smtClean="0">
                <a:latin typeface="Arial" panose="020B0604020202020204" pitchFamily="34" charset="0"/>
                <a:cs typeface="Arial" panose="020B0604020202020204" pitchFamily="34" charset="0"/>
              </a:rPr>
              <a:t>Сбербанк России</a:t>
            </a:r>
          </a:p>
          <a:p>
            <a:pPr marL="342900" indent="-342900">
              <a:buFont typeface="+mj-lt"/>
              <a:buAutoNum type="arabicPeriod"/>
            </a:pPr>
            <a:r>
              <a:rPr lang="ru-RU" sz="1400" dirty="0" smtClean="0">
                <a:latin typeface="Arial" panose="020B0604020202020204" pitchFamily="34" charset="0"/>
                <a:cs typeface="Arial" panose="020B0604020202020204" pitchFamily="34" charset="0"/>
              </a:rPr>
              <a:t>Банк </a:t>
            </a:r>
            <a:r>
              <a:rPr lang="ru-RU" sz="1400" dirty="0">
                <a:latin typeface="Arial" panose="020B0604020202020204" pitchFamily="34" charset="0"/>
                <a:cs typeface="Arial" panose="020B0604020202020204" pitchFamily="34" charset="0"/>
              </a:rPr>
              <a:t>ВТБ </a:t>
            </a:r>
          </a:p>
          <a:p>
            <a:pPr marL="342900" indent="-342900">
              <a:buFont typeface="+mj-lt"/>
              <a:buAutoNum type="arabicPeriod"/>
            </a:pPr>
            <a:r>
              <a:rPr lang="ru-RU" sz="1400" dirty="0" smtClean="0">
                <a:latin typeface="Arial" panose="020B0604020202020204" pitchFamily="34" charset="0"/>
                <a:cs typeface="Arial" panose="020B0604020202020204" pitchFamily="34" charset="0"/>
              </a:rPr>
              <a:t>Газпромбанк</a:t>
            </a:r>
          </a:p>
          <a:p>
            <a:pPr marL="342900" indent="-342900">
              <a:buFont typeface="+mj-lt"/>
              <a:buAutoNum type="arabicPeriod"/>
            </a:pPr>
            <a:r>
              <a:rPr lang="ru-RU" sz="1400" dirty="0" smtClean="0">
                <a:latin typeface="Arial" panose="020B0604020202020204" pitchFamily="34" charset="0"/>
                <a:cs typeface="Arial" panose="020B0604020202020204" pitchFamily="34" charset="0"/>
              </a:rPr>
              <a:t>Российский </a:t>
            </a:r>
            <a:r>
              <a:rPr lang="ru-RU" sz="1400" dirty="0">
                <a:latin typeface="Arial" panose="020B0604020202020204" pitchFamily="34" charset="0"/>
                <a:cs typeface="Arial" panose="020B0604020202020204" pitchFamily="34" charset="0"/>
              </a:rPr>
              <a:t>Сельскохозяйственный </a:t>
            </a:r>
            <a:r>
              <a:rPr lang="ru-RU" sz="1400" dirty="0" smtClean="0">
                <a:latin typeface="Arial" panose="020B0604020202020204" pitchFamily="34" charset="0"/>
                <a:cs typeface="Arial" panose="020B0604020202020204" pitchFamily="34" charset="0"/>
              </a:rPr>
              <a:t>банк</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Альфа-Банк</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Московский кредитный банк</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Финансовая </a:t>
            </a:r>
            <a:r>
              <a:rPr lang="ru-RU" sz="1400" dirty="0">
                <a:latin typeface="Arial" panose="020B0604020202020204" pitchFamily="34" charset="0"/>
                <a:cs typeface="Arial" panose="020B0604020202020204" pitchFamily="34" charset="0"/>
              </a:rPr>
              <a:t>Корпорация </a:t>
            </a:r>
            <a:r>
              <a:rPr lang="ru-RU" sz="1400" dirty="0" smtClean="0">
                <a:latin typeface="Arial" panose="020B0604020202020204" pitchFamily="34" charset="0"/>
                <a:cs typeface="Arial" panose="020B0604020202020204" pitchFamily="34" charset="0"/>
              </a:rPr>
              <a:t>Открытие</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Райффайзенбанк</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РОСБАНК</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Всероссийский </a:t>
            </a:r>
            <a:r>
              <a:rPr lang="ru-RU" sz="1400" dirty="0">
                <a:latin typeface="Arial" panose="020B0604020202020204" pitchFamily="34" charset="0"/>
                <a:cs typeface="Arial" panose="020B0604020202020204" pitchFamily="34" charset="0"/>
              </a:rPr>
              <a:t>банк </a:t>
            </a:r>
            <a:r>
              <a:rPr lang="ru-RU" sz="1400" dirty="0" smtClean="0">
                <a:latin typeface="Arial" panose="020B0604020202020204" pitchFamily="34" charset="0"/>
                <a:cs typeface="Arial" panose="020B0604020202020204" pitchFamily="34" charset="0"/>
              </a:rPr>
              <a:t>развития регионов</a:t>
            </a:r>
            <a:endParaRPr lang="ru-RU" sz="1400" dirty="0">
              <a:latin typeface="Arial" panose="020B0604020202020204" pitchFamily="34" charset="0"/>
              <a:cs typeface="Arial" panose="020B0604020202020204" pitchFamily="34" charset="0"/>
            </a:endParaRPr>
          </a:p>
          <a:p>
            <a:pPr marL="342900" indent="-342900">
              <a:buFont typeface="+mj-lt"/>
              <a:buAutoNum type="arabicPeriod"/>
            </a:pPr>
            <a:r>
              <a:rPr lang="ru-RU" sz="1400" dirty="0" smtClean="0">
                <a:latin typeface="Arial" panose="020B0604020202020204" pitchFamily="34" charset="0"/>
                <a:cs typeface="Arial" panose="020B0604020202020204" pitchFamily="34" charset="0"/>
              </a:rPr>
              <a:t>Промсвязьбанк</a:t>
            </a:r>
            <a:endParaRPr lang="ru-RU" sz="1400" dirty="0">
              <a:latin typeface="Arial" panose="020B0604020202020204" pitchFamily="34" charset="0"/>
              <a:cs typeface="Arial" panose="020B0604020202020204" pitchFamily="34" charset="0"/>
            </a:endParaRPr>
          </a:p>
          <a:p>
            <a:r>
              <a:rPr lang="ru-RU" b="1" dirty="0"/>
              <a:t/>
            </a:r>
            <a:br>
              <a:rPr lang="ru-RU" b="1" dirty="0"/>
            </a:br>
            <a:endParaRPr lang="ru-RU" dirty="0"/>
          </a:p>
        </p:txBody>
      </p:sp>
      <p:sp>
        <p:nvSpPr>
          <p:cNvPr id="4" name="Прямоугольник 3"/>
          <p:cNvSpPr/>
          <p:nvPr/>
        </p:nvSpPr>
        <p:spPr>
          <a:xfrm>
            <a:off x="4572000" y="990628"/>
            <a:ext cx="4032448" cy="2462213"/>
          </a:xfrm>
          <a:prstGeom prst="rect">
            <a:avLst/>
          </a:prstGeom>
        </p:spPr>
        <p:txBody>
          <a:bodyPr wrap="square">
            <a:spAutoFit/>
          </a:bodyPr>
          <a:lstStyle/>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Акционерный Банк "РОССИЯ"</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БАНК "САНКТ-ПЕТЕРБУРГ"</a:t>
            </a:r>
          </a:p>
          <a:p>
            <a:pPr marL="342900" indent="-342900">
              <a:buFont typeface="+mj-lt"/>
              <a:buAutoNum type="arabicPeriod" startAt="12"/>
            </a:pPr>
            <a:r>
              <a:rPr lang="ru-RU" sz="1400" dirty="0" err="1">
                <a:solidFill>
                  <a:prstClr val="black"/>
                </a:solidFill>
                <a:latin typeface="Arial" panose="020B0604020202020204" pitchFamily="34" charset="0"/>
                <a:cs typeface="Arial" panose="020B0604020202020204" pitchFamily="34" charset="0"/>
              </a:rPr>
              <a:t>Совкомбанк</a:t>
            </a:r>
            <a:endParaRPr lang="ru-RU" sz="1400" dirty="0">
              <a:solidFill>
                <a:prstClr val="black"/>
              </a:solidFill>
              <a:latin typeface="Arial" panose="020B0604020202020204" pitchFamily="34" charset="0"/>
              <a:cs typeface="Arial" panose="020B0604020202020204" pitchFamily="34" charset="0"/>
            </a:endParaRP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РОССИЙСКИЙ НАЦИОНАЛЬНЫЙ КОММЕРЧЕСКИЙ БАНК</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ОТП Банк</a:t>
            </a:r>
          </a:p>
          <a:p>
            <a:pPr marL="342900" indent="-342900">
              <a:buFont typeface="+mj-lt"/>
              <a:buAutoNum type="arabicPeriod" startAt="12"/>
            </a:pPr>
            <a:r>
              <a:rPr lang="ru-RU" sz="1400" dirty="0" err="1">
                <a:solidFill>
                  <a:prstClr val="black"/>
                </a:solidFill>
                <a:latin typeface="Arial" panose="020B0604020202020204" pitchFamily="34" charset="0"/>
                <a:cs typeface="Arial" panose="020B0604020202020204" pitchFamily="34" charset="0"/>
              </a:rPr>
              <a:t>ЮниКредит</a:t>
            </a:r>
            <a:r>
              <a:rPr lang="ru-RU" sz="1400" dirty="0">
                <a:solidFill>
                  <a:prstClr val="black"/>
                </a:solidFill>
                <a:latin typeface="Arial" panose="020B0604020202020204" pitchFamily="34" charset="0"/>
                <a:cs typeface="Arial" panose="020B0604020202020204" pitchFamily="34" charset="0"/>
              </a:rPr>
              <a:t> Банк</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Банк "Возрождение"</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"Тинькофф Банк"</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"АК БАРС" </a:t>
            </a:r>
          </a:p>
          <a:p>
            <a:pPr marL="342900" indent="-342900">
              <a:buFont typeface="+mj-lt"/>
              <a:buAutoNum type="arabicPeriod" startAt="12"/>
            </a:pPr>
            <a:r>
              <a:rPr lang="ru-RU" sz="1400" dirty="0">
                <a:solidFill>
                  <a:prstClr val="black"/>
                </a:solidFill>
                <a:latin typeface="Arial" panose="020B0604020202020204" pitchFamily="34" charset="0"/>
                <a:cs typeface="Arial" panose="020B0604020202020204" pitchFamily="34" charset="0"/>
              </a:rPr>
              <a:t>Банк "Северный морской путь</a:t>
            </a:r>
            <a:r>
              <a:rPr lang="en-US" sz="1400" dirty="0">
                <a:solidFill>
                  <a:prstClr val="black"/>
                </a:solidFill>
                <a:latin typeface="Arial" panose="020B0604020202020204" pitchFamily="34" charset="0"/>
                <a:cs typeface="Arial" panose="020B0604020202020204" pitchFamily="34" charset="0"/>
              </a:rPr>
              <a:t>”</a:t>
            </a:r>
            <a:endParaRPr lang="ru-RU" sz="1400" dirty="0">
              <a:solidFill>
                <a:prstClr val="black"/>
              </a:solidFill>
              <a:latin typeface="Arial" panose="020B0604020202020204" pitchFamily="34" charset="0"/>
              <a:cs typeface="Arial" panose="020B0604020202020204" pitchFamily="34" charset="0"/>
            </a:endParaRPr>
          </a:p>
        </p:txBody>
      </p:sp>
      <p:sp>
        <p:nvSpPr>
          <p:cNvPr id="6" name="Прямоугольник 5"/>
          <p:cNvSpPr/>
          <p:nvPr/>
        </p:nvSpPr>
        <p:spPr>
          <a:xfrm>
            <a:off x="395536" y="4218074"/>
            <a:ext cx="7344816" cy="307777"/>
          </a:xfrm>
          <a:prstGeom prst="rect">
            <a:avLst/>
          </a:prstGeom>
        </p:spPr>
        <p:txBody>
          <a:bodyPr wrap="square">
            <a:spAutoFit/>
          </a:bodyPr>
          <a:lstStyle/>
          <a:p>
            <a:r>
              <a:rPr lang="ru-RU" sz="1400" dirty="0">
                <a:solidFill>
                  <a:prstClr val="black">
                    <a:lumMod val="75000"/>
                    <a:lumOff val="25000"/>
                  </a:prstClr>
                </a:solidFill>
                <a:latin typeface="Arial" panose="020B0604020202020204" pitchFamily="34" charset="0"/>
                <a:cs typeface="Arial" panose="020B0604020202020204" pitchFamily="34" charset="0"/>
              </a:rPr>
              <a:t>Распоряжение Правительства РФ от 13 июля 2018 г. N </a:t>
            </a:r>
            <a:r>
              <a:rPr lang="ru-RU" sz="1400" dirty="0" smtClean="0">
                <a:solidFill>
                  <a:prstClr val="black">
                    <a:lumMod val="75000"/>
                    <a:lumOff val="25000"/>
                  </a:prstClr>
                </a:solidFill>
                <a:latin typeface="Arial" panose="020B0604020202020204" pitchFamily="34" charset="0"/>
                <a:cs typeface="Arial" panose="020B0604020202020204" pitchFamily="34" charset="0"/>
              </a:rPr>
              <a:t>1451-р</a:t>
            </a:r>
            <a:endParaRPr lang="ru-RU" sz="1400"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271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9502"/>
            <a:ext cx="8064896"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Изменения в 44-ФЗ </a:t>
            </a:r>
            <a:r>
              <a:rPr lang="ru-RU" sz="2000" b="1" dirty="0" smtClean="0">
                <a:latin typeface="Arial" panose="020B0604020202020204" pitchFamily="34" charset="0"/>
                <a:cs typeface="Arial" panose="020B0604020202020204" pitchFamily="34" charset="0"/>
              </a:rPr>
              <a:t>на 2020 год. </a:t>
            </a:r>
            <a:r>
              <a:rPr lang="ru-RU" sz="2000" b="1" dirty="0">
                <a:latin typeface="Arial" panose="020B0604020202020204" pitchFamily="34" charset="0"/>
                <a:cs typeface="Arial" panose="020B0604020202020204" pitchFamily="34" charset="0"/>
              </a:rPr>
              <a:t>Контроль</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indent="457200"/>
            <a:r>
              <a:rPr lang="ru-RU" sz="1400" dirty="0">
                <a:latin typeface="Arial" panose="020B0604020202020204" pitchFamily="34" charset="0"/>
                <a:cs typeface="Arial" panose="020B0604020202020204" pitchFamily="34" charset="0"/>
              </a:rPr>
              <a:t>С 1 апреля 2020 г. ЕИС будет обеспечивать контроль за соответствием информации об ИКЗ и </a:t>
            </a:r>
            <a:r>
              <a:rPr lang="ru-RU" sz="1400" dirty="0" err="1">
                <a:latin typeface="Arial" panose="020B0604020202020204" pitchFamily="34" charset="0"/>
                <a:cs typeface="Arial" panose="020B0604020202020204" pitchFamily="34" charset="0"/>
              </a:rPr>
              <a:t>непревышением</a:t>
            </a:r>
            <a:r>
              <a:rPr lang="ru-RU" sz="1400" dirty="0">
                <a:latin typeface="Arial" panose="020B0604020202020204" pitchFamily="34" charset="0"/>
                <a:cs typeface="Arial" panose="020B0604020202020204" pitchFamily="34" charset="0"/>
              </a:rPr>
              <a:t> объема финансового обеспечения для осуществления закупок, содержащихся в планах-графиках, извещениях об осуществлении закупок, протоколах, условиях проектов контрактов. Положения о контроле аналогичной информации, содержащейся в планах закупок, будут исключены</a:t>
            </a:r>
            <a:r>
              <a:rPr lang="ru-RU" sz="1400" dirty="0" smtClean="0">
                <a:latin typeface="Arial" panose="020B0604020202020204" pitchFamily="34" charset="0"/>
                <a:cs typeface="Arial" panose="020B0604020202020204" pitchFamily="34" charset="0"/>
              </a:rPr>
              <a:t>.</a:t>
            </a:r>
          </a:p>
          <a:p>
            <a:pPr indent="457200"/>
            <a:endParaRPr lang="ru-RU" sz="1400" dirty="0">
              <a:latin typeface="Arial" panose="020B0604020202020204" pitchFamily="34" charset="0"/>
              <a:cs typeface="Arial" panose="020B0604020202020204" pitchFamily="34" charset="0"/>
            </a:endParaRPr>
          </a:p>
          <a:p>
            <a:pPr indent="457200"/>
            <a:r>
              <a:rPr lang="ru-RU" sz="1400" dirty="0">
                <a:latin typeface="Arial" panose="020B0604020202020204" pitchFamily="34" charset="0"/>
                <a:cs typeface="Arial" panose="020B0604020202020204" pitchFamily="34" charset="0"/>
              </a:rPr>
              <a:t>Однако в период с 1 октября 2019 года по 31 марта 2020 года «казначейский» контроль за соответствием информации об ИКЗ и об объеме финансового обеспечения для осуществления данных закупок в плане-графике относительно планов закупок не будет осуществляться, вместо него будет контролироваться информация об объеме финансового обеспечения, включенного в планы-графики закупок относительно информации об объеме финансового обеспечения для осуществления закупок, утвержденном и доведенном до заказчика</a:t>
            </a:r>
            <a:r>
              <a:rPr lang="ru-RU" sz="1400" dirty="0" smtClean="0"/>
              <a:t>.</a:t>
            </a:r>
          </a:p>
          <a:p>
            <a:endParaRPr lang="ru-RU" sz="1200" dirty="0"/>
          </a:p>
        </p:txBody>
      </p:sp>
    </p:spTree>
    <p:extLst>
      <p:ext uri="{BB962C8B-B14F-4D97-AF65-F5344CB8AC3E}">
        <p14:creationId xmlns:p14="http://schemas.microsoft.com/office/powerpoint/2010/main" val="22750380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9502"/>
            <a:ext cx="8064896" cy="665458"/>
          </a:xfrm>
        </p:spPr>
        <p:txBody>
          <a:bodyPr/>
          <a:lstStyle/>
          <a:p>
            <a:pPr algn="ctr"/>
            <a:r>
              <a:rPr lang="ru-RU" sz="2000" b="1" dirty="0" smtClean="0">
                <a:latin typeface="Arial" panose="020B0604020202020204" pitchFamily="34" charset="0"/>
                <a:cs typeface="Arial" panose="020B0604020202020204" pitchFamily="34" charset="0"/>
              </a:rPr>
              <a:t>Изменения в 44-ФЗ на 2020 год. Контроль</a:t>
            </a:r>
            <a:endParaRPr lang="ru-RU" sz="2000" dirty="0"/>
          </a:p>
        </p:txBody>
      </p:sp>
      <p:sp>
        <p:nvSpPr>
          <p:cNvPr id="3" name="Текст 2"/>
          <p:cNvSpPr>
            <a:spLocks noGrp="1"/>
          </p:cNvSpPr>
          <p:nvPr>
            <p:ph type="body" idx="1"/>
          </p:nvPr>
        </p:nvSpPr>
        <p:spPr>
          <a:xfrm>
            <a:off x="457200" y="987574"/>
            <a:ext cx="8229599" cy="3394710"/>
          </a:xfrm>
        </p:spPr>
        <p:txBody>
          <a:bodyPr/>
          <a:lstStyle/>
          <a:p>
            <a:pPr indent="457200" algn="just"/>
            <a:endParaRPr lang="ru-RU" sz="1600" dirty="0" smtClean="0">
              <a:latin typeface="Arial" panose="020B0604020202020204" pitchFamily="34" charset="0"/>
              <a:cs typeface="Arial" panose="020B0604020202020204" pitchFamily="34" charset="0"/>
            </a:endParaRPr>
          </a:p>
          <a:p>
            <a:pPr indent="457200" algn="just"/>
            <a:r>
              <a:rPr lang="ru-RU" sz="1400" dirty="0" smtClean="0">
                <a:latin typeface="Arial" panose="020B0604020202020204" pitchFamily="34" charset="0"/>
                <a:cs typeface="Arial" panose="020B0604020202020204" pitchFamily="34" charset="0"/>
              </a:rPr>
              <a:t>Правительством РФ будет определен федеральный орган исполнительной власти, который пополнит перечень органов контроля, и на который будут возложены полномочия по осуществлению с использованием ЕИС контроля за соответствием информации об ИКЗ и </a:t>
            </a:r>
            <a:r>
              <a:rPr lang="ru-RU" sz="1400" dirty="0" err="1" smtClean="0">
                <a:latin typeface="Arial" panose="020B0604020202020204" pitchFamily="34" charset="0"/>
                <a:cs typeface="Arial" panose="020B0604020202020204" pitchFamily="34" charset="0"/>
              </a:rPr>
              <a:t>непревышением</a:t>
            </a:r>
            <a:r>
              <a:rPr lang="ru-RU" sz="1400" dirty="0" smtClean="0">
                <a:latin typeface="Arial" panose="020B0604020202020204" pitchFamily="34" charset="0"/>
                <a:cs typeface="Arial" panose="020B0604020202020204" pitchFamily="34" charset="0"/>
              </a:rPr>
              <a:t> объема финансового обеспечения в извещениях относительно информации в планах-графиках, в протоколах – относительно информации в извещениях, в условиях проектов контрактов – относительно сведений в протоколах. Порядок осуществления контроля этим органом контроля будет определен Правительством РФ.</a:t>
            </a:r>
          </a:p>
          <a:p>
            <a:pPr indent="457200" algn="just"/>
            <a:endParaRPr lang="ru-RU" sz="1400" dirty="0" smtClean="0">
              <a:latin typeface="Arial" panose="020B0604020202020204" pitchFamily="34" charset="0"/>
              <a:cs typeface="Arial" panose="020B0604020202020204" pitchFamily="34" charset="0"/>
            </a:endParaRPr>
          </a:p>
          <a:p>
            <a:pPr indent="457200" algn="just"/>
            <a:r>
              <a:rPr lang="ru-RU" sz="1400" dirty="0" smtClean="0">
                <a:latin typeface="Arial" panose="020B0604020202020204" pitchFamily="34" charset="0"/>
                <a:cs typeface="Arial" panose="020B0604020202020204" pitchFamily="34" charset="0"/>
              </a:rPr>
              <a:t>При </a:t>
            </a:r>
            <a:r>
              <a:rPr lang="ru-RU" sz="1400" dirty="0">
                <a:latin typeface="Arial" panose="020B0604020202020204" pitchFamily="34" charset="0"/>
                <a:cs typeface="Arial" panose="020B0604020202020204" pitchFamily="34" charset="0"/>
              </a:rPr>
              <a:t>этом за Федеральным казначейством, государственными и муниципальными финансовыми органами и органами управления государственными внебюджетными фондами сохранятся полномочия по контролю за </a:t>
            </a:r>
            <a:r>
              <a:rPr lang="ru-RU" sz="1400" dirty="0" err="1">
                <a:latin typeface="Arial" panose="020B0604020202020204" pitchFamily="34" charset="0"/>
                <a:cs typeface="Arial" panose="020B0604020202020204" pitchFamily="34" charset="0"/>
              </a:rPr>
              <a:t>непревышением</a:t>
            </a:r>
            <a:r>
              <a:rPr lang="ru-RU" sz="1400" dirty="0">
                <a:latin typeface="Arial" panose="020B0604020202020204" pitchFamily="34" charset="0"/>
                <a:cs typeface="Arial" panose="020B0604020202020204" pitchFamily="34" charset="0"/>
              </a:rPr>
              <a:t> объема финансового обеспечения, включенного в планы-графики, над объемами финансирования, утвержденными и доведенными до заказчика, а также соответствием ИКЗ и </a:t>
            </a:r>
            <a:r>
              <a:rPr lang="ru-RU" sz="1400" dirty="0" err="1">
                <a:latin typeface="Arial" panose="020B0604020202020204" pitchFamily="34" charset="0"/>
                <a:cs typeface="Arial" panose="020B0604020202020204" pitchFamily="34" charset="0"/>
              </a:rPr>
              <a:t>непревышением</a:t>
            </a:r>
            <a:r>
              <a:rPr lang="ru-RU" sz="1400" dirty="0">
                <a:latin typeface="Arial" panose="020B0604020202020204" pitchFamily="34" charset="0"/>
                <a:cs typeface="Arial" panose="020B0604020202020204" pitchFamily="34" charset="0"/>
              </a:rPr>
              <a:t> объема финансового обеспечения для осуществления закупок, содержащихся в информации и документах, не подлежащих формированию и размещению в ЕИС.</a:t>
            </a:r>
          </a:p>
          <a:p>
            <a:r>
              <a:rPr lang="ru-RU" sz="1400" dirty="0"/>
              <a:t> </a:t>
            </a:r>
          </a:p>
          <a:p>
            <a:endParaRPr lang="ru-RU" sz="1400" dirty="0"/>
          </a:p>
        </p:txBody>
      </p:sp>
    </p:spTree>
    <p:extLst>
      <p:ext uri="{BB962C8B-B14F-4D97-AF65-F5344CB8AC3E}">
        <p14:creationId xmlns:p14="http://schemas.microsoft.com/office/powerpoint/2010/main" val="2275038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11510"/>
            <a:ext cx="8136904"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О регистрации участников закупок в ЕИС с 2019 </a:t>
            </a:r>
            <a:r>
              <a:rPr lang="ru-RU" sz="2000" b="1" dirty="0">
                <a:latin typeface="Arial" panose="020B0604020202020204" pitchFamily="34" charset="0"/>
                <a:cs typeface="Arial" panose="020B0604020202020204" pitchFamily="34" charset="0"/>
              </a:rPr>
              <a:t>года</a:t>
            </a:r>
            <a:endParaRPr lang="ru-RU" sz="2000" b="1" dirty="0">
              <a:latin typeface="Arial" panose="020B0604020202020204" pitchFamily="34" charset="0"/>
              <a:cs typeface="Arial" panose="020B0604020202020204" pitchFamily="34" charset="0"/>
            </a:endParaRPr>
          </a:p>
        </p:txBody>
      </p:sp>
      <p:sp>
        <p:nvSpPr>
          <p:cNvPr id="5" name="Прямоугольник 4"/>
          <p:cNvSpPr/>
          <p:nvPr/>
        </p:nvSpPr>
        <p:spPr>
          <a:xfrm>
            <a:off x="533400" y="1204846"/>
            <a:ext cx="7848600" cy="3200876"/>
          </a:xfrm>
          <a:prstGeom prst="rect">
            <a:avLst/>
          </a:prstGeom>
        </p:spPr>
        <p:txBody>
          <a:bodyPr wrap="square">
            <a:spAutoFit/>
          </a:bodyPr>
          <a:lstStyle/>
          <a:p>
            <a:pPr indent="457200"/>
            <a:r>
              <a:rPr lang="ru-RU" sz="1400" dirty="0">
                <a:latin typeface="Arial" panose="020B0604020202020204" pitchFamily="34" charset="0"/>
                <a:cs typeface="Arial" panose="020B0604020202020204" pitchFamily="34" charset="0"/>
              </a:rPr>
              <a:t>С </a:t>
            </a:r>
            <a:r>
              <a:rPr lang="ru-RU" sz="1400" b="1" dirty="0">
                <a:latin typeface="Arial" panose="020B0604020202020204" pitchFamily="34" charset="0"/>
                <a:cs typeface="Arial" panose="020B0604020202020204" pitchFamily="34" charset="0"/>
              </a:rPr>
              <a:t>01.01.2019 </a:t>
            </a:r>
            <a:r>
              <a:rPr lang="ru-RU" sz="1400" dirty="0">
                <a:latin typeface="Arial" panose="020B0604020202020204" pitchFamily="34" charset="0"/>
                <a:cs typeface="Arial" panose="020B0604020202020204" pitchFamily="34" charset="0"/>
              </a:rPr>
              <a:t>года в рамках единой информационной системы в сфере закупок (ЕИС) ведется единый реестр участников закупок (ЕРУЗ</a:t>
            </a:r>
            <a:r>
              <a:rPr lang="ru-RU" sz="1400" dirty="0" smtClean="0">
                <a:latin typeface="Arial" panose="020B0604020202020204" pitchFamily="34" charset="0"/>
                <a:cs typeface="Arial" panose="020B0604020202020204" pitchFamily="34" charset="0"/>
              </a:rPr>
              <a:t>).</a:t>
            </a:r>
          </a:p>
          <a:p>
            <a:pPr indent="457200"/>
            <a:endParaRPr lang="ru-RU" sz="1400" dirty="0">
              <a:latin typeface="Arial" panose="020B0604020202020204" pitchFamily="34" charset="0"/>
              <a:cs typeface="Arial" panose="020B0604020202020204" pitchFamily="34" charset="0"/>
            </a:endParaRPr>
          </a:p>
          <a:p>
            <a:pPr indent="457200"/>
            <a:r>
              <a:rPr lang="ru-RU" sz="1400" b="1" dirty="0">
                <a:latin typeface="Arial" panose="020B0604020202020204" pitchFamily="34" charset="0"/>
                <a:cs typeface="Arial" panose="020B0604020202020204" pitchFamily="34" charset="0"/>
              </a:rPr>
              <a:t>Срок регистрации в ЕИС (ЕРУЗ) </a:t>
            </a:r>
            <a:r>
              <a:rPr lang="ru-RU" sz="1400" dirty="0">
                <a:latin typeface="Arial" panose="020B0604020202020204" pitchFamily="34" charset="0"/>
                <a:cs typeface="Arial" panose="020B0604020202020204" pitchFamily="34" charset="0"/>
              </a:rPr>
              <a:t>- 3 </a:t>
            </a:r>
            <a:r>
              <a:rPr lang="ru-RU" sz="1400" dirty="0" smtClean="0">
                <a:latin typeface="Arial" panose="020B0604020202020204" pitchFamily="34" charset="0"/>
                <a:cs typeface="Arial" panose="020B0604020202020204" pitchFamily="34" charset="0"/>
              </a:rPr>
              <a:t>года</a:t>
            </a:r>
          </a:p>
          <a:p>
            <a:pPr indent="457200"/>
            <a:endParaRPr lang="ru-RU" sz="1400" dirty="0">
              <a:latin typeface="Arial" panose="020B0604020202020204" pitchFamily="34" charset="0"/>
              <a:cs typeface="Arial" panose="020B0604020202020204" pitchFamily="34" charset="0"/>
            </a:endParaRPr>
          </a:p>
          <a:p>
            <a:pPr indent="457200"/>
            <a:r>
              <a:rPr lang="ru-RU" sz="1400" b="1" dirty="0">
                <a:latin typeface="Arial" panose="020B0604020202020204" pitchFamily="34" charset="0"/>
                <a:cs typeface="Arial" panose="020B0604020202020204" pitchFamily="34" charset="0"/>
              </a:rPr>
              <a:t>Регистрация </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бесплатная</a:t>
            </a:r>
          </a:p>
          <a:p>
            <a:endParaRPr lang="ru-RU"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smtClean="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a:p>
            <a:r>
              <a:rPr lang="ru-RU" sz="1400" dirty="0">
                <a:latin typeface="Arial" panose="020B0604020202020204" pitchFamily="34" charset="0"/>
                <a:cs typeface="Arial" panose="020B0604020202020204" pitchFamily="34" charset="0"/>
              </a:rPr>
              <a:t>Примечание: С 01.01.2019 без регистрации в ЕИС спецсчет открыть нельзя!</a:t>
            </a:r>
          </a:p>
        </p:txBody>
      </p:sp>
    </p:spTree>
    <p:extLst>
      <p:ext uri="{BB962C8B-B14F-4D97-AF65-F5344CB8AC3E}">
        <p14:creationId xmlns:p14="http://schemas.microsoft.com/office/powerpoint/2010/main" val="5017852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99" y="339502"/>
            <a:ext cx="9144000" cy="857249"/>
          </a:xfrm>
        </p:spPr>
        <p:txBody>
          <a:bodyPr/>
          <a:lstStyle/>
          <a:p>
            <a:pPr algn="ctr" rtl="0">
              <a:spcBef>
                <a:spcPct val="0"/>
              </a:spcBef>
            </a:pPr>
            <a:r>
              <a:rPr lang="ru-RU" sz="2000" b="1" dirty="0">
                <a:latin typeface="Arial" panose="020B0604020202020204" pitchFamily="34" charset="0"/>
                <a:cs typeface="Arial" panose="020B0604020202020204" pitchFamily="34" charset="0"/>
              </a:rPr>
              <a:t>Кто должен пройти регистрацию в ЕИС?</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753" y="1286797"/>
            <a:ext cx="1477714" cy="130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254599" y="3021182"/>
            <a:ext cx="708848" cy="307777"/>
          </a:xfrm>
          <a:prstGeom prst="rect">
            <a:avLst/>
          </a:prstGeom>
        </p:spPr>
        <p:txBody>
          <a:bodyPr wrap="none">
            <a:spAutoFit/>
          </a:bodyPr>
          <a:lstStyle/>
          <a:p>
            <a:r>
              <a:rPr lang="ru-RU" sz="1400" b="1" dirty="0">
                <a:latin typeface="Arial" panose="020B0604020202020204" pitchFamily="34" charset="0"/>
                <a:cs typeface="Arial" panose="020B0604020202020204" pitchFamily="34" charset="0"/>
              </a:rPr>
              <a:t>44-ФЗ</a:t>
            </a:r>
          </a:p>
        </p:txBody>
      </p:sp>
      <p:sp>
        <p:nvSpPr>
          <p:cNvPr id="6" name="Прямоугольник 5"/>
          <p:cNvSpPr/>
          <p:nvPr/>
        </p:nvSpPr>
        <p:spPr>
          <a:xfrm>
            <a:off x="609600" y="3612506"/>
            <a:ext cx="2209800" cy="523220"/>
          </a:xfrm>
          <a:prstGeom prst="rect">
            <a:avLst/>
          </a:prstGeom>
        </p:spPr>
        <p:txBody>
          <a:bodyPr wrap="square">
            <a:spAutoFit/>
          </a:bodyPr>
          <a:lstStyle/>
          <a:p>
            <a:pPr algn="ctr"/>
            <a:r>
              <a:rPr lang="ru-RU" sz="1400" dirty="0">
                <a:latin typeface="Arial" panose="020B0604020202020204" pitchFamily="34" charset="0"/>
                <a:cs typeface="Arial" panose="020B0604020202020204" pitchFamily="34" charset="0"/>
              </a:rPr>
              <a:t>Все участники электронных процедур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197" y="1275089"/>
            <a:ext cx="1401326" cy="137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293199" y="3545519"/>
            <a:ext cx="2590800" cy="738664"/>
          </a:xfrm>
          <a:prstGeom prst="rect">
            <a:avLst/>
          </a:prstGeom>
        </p:spPr>
        <p:txBody>
          <a:bodyPr wrap="square">
            <a:spAutoFit/>
          </a:bodyPr>
          <a:lstStyle/>
          <a:p>
            <a:pPr algn="ctr"/>
            <a:r>
              <a:rPr lang="ru-RU" sz="1400" dirty="0">
                <a:latin typeface="Arial" panose="020B0604020202020204" pitchFamily="34" charset="0"/>
                <a:cs typeface="Arial" panose="020B0604020202020204" pitchFamily="34" charset="0"/>
              </a:rPr>
              <a:t>Участники процедур по 223-ФЗ с ограничением «только для субъектов МСП» </a:t>
            </a:r>
          </a:p>
        </p:txBody>
      </p:sp>
      <p:sp>
        <p:nvSpPr>
          <p:cNvPr id="8" name="Прямоугольник 7"/>
          <p:cNvSpPr/>
          <p:nvPr/>
        </p:nvSpPr>
        <p:spPr>
          <a:xfrm>
            <a:off x="4092371" y="3021182"/>
            <a:ext cx="808235" cy="307777"/>
          </a:xfrm>
          <a:prstGeom prst="rect">
            <a:avLst/>
          </a:prstGeom>
        </p:spPr>
        <p:txBody>
          <a:bodyPr wrap="none">
            <a:spAutoFit/>
          </a:bodyPr>
          <a:lstStyle/>
          <a:p>
            <a:r>
              <a:rPr lang="ru-RU" sz="1400" b="1" dirty="0">
                <a:latin typeface="Arial" panose="020B0604020202020204" pitchFamily="34" charset="0"/>
                <a:cs typeface="Arial" panose="020B0604020202020204" pitchFamily="34" charset="0"/>
              </a:rPr>
              <a:t>223-ФЗ</a:t>
            </a:r>
            <a:endParaRPr lang="ru-RU" sz="1400"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286798"/>
            <a:ext cx="1378003" cy="133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629400" y="3021182"/>
            <a:ext cx="1363707" cy="307777"/>
          </a:xfrm>
          <a:prstGeom prst="rect">
            <a:avLst/>
          </a:prstGeom>
        </p:spPr>
        <p:txBody>
          <a:bodyPr wrap="none">
            <a:spAutoFit/>
          </a:bodyPr>
          <a:lstStyle/>
          <a:p>
            <a:r>
              <a:rPr lang="ru-RU" sz="1400" b="1" dirty="0">
                <a:latin typeface="Arial" panose="020B0604020202020204" pitchFamily="34" charset="0"/>
                <a:cs typeface="Arial" panose="020B0604020202020204" pitchFamily="34" charset="0"/>
              </a:rPr>
              <a:t>ПП РФ №615 </a:t>
            </a:r>
            <a:endParaRPr lang="ru-RU" sz="1400" dirty="0">
              <a:latin typeface="Arial" panose="020B0604020202020204" pitchFamily="34" charset="0"/>
              <a:cs typeface="Arial" panose="020B0604020202020204" pitchFamily="34" charset="0"/>
            </a:endParaRPr>
          </a:p>
        </p:txBody>
      </p:sp>
      <p:sp>
        <p:nvSpPr>
          <p:cNvPr id="10" name="Прямоугольник 9"/>
          <p:cNvSpPr/>
          <p:nvPr/>
        </p:nvSpPr>
        <p:spPr>
          <a:xfrm>
            <a:off x="6437920" y="3528975"/>
            <a:ext cx="1760961" cy="954107"/>
          </a:xfrm>
          <a:prstGeom prst="rect">
            <a:avLst/>
          </a:prstGeom>
        </p:spPr>
        <p:txBody>
          <a:bodyPr wrap="square">
            <a:spAutoFit/>
          </a:bodyPr>
          <a:lstStyle/>
          <a:p>
            <a:pPr algn="ctr"/>
            <a:r>
              <a:rPr lang="ru-RU" sz="1400" dirty="0">
                <a:latin typeface="Arial" panose="020B0604020202020204" pitchFamily="34" charset="0"/>
                <a:cs typeface="Arial" panose="020B0604020202020204" pitchFamily="34" charset="0"/>
              </a:rPr>
              <a:t>Все участники торгов по капитальному ремонту </a:t>
            </a:r>
          </a:p>
        </p:txBody>
      </p:sp>
    </p:spTree>
    <p:extLst>
      <p:ext uri="{BB962C8B-B14F-4D97-AF65-F5344CB8AC3E}">
        <p14:creationId xmlns:p14="http://schemas.microsoft.com/office/powerpoint/2010/main" val="2056072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99495"/>
            <a:ext cx="8991600" cy="449432"/>
          </a:xfrm>
        </p:spPr>
        <p:txBody>
          <a:bodyPr/>
          <a:lstStyle/>
          <a:p>
            <a:pPr algn="ctr" rtl="0">
              <a:spcBef>
                <a:spcPct val="0"/>
              </a:spcBef>
            </a:pPr>
            <a:r>
              <a:rPr lang="ru-RU" sz="2000" b="1" kern="1200" dirty="0" smtClean="0">
                <a:solidFill>
                  <a:schemeClr val="tx1"/>
                </a:solidFill>
                <a:latin typeface="Arial" pitchFamily="34" charset="0"/>
                <a:ea typeface="+mj-ea"/>
                <a:cs typeface="Arial" pitchFamily="34" charset="0"/>
              </a:rPr>
              <a:t>Новые способы закупок  по 44-ФЗ</a:t>
            </a:r>
          </a:p>
        </p:txBody>
      </p:sp>
      <p:pic>
        <p:nvPicPr>
          <p:cNvPr id="1026" name="Picture 2" descr="C:\Users\d.sozaeva\Desktop\рабочий стол\Материалы для обучения\Для вебинаров\иконки\иконки\set1-4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7" y="1660684"/>
            <a:ext cx="926813" cy="9110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sozaeva\Desktop\рабочий стол\Материалы для обучения\Для вебинаров\иконки\иконки\set2-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966" y="1650942"/>
            <a:ext cx="946632" cy="930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sozaeva\Desktop\рабочий стол\Материалы для обучения\Для вебинаров\иконки\иконки\set1-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885" y="1641205"/>
            <a:ext cx="946631" cy="9305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sozaeva\Desktop\рабочий стол\Материалы для обучения\Для вебинаров\иконки\иконки\set1-7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1641203"/>
            <a:ext cx="1086400" cy="9305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sozaeva\Desktop\рабочий стол\Материалы для обучения\Для вебинаров\иконки\иконки\set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1" y="1642098"/>
            <a:ext cx="992980" cy="9761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a:stCxn id="1026" idx="2"/>
          </p:cNvCxnSpPr>
          <p:nvPr/>
        </p:nvCxnSpPr>
        <p:spPr>
          <a:xfrm>
            <a:off x="1377807" y="2571753"/>
            <a:ext cx="0" cy="7312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027" idx="2"/>
          </p:cNvCxnSpPr>
          <p:nvPr/>
        </p:nvCxnSpPr>
        <p:spPr>
          <a:xfrm>
            <a:off x="2718282" y="2581494"/>
            <a:ext cx="0" cy="103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1028" idx="2"/>
          </p:cNvCxnSpPr>
          <p:nvPr/>
        </p:nvCxnSpPr>
        <p:spPr>
          <a:xfrm flipH="1">
            <a:off x="4476200" y="2571752"/>
            <a:ext cx="1" cy="522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029" idx="2"/>
          </p:cNvCxnSpPr>
          <p:nvPr/>
        </p:nvCxnSpPr>
        <p:spPr>
          <a:xfrm>
            <a:off x="6105800" y="2571749"/>
            <a:ext cx="0" cy="1044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030" idx="2"/>
          </p:cNvCxnSpPr>
          <p:nvPr/>
        </p:nvCxnSpPr>
        <p:spPr>
          <a:xfrm>
            <a:off x="7811691" y="2618207"/>
            <a:ext cx="0" cy="684762"/>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99867" y="3298730"/>
            <a:ext cx="1555893" cy="738664"/>
          </a:xfrm>
          <a:prstGeom prst="rect">
            <a:avLst/>
          </a:prstGeom>
          <a:noFill/>
        </p:spPr>
        <p:txBody>
          <a:bodyPr wrap="square" rtlCol="0">
            <a:spAutoFit/>
          </a:bodyPr>
          <a:lstStyle/>
          <a:p>
            <a:pPr algn="ctr"/>
            <a:r>
              <a:rPr lang="ru-RU" sz="1400" dirty="0">
                <a:solidFill>
                  <a:prstClr val="black"/>
                </a:solidFill>
                <a:latin typeface="Arial" panose="020B0604020202020204" pitchFamily="34" charset="0"/>
                <a:cs typeface="Arial" panose="020B0604020202020204" pitchFamily="34" charset="0"/>
              </a:rPr>
              <a:t>К</a:t>
            </a:r>
            <a:r>
              <a:rPr lang="ru-RU" sz="1400" dirty="0" smtClean="0">
                <a:solidFill>
                  <a:prstClr val="black"/>
                </a:solidFill>
                <a:latin typeface="Arial" panose="020B0604020202020204" pitchFamily="34" charset="0"/>
                <a:cs typeface="Arial" panose="020B0604020202020204" pitchFamily="34" charset="0"/>
              </a:rPr>
              <a:t>онкурс в электронной форме</a:t>
            </a:r>
            <a:endParaRPr lang="ru-RU" sz="1400" dirty="0">
              <a:solidFill>
                <a:prstClr val="black"/>
              </a:solidFill>
              <a:latin typeface="Arial" panose="020B0604020202020204" pitchFamily="34" charset="0"/>
              <a:cs typeface="Arial" panose="020B0604020202020204" pitchFamily="34" charset="0"/>
            </a:endParaRPr>
          </a:p>
        </p:txBody>
      </p:sp>
      <p:sp>
        <p:nvSpPr>
          <p:cNvPr id="40" name="TextBox 39"/>
          <p:cNvSpPr txBox="1"/>
          <p:nvPr/>
        </p:nvSpPr>
        <p:spPr>
          <a:xfrm>
            <a:off x="2213968" y="3620428"/>
            <a:ext cx="1291239" cy="954107"/>
          </a:xfrm>
          <a:prstGeom prst="rect">
            <a:avLst/>
          </a:prstGeom>
          <a:noFill/>
        </p:spPr>
        <p:txBody>
          <a:bodyPr wrap="square" rtlCol="0">
            <a:spAutoFit/>
          </a:bodyPr>
          <a:lstStyle/>
          <a:p>
            <a:r>
              <a:rPr lang="ru-RU" sz="1400" dirty="0" smtClean="0">
                <a:solidFill>
                  <a:prstClr val="black"/>
                </a:solidFill>
                <a:latin typeface="Arial" panose="020B0604020202020204" pitchFamily="34" charset="0"/>
                <a:cs typeface="Arial" panose="020B0604020202020204" pitchFamily="34" charset="0"/>
              </a:rPr>
              <a:t>Двухэтапный конкурс в электронной форме </a:t>
            </a:r>
            <a:endParaRPr lang="ru-RU" sz="1400" dirty="0">
              <a:solidFill>
                <a:prstClr val="black"/>
              </a:solidFill>
              <a:latin typeface="Arial" panose="020B0604020202020204" pitchFamily="34" charset="0"/>
              <a:cs typeface="Arial" panose="020B0604020202020204" pitchFamily="34" charset="0"/>
            </a:endParaRPr>
          </a:p>
        </p:txBody>
      </p:sp>
      <p:sp>
        <p:nvSpPr>
          <p:cNvPr id="47" name="TextBox 46"/>
          <p:cNvSpPr txBox="1"/>
          <p:nvPr/>
        </p:nvSpPr>
        <p:spPr>
          <a:xfrm>
            <a:off x="3776052" y="3156109"/>
            <a:ext cx="1447799" cy="1169551"/>
          </a:xfrm>
          <a:prstGeom prst="rect">
            <a:avLst/>
          </a:prstGeom>
          <a:noFill/>
        </p:spPr>
        <p:txBody>
          <a:bodyPr wrap="square" rtlCol="0">
            <a:spAutoFit/>
          </a:bodyPr>
          <a:lstStyle/>
          <a:p>
            <a:r>
              <a:rPr lang="ru-RU" sz="1400" dirty="0" smtClean="0">
                <a:solidFill>
                  <a:prstClr val="black"/>
                </a:solidFill>
                <a:latin typeface="Arial" panose="020B0604020202020204" pitchFamily="34" charset="0"/>
                <a:cs typeface="Arial" panose="020B0604020202020204" pitchFamily="34" charset="0"/>
              </a:rPr>
              <a:t>Конкурс в электронной форме  с ограниченным участием </a:t>
            </a:r>
            <a:endParaRPr lang="ru-RU" sz="1400" dirty="0">
              <a:solidFill>
                <a:prstClr val="black"/>
              </a:solidFill>
              <a:latin typeface="Arial" panose="020B0604020202020204" pitchFamily="34" charset="0"/>
              <a:cs typeface="Arial" panose="020B0604020202020204" pitchFamily="34" charset="0"/>
            </a:endParaRPr>
          </a:p>
        </p:txBody>
      </p:sp>
      <p:sp>
        <p:nvSpPr>
          <p:cNvPr id="48" name="TextBox 47"/>
          <p:cNvSpPr txBox="1"/>
          <p:nvPr/>
        </p:nvSpPr>
        <p:spPr>
          <a:xfrm>
            <a:off x="5494320" y="3620428"/>
            <a:ext cx="1287483" cy="954107"/>
          </a:xfrm>
          <a:prstGeom prst="rect">
            <a:avLst/>
          </a:prstGeom>
          <a:noFill/>
        </p:spPr>
        <p:txBody>
          <a:bodyPr wrap="square" rtlCol="0">
            <a:spAutoFit/>
          </a:bodyPr>
          <a:lstStyle/>
          <a:p>
            <a:r>
              <a:rPr lang="ru-RU" sz="1400" dirty="0" smtClean="0">
                <a:solidFill>
                  <a:prstClr val="black"/>
                </a:solidFill>
                <a:latin typeface="Arial" panose="020B0604020202020204" pitchFamily="34" charset="0"/>
                <a:cs typeface="Arial" panose="020B0604020202020204" pitchFamily="34" charset="0"/>
              </a:rPr>
              <a:t>Запрос  котировок в электронной форме</a:t>
            </a:r>
            <a:endParaRPr lang="ru-RU" sz="1400" dirty="0">
              <a:solidFill>
                <a:prstClr val="black"/>
              </a:solidFill>
              <a:latin typeface="Arial" panose="020B0604020202020204" pitchFamily="34" charset="0"/>
              <a:cs typeface="Arial" panose="020B0604020202020204" pitchFamily="34" charset="0"/>
            </a:endParaRPr>
          </a:p>
        </p:txBody>
      </p:sp>
      <p:sp>
        <p:nvSpPr>
          <p:cNvPr id="49" name="TextBox 48"/>
          <p:cNvSpPr txBox="1"/>
          <p:nvPr/>
        </p:nvSpPr>
        <p:spPr>
          <a:xfrm>
            <a:off x="7213380" y="3326083"/>
            <a:ext cx="1466846" cy="954107"/>
          </a:xfrm>
          <a:prstGeom prst="rect">
            <a:avLst/>
          </a:prstGeom>
          <a:noFill/>
        </p:spPr>
        <p:txBody>
          <a:bodyPr wrap="square" rtlCol="0">
            <a:spAutoFit/>
          </a:bodyPr>
          <a:lstStyle/>
          <a:p>
            <a:r>
              <a:rPr lang="ru-RU" sz="1400" dirty="0" smtClean="0">
                <a:solidFill>
                  <a:prstClr val="black"/>
                </a:solidFill>
                <a:latin typeface="Arial" panose="020B0604020202020204" pitchFamily="34" charset="0"/>
                <a:cs typeface="Arial" panose="020B0604020202020204" pitchFamily="34" charset="0"/>
              </a:rPr>
              <a:t>Запрос  предложений в электронной форме</a:t>
            </a:r>
            <a:endParaRPr lang="ru-RU" sz="1400" dirty="0">
              <a:solidFill>
                <a:prstClr val="black"/>
              </a:solidFill>
              <a:latin typeface="Arial" panose="020B0604020202020204" pitchFamily="34" charset="0"/>
              <a:cs typeface="Arial" panose="020B0604020202020204" pitchFamily="34" charset="0"/>
            </a:endParaRPr>
          </a:p>
        </p:txBody>
      </p:sp>
      <p:sp>
        <p:nvSpPr>
          <p:cNvPr id="3" name="Прямоугольник 2"/>
          <p:cNvSpPr/>
          <p:nvPr/>
        </p:nvSpPr>
        <p:spPr>
          <a:xfrm>
            <a:off x="4718417" y="4635708"/>
            <a:ext cx="4126771" cy="276999"/>
          </a:xfrm>
          <a:prstGeom prst="rect">
            <a:avLst/>
          </a:prstGeom>
        </p:spPr>
        <p:txBody>
          <a:bodyPr wrap="none">
            <a:spAutoFit/>
          </a:bodyPr>
          <a:lstStyle/>
          <a:p>
            <a:r>
              <a:rPr lang="ru-RU" sz="1200" dirty="0" smtClean="0">
                <a:solidFill>
                  <a:srgbClr val="C00000"/>
                </a:solidFill>
              </a:rPr>
              <a:t>Электронные аукционы также используются в рамках 44-ФЗ</a:t>
            </a:r>
            <a:endParaRPr lang="ru-RU" sz="1200" dirty="0">
              <a:solidFill>
                <a:srgbClr val="C00000"/>
              </a:solidFill>
            </a:endParaRPr>
          </a:p>
        </p:txBody>
      </p:sp>
    </p:spTree>
    <p:extLst>
      <p:ext uri="{BB962C8B-B14F-4D97-AF65-F5344CB8AC3E}">
        <p14:creationId xmlns:p14="http://schemas.microsoft.com/office/powerpoint/2010/main" val="2305868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7" y="339502"/>
            <a:ext cx="9067800" cy="857249"/>
          </a:xfrm>
        </p:spPr>
        <p:txBody>
          <a:bodyPr/>
          <a:lstStyle/>
          <a:p>
            <a:pPr algn="ctr" rtl="0">
              <a:spcBef>
                <a:spcPct val="0"/>
              </a:spcBef>
            </a:pPr>
            <a:r>
              <a:rPr lang="ru-RU" dirty="0" smtClean="0"/>
              <a:t>  </a:t>
            </a:r>
            <a:r>
              <a:rPr lang="ru-RU" sz="2000" b="1" dirty="0">
                <a:latin typeface="Arial" panose="020B0604020202020204" pitchFamily="34" charset="0"/>
                <a:cs typeface="Arial" panose="020B0604020202020204" pitchFamily="34" charset="0"/>
              </a:rPr>
              <a:t>Сроки регистрации в ЕИС </a:t>
            </a:r>
          </a:p>
        </p:txBody>
      </p:sp>
      <p:sp>
        <p:nvSpPr>
          <p:cNvPr id="4" name="Объект 3"/>
          <p:cNvSpPr>
            <a:spLocks noGrp="1"/>
          </p:cNvSpPr>
          <p:nvPr>
            <p:ph sz="half" idx="2"/>
          </p:nvPr>
        </p:nvSpPr>
        <p:spPr>
          <a:xfrm>
            <a:off x="457200" y="1186001"/>
            <a:ext cx="8077200" cy="3483098"/>
          </a:xfrm>
        </p:spPr>
        <p:txBody>
          <a:bodyPr>
            <a:normAutofit fontScale="92500" lnSpcReduction="20000"/>
          </a:bodyPr>
          <a:lstStyle/>
          <a:p>
            <a:pPr indent="457200" algn="just">
              <a:spcBef>
                <a:spcPts val="0"/>
              </a:spcBef>
            </a:pPr>
            <a:r>
              <a:rPr lang="ru-RU" sz="1500" dirty="0" smtClean="0">
                <a:latin typeface="Arial" panose="020B0604020202020204" pitchFamily="34" charset="0"/>
                <a:cs typeface="Arial" panose="020B0604020202020204" pitchFamily="34" charset="0"/>
              </a:rPr>
              <a:t>При наличии у участника закупок аккредитации на </a:t>
            </a:r>
            <a:r>
              <a:rPr lang="ru-RU" sz="1500" dirty="0">
                <a:latin typeface="Arial" panose="020B0604020202020204" pitchFamily="34" charset="0"/>
                <a:cs typeface="Arial" panose="020B0604020202020204" pitchFamily="34" charset="0"/>
              </a:rPr>
              <a:t>одной или нескольких федеральных площадках, которая действует в течение всего 2019 года, </a:t>
            </a:r>
            <a:r>
              <a:rPr lang="ru-RU" sz="1500" dirty="0" smtClean="0">
                <a:latin typeface="Arial" panose="020B0604020202020204" pitchFamily="34" charset="0"/>
                <a:cs typeface="Arial" panose="020B0604020202020204" pitchFamily="34" charset="0"/>
              </a:rPr>
              <a:t>участник может работать </a:t>
            </a:r>
            <a:r>
              <a:rPr lang="ru-RU" sz="1500" dirty="0">
                <a:latin typeface="Arial" panose="020B0604020202020204" pitchFamily="34" charset="0"/>
                <a:cs typeface="Arial" panose="020B0604020202020204" pitchFamily="34" charset="0"/>
              </a:rPr>
              <a:t>на этих площадках без прохождения регистрации в ЕИС до 31.12.2019 </a:t>
            </a:r>
            <a:endParaRPr lang="ru-RU" sz="1500" dirty="0" smtClean="0">
              <a:latin typeface="Arial" panose="020B0604020202020204" pitchFamily="34" charset="0"/>
              <a:cs typeface="Arial" panose="020B0604020202020204" pitchFamily="34" charset="0"/>
            </a:endParaRPr>
          </a:p>
          <a:p>
            <a:pPr indent="457200" algn="just">
              <a:spcBef>
                <a:spcPts val="0"/>
              </a:spcBef>
            </a:pPr>
            <a:endParaRPr lang="ru-RU" sz="1500" dirty="0">
              <a:latin typeface="Arial" panose="020B0604020202020204" pitchFamily="34" charset="0"/>
              <a:cs typeface="Arial" panose="020B0604020202020204" pitchFamily="34" charset="0"/>
            </a:endParaRPr>
          </a:p>
          <a:p>
            <a:pPr indent="457200" algn="just">
              <a:spcBef>
                <a:spcPts val="0"/>
              </a:spcBef>
            </a:pPr>
            <a:r>
              <a:rPr lang="ru-RU" sz="1500" dirty="0">
                <a:latin typeface="Arial" panose="020B0604020202020204" pitchFamily="34" charset="0"/>
                <a:cs typeface="Arial" panose="020B0604020202020204" pitchFamily="34" charset="0"/>
              </a:rPr>
              <a:t>Если срок аккредитации истек/истекает в ближайшие 3 месяца, </a:t>
            </a:r>
            <a:r>
              <a:rPr lang="ru-RU" sz="1500" dirty="0" smtClean="0">
                <a:latin typeface="Arial" panose="020B0604020202020204" pitchFamily="34" charset="0"/>
                <a:cs typeface="Arial" panose="020B0604020202020204" pitchFamily="34" charset="0"/>
              </a:rPr>
              <a:t>участнику  </a:t>
            </a:r>
            <a:r>
              <a:rPr lang="ru-RU" sz="1500" dirty="0">
                <a:latin typeface="Arial" panose="020B0604020202020204" pitchFamily="34" charset="0"/>
                <a:cs typeface="Arial" panose="020B0604020202020204" pitchFamily="34" charset="0"/>
              </a:rPr>
              <a:t>необходимо пройти регистрацию в ЕИС </a:t>
            </a:r>
            <a:endParaRPr lang="ru-RU" sz="1500" dirty="0" smtClean="0">
              <a:latin typeface="Arial" panose="020B0604020202020204" pitchFamily="34" charset="0"/>
              <a:cs typeface="Arial" panose="020B0604020202020204" pitchFamily="34" charset="0"/>
            </a:endParaRPr>
          </a:p>
          <a:p>
            <a:endParaRPr lang="ru-RU" sz="2600" dirty="0"/>
          </a:p>
          <a:p>
            <a:endParaRPr lang="ru-RU" dirty="0" smtClean="0"/>
          </a:p>
          <a:p>
            <a:endParaRPr lang="ru-RU" dirty="0"/>
          </a:p>
          <a:p>
            <a:pPr marL="0" indent="0">
              <a:buNone/>
            </a:pPr>
            <a:endParaRPr lang="ru-RU" sz="1900" dirty="0" smtClean="0"/>
          </a:p>
          <a:p>
            <a:pPr marL="0" indent="0">
              <a:buNone/>
            </a:pPr>
            <a:endParaRPr lang="ru-RU" sz="1900" dirty="0" smtClean="0"/>
          </a:p>
          <a:p>
            <a:pPr marL="0" indent="0" algn="ctr">
              <a:buNone/>
            </a:pPr>
            <a:endParaRPr lang="ru-RU" sz="1700" dirty="0" smtClean="0">
              <a:latin typeface="Arial" panose="020B0604020202020204" pitchFamily="34" charset="0"/>
              <a:cs typeface="Arial" panose="020B0604020202020204" pitchFamily="34" charset="0"/>
            </a:endParaRPr>
          </a:p>
          <a:p>
            <a:pPr marL="0" indent="0" algn="ctr">
              <a:buNone/>
            </a:pPr>
            <a:endParaRPr lang="ru-RU" sz="1700" dirty="0" smtClean="0">
              <a:latin typeface="Arial" panose="020B0604020202020204" pitchFamily="34" charset="0"/>
              <a:cs typeface="Arial" panose="020B0604020202020204" pitchFamily="34" charset="0"/>
            </a:endParaRPr>
          </a:p>
          <a:p>
            <a:pPr marL="0" indent="0" algn="ctr">
              <a:buNone/>
            </a:pPr>
            <a:endParaRPr lang="ru-RU" sz="1700" dirty="0" smtClean="0">
              <a:latin typeface="Arial" panose="020B0604020202020204" pitchFamily="34" charset="0"/>
              <a:cs typeface="Arial" panose="020B0604020202020204" pitchFamily="34" charset="0"/>
            </a:endParaRPr>
          </a:p>
          <a:p>
            <a:pPr marL="0" indent="0" algn="ctr">
              <a:buNone/>
            </a:pPr>
            <a:r>
              <a:rPr lang="ru-RU" sz="1700" dirty="0" smtClean="0">
                <a:latin typeface="Arial" panose="020B0604020202020204" pitchFamily="34" charset="0"/>
                <a:cs typeface="Arial" panose="020B0604020202020204" pitchFamily="34" charset="0"/>
              </a:rPr>
              <a:t>Внимание</a:t>
            </a:r>
            <a:r>
              <a:rPr lang="ru-RU" sz="1700" dirty="0">
                <a:latin typeface="Arial" panose="020B0604020202020204" pitchFamily="34" charset="0"/>
                <a:cs typeface="Arial" panose="020B0604020202020204" pitchFamily="34" charset="0"/>
              </a:rPr>
              <a:t>! С 01.01.2020 года регистрация в ЕИС станет обязательной для всех участников закупок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392" y="2547503"/>
            <a:ext cx="7010400" cy="144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2356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Box 159"/>
          <p:cNvSpPr txBox="1"/>
          <p:nvPr/>
        </p:nvSpPr>
        <p:spPr>
          <a:xfrm>
            <a:off x="5630294" y="2266069"/>
            <a:ext cx="1676400" cy="230832"/>
          </a:xfrm>
          <a:prstGeom prst="rect">
            <a:avLst/>
          </a:prstGeom>
          <a:noFill/>
        </p:spPr>
        <p:txBody>
          <a:bodyPr wrap="square" rtlCol="0">
            <a:spAutoFit/>
          </a:bodyPr>
          <a:lstStyle/>
          <a:p>
            <a:pPr algn="ctr"/>
            <a:r>
              <a:rPr lang="ru-RU" sz="900" i="1" dirty="0" smtClean="0">
                <a:latin typeface="Arial" panose="020B0604020202020204" pitchFamily="34" charset="0"/>
                <a:cs typeface="Arial" panose="020B0604020202020204" pitchFamily="34" charset="0"/>
              </a:rPr>
              <a:t>Если участник в </a:t>
            </a:r>
            <a:r>
              <a:rPr lang="ru-RU" sz="900" i="1" dirty="0" err="1" smtClean="0">
                <a:latin typeface="Arial" panose="020B0604020202020204" pitchFamily="34" charset="0"/>
                <a:cs typeface="Arial" panose="020B0604020202020204" pitchFamily="34" charset="0"/>
              </a:rPr>
              <a:t>ЕРУЗе</a:t>
            </a:r>
            <a:endParaRPr lang="ru-RU" sz="900" i="1" dirty="0">
              <a:latin typeface="Arial" panose="020B0604020202020204" pitchFamily="34" charset="0"/>
              <a:cs typeface="Arial" panose="020B0604020202020204" pitchFamily="34" charset="0"/>
            </a:endParaRPr>
          </a:p>
        </p:txBody>
      </p:sp>
      <p:sp>
        <p:nvSpPr>
          <p:cNvPr id="49" name="Прямоугольник 48"/>
          <p:cNvSpPr/>
          <p:nvPr/>
        </p:nvSpPr>
        <p:spPr>
          <a:xfrm>
            <a:off x="3101926" y="2743688"/>
            <a:ext cx="838200" cy="406231"/>
          </a:xfrm>
          <a:prstGeom prst="rect">
            <a:avLst/>
          </a:prstGeom>
          <a:solidFill>
            <a:schemeClr val="bg1">
              <a:lumMod val="6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75000"/>
                    <a:lumOff val="25000"/>
                  </a:schemeClr>
                </a:solidFill>
                <a:latin typeface="Arial" panose="020B0604020202020204" pitchFamily="34" charset="0"/>
                <a:cs typeface="Arial" panose="020B0604020202020204" pitchFamily="34" charset="0"/>
              </a:rPr>
              <a:t>ЭП</a:t>
            </a:r>
            <a:r>
              <a:rPr lang="ru-RU" baseline="-25000" dirty="0" smtClean="0">
                <a:solidFill>
                  <a:schemeClr val="tx1">
                    <a:lumMod val="75000"/>
                    <a:lumOff val="25000"/>
                  </a:schemeClr>
                </a:solidFill>
                <a:latin typeface="Arial" panose="020B0604020202020204" pitchFamily="34" charset="0"/>
                <a:cs typeface="Arial" panose="020B0604020202020204" pitchFamily="34" charset="0"/>
              </a:rPr>
              <a:t>1</a:t>
            </a:r>
            <a:endParaRPr lang="ru-RU" baseline="-25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Заголовок 1"/>
          <p:cNvSpPr>
            <a:spLocks noGrp="1"/>
          </p:cNvSpPr>
          <p:nvPr>
            <p:ph type="title"/>
          </p:nvPr>
        </p:nvSpPr>
        <p:spPr>
          <a:xfrm>
            <a:off x="1021762" y="197078"/>
            <a:ext cx="7010399" cy="665458"/>
          </a:xfrm>
        </p:spPr>
        <p:txBody>
          <a:bodyPr>
            <a:normAutofit/>
          </a:bodyPr>
          <a:lstStyle/>
          <a:p>
            <a:pPr algn="ctr" rtl="0">
              <a:spcBef>
                <a:spcPct val="0"/>
              </a:spcBef>
            </a:pPr>
            <a:r>
              <a:rPr lang="ru-RU" sz="2000" b="1" dirty="0">
                <a:latin typeface="Arial" panose="020B0604020202020204" pitchFamily="34" charset="0"/>
                <a:cs typeface="Arial" panose="020B0604020202020204" pitchFamily="34" charset="0"/>
              </a:rPr>
              <a:t>Открытие </a:t>
            </a:r>
            <a:r>
              <a:rPr lang="ru-RU" sz="2000" b="1" dirty="0">
                <a:latin typeface="Arial" panose="020B0604020202020204" pitchFamily="34" charset="0"/>
                <a:cs typeface="Arial" panose="020B0604020202020204" pitchFamily="34" charset="0"/>
              </a:rPr>
              <a:t>спецсчета с привязкой к ЕИС</a:t>
            </a:r>
          </a:p>
        </p:txBody>
      </p:sp>
      <p:sp>
        <p:nvSpPr>
          <p:cNvPr id="23" name="TextBox 22"/>
          <p:cNvSpPr txBox="1"/>
          <p:nvPr/>
        </p:nvSpPr>
        <p:spPr>
          <a:xfrm>
            <a:off x="6741396" y="708648"/>
            <a:ext cx="2362200" cy="307777"/>
          </a:xfrm>
          <a:prstGeom prst="rect">
            <a:avLst/>
          </a:prstGeom>
          <a:noFill/>
        </p:spPr>
        <p:txBody>
          <a:bodyPr wrap="square" rtlCol="0">
            <a:spAutoFit/>
          </a:bodyPr>
          <a:lstStyle/>
          <a:p>
            <a:r>
              <a:rPr lang="ru-RU" sz="1400" b="1" dirty="0" smtClean="0">
                <a:solidFill>
                  <a:schemeClr val="tx1">
                    <a:lumMod val="65000"/>
                    <a:lumOff val="35000"/>
                  </a:schemeClr>
                </a:solidFill>
              </a:rPr>
              <a:t>После 1 января 2019 года</a:t>
            </a:r>
            <a:endParaRPr lang="ru-RU" sz="1400" b="1" dirty="0">
              <a:solidFill>
                <a:schemeClr val="tx1">
                  <a:lumMod val="65000"/>
                  <a:lumOff val="35000"/>
                </a:schemeClr>
              </a:solidFill>
            </a:endParaRPr>
          </a:p>
        </p:txBody>
      </p:sp>
      <p:sp>
        <p:nvSpPr>
          <p:cNvPr id="24" name="Прямоугольник 23"/>
          <p:cNvSpPr/>
          <p:nvPr/>
        </p:nvSpPr>
        <p:spPr>
          <a:xfrm>
            <a:off x="278133" y="1767180"/>
            <a:ext cx="1676400" cy="530664"/>
          </a:xfrm>
          <a:prstGeom prst="rect">
            <a:avLst/>
          </a:prstGeom>
          <a:solidFill>
            <a:schemeClr val="bg1">
              <a:lumMod val="7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75000"/>
                    <a:lumOff val="25000"/>
                  </a:schemeClr>
                </a:solidFill>
                <a:latin typeface="Arial" panose="020B0604020202020204" pitchFamily="34" charset="0"/>
                <a:cs typeface="Arial" panose="020B0604020202020204" pitchFamily="34" charset="0"/>
              </a:rPr>
              <a:t>Участник закупок</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Прямоугольник 26"/>
          <p:cNvSpPr/>
          <p:nvPr/>
        </p:nvSpPr>
        <p:spPr>
          <a:xfrm>
            <a:off x="7090439" y="1767179"/>
            <a:ext cx="1240971" cy="530664"/>
          </a:xfrm>
          <a:prstGeom prst="rect">
            <a:avLst/>
          </a:prstGeom>
          <a:solidFill>
            <a:schemeClr val="bg1">
              <a:lumMod val="7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75000"/>
                    <a:lumOff val="25000"/>
                  </a:schemeClr>
                </a:solidFill>
                <a:latin typeface="Arial" panose="020B0604020202020204" pitchFamily="34" charset="0"/>
                <a:cs typeface="Arial" panose="020B0604020202020204" pitchFamily="34" charset="0"/>
              </a:rPr>
              <a:t>Банк</a:t>
            </a:r>
          </a:p>
        </p:txBody>
      </p:sp>
      <p:cxnSp>
        <p:nvCxnSpPr>
          <p:cNvPr id="28" name="Соединительная линия уступом 27"/>
          <p:cNvCxnSpPr>
            <a:stCxn id="27" idx="1"/>
            <a:endCxn id="26" idx="3"/>
          </p:cNvCxnSpPr>
          <p:nvPr/>
        </p:nvCxnSpPr>
        <p:spPr>
          <a:xfrm rot="10800000" flipV="1">
            <a:off x="5333464" y="2032512"/>
            <a:ext cx="1756972" cy="1"/>
          </a:xfrm>
          <a:prstGeom prst="bentConnector3">
            <a:avLst>
              <a:gd name="adj1" fmla="val 50000"/>
            </a:avLst>
          </a:prstGeom>
          <a:ln w="3175">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995289" y="2325755"/>
            <a:ext cx="0" cy="846428"/>
          </a:xfrm>
          <a:prstGeom prst="straightConnector1">
            <a:avLst/>
          </a:prstGeom>
          <a:ln w="3175">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7234672" y="3172183"/>
            <a:ext cx="1219200" cy="530664"/>
          </a:xfrm>
          <a:prstGeom prst="rect">
            <a:avLst/>
          </a:prstGeom>
          <a:solidFill>
            <a:schemeClr val="bg1">
              <a:lumMod val="75000"/>
              <a:alpha val="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75000"/>
                    <a:lumOff val="25000"/>
                  </a:schemeClr>
                </a:solidFill>
                <a:latin typeface="Arial" panose="020B0604020202020204" pitchFamily="34" charset="0"/>
                <a:cs typeface="Arial" panose="020B0604020202020204" pitchFamily="34" charset="0"/>
              </a:rPr>
              <a:t>Спецсчет</a:t>
            </a:r>
          </a:p>
        </p:txBody>
      </p:sp>
      <p:sp>
        <p:nvSpPr>
          <p:cNvPr id="34" name="TextBox 33"/>
          <p:cNvSpPr txBox="1"/>
          <p:nvPr/>
        </p:nvSpPr>
        <p:spPr>
          <a:xfrm>
            <a:off x="1985927" y="1648696"/>
            <a:ext cx="457200" cy="369332"/>
          </a:xfrm>
          <a:prstGeom prst="rect">
            <a:avLst/>
          </a:prstGeom>
          <a:noFill/>
        </p:spPr>
        <p:txBody>
          <a:bodyPr wrap="square" rtlCol="0">
            <a:spAutoFit/>
          </a:bodyPr>
          <a:lstStyle/>
          <a:p>
            <a:r>
              <a:rPr lang="ru-RU" i="1" dirty="0" smtClean="0">
                <a:solidFill>
                  <a:srgbClr val="C00000"/>
                </a:solidFill>
              </a:rPr>
              <a:t>1</a:t>
            </a:r>
            <a:endParaRPr lang="ru-RU" i="1" dirty="0">
              <a:solidFill>
                <a:srgbClr val="C00000"/>
              </a:solidFill>
            </a:endParaRPr>
          </a:p>
        </p:txBody>
      </p:sp>
      <p:sp>
        <p:nvSpPr>
          <p:cNvPr id="35" name="TextBox 34"/>
          <p:cNvSpPr txBox="1"/>
          <p:nvPr/>
        </p:nvSpPr>
        <p:spPr>
          <a:xfrm>
            <a:off x="3378141" y="2379524"/>
            <a:ext cx="283062" cy="369332"/>
          </a:xfrm>
          <a:prstGeom prst="rect">
            <a:avLst/>
          </a:prstGeom>
          <a:noFill/>
        </p:spPr>
        <p:txBody>
          <a:bodyPr wrap="square" rtlCol="0">
            <a:spAutoFit/>
          </a:bodyPr>
          <a:lstStyle/>
          <a:p>
            <a:r>
              <a:rPr lang="ru-RU" i="1" dirty="0" smtClean="0">
                <a:solidFill>
                  <a:srgbClr val="C00000"/>
                </a:solidFill>
              </a:rPr>
              <a:t>2</a:t>
            </a:r>
            <a:endParaRPr lang="ru-RU" i="1" dirty="0">
              <a:solidFill>
                <a:srgbClr val="C00000"/>
              </a:solidFill>
            </a:endParaRPr>
          </a:p>
        </p:txBody>
      </p:sp>
      <p:sp>
        <p:nvSpPr>
          <p:cNvPr id="36" name="TextBox 35"/>
          <p:cNvSpPr txBox="1"/>
          <p:nvPr/>
        </p:nvSpPr>
        <p:spPr>
          <a:xfrm>
            <a:off x="1116333" y="2623962"/>
            <a:ext cx="228600" cy="369332"/>
          </a:xfrm>
          <a:prstGeom prst="rect">
            <a:avLst/>
          </a:prstGeom>
          <a:noFill/>
        </p:spPr>
        <p:txBody>
          <a:bodyPr wrap="square" rtlCol="0">
            <a:spAutoFit/>
          </a:bodyPr>
          <a:lstStyle/>
          <a:p>
            <a:r>
              <a:rPr lang="ru-RU" i="1" dirty="0" smtClean="0">
                <a:solidFill>
                  <a:srgbClr val="C00000"/>
                </a:solidFill>
              </a:rPr>
              <a:t>3</a:t>
            </a:r>
            <a:endParaRPr lang="ru-RU" i="1" dirty="0">
              <a:solidFill>
                <a:srgbClr val="C00000"/>
              </a:solidFill>
            </a:endParaRPr>
          </a:p>
        </p:txBody>
      </p:sp>
      <p:sp>
        <p:nvSpPr>
          <p:cNvPr id="37" name="TextBox 36"/>
          <p:cNvSpPr txBox="1"/>
          <p:nvPr/>
        </p:nvSpPr>
        <p:spPr>
          <a:xfrm>
            <a:off x="1772532" y="1136419"/>
            <a:ext cx="284820" cy="369332"/>
          </a:xfrm>
          <a:prstGeom prst="rect">
            <a:avLst/>
          </a:prstGeom>
          <a:noFill/>
        </p:spPr>
        <p:txBody>
          <a:bodyPr wrap="square" rtlCol="0">
            <a:spAutoFit/>
          </a:bodyPr>
          <a:lstStyle/>
          <a:p>
            <a:r>
              <a:rPr lang="ru-RU" i="1" dirty="0" smtClean="0">
                <a:solidFill>
                  <a:srgbClr val="C00000"/>
                </a:solidFill>
              </a:rPr>
              <a:t>4</a:t>
            </a:r>
            <a:endParaRPr lang="ru-RU" i="1" dirty="0">
              <a:solidFill>
                <a:srgbClr val="C00000"/>
              </a:solidFill>
            </a:endParaRPr>
          </a:p>
        </p:txBody>
      </p:sp>
      <p:sp>
        <p:nvSpPr>
          <p:cNvPr id="38" name="TextBox 37"/>
          <p:cNvSpPr txBox="1"/>
          <p:nvPr/>
        </p:nvSpPr>
        <p:spPr>
          <a:xfrm>
            <a:off x="5333464" y="1668494"/>
            <a:ext cx="228600" cy="369332"/>
          </a:xfrm>
          <a:prstGeom prst="rect">
            <a:avLst/>
          </a:prstGeom>
          <a:noFill/>
        </p:spPr>
        <p:txBody>
          <a:bodyPr wrap="square" rtlCol="0">
            <a:spAutoFit/>
          </a:bodyPr>
          <a:lstStyle/>
          <a:p>
            <a:r>
              <a:rPr lang="ru-RU" i="1" dirty="0">
                <a:solidFill>
                  <a:srgbClr val="C00000"/>
                </a:solidFill>
              </a:rPr>
              <a:t>5</a:t>
            </a:r>
          </a:p>
        </p:txBody>
      </p:sp>
      <p:sp>
        <p:nvSpPr>
          <p:cNvPr id="3" name="Прямоугольник 2"/>
          <p:cNvSpPr/>
          <p:nvPr/>
        </p:nvSpPr>
        <p:spPr>
          <a:xfrm>
            <a:off x="305460" y="4299541"/>
            <a:ext cx="8443004" cy="276999"/>
          </a:xfrm>
          <a:prstGeom prst="rect">
            <a:avLst/>
          </a:prstGeom>
        </p:spPr>
        <p:txBody>
          <a:bodyPr wrap="square">
            <a:spAutoFit/>
          </a:bodyPr>
          <a:lstStyle/>
          <a:p>
            <a:r>
              <a:rPr lang="ru-RU" sz="1200" dirty="0">
                <a:solidFill>
                  <a:schemeClr val="tx1">
                    <a:lumMod val="65000"/>
                    <a:lumOff val="35000"/>
                  </a:schemeClr>
                </a:solidFill>
                <a:latin typeface="Arial" panose="020B0604020202020204" pitchFamily="34" charset="0"/>
                <a:cs typeface="Arial" panose="020B0604020202020204" pitchFamily="34" charset="0"/>
              </a:rPr>
              <a:t>Постановление Правительства РФ от 30 мая 2018 г. № 626 </a:t>
            </a:r>
            <a:r>
              <a:rPr lang="ru-RU" sz="1200" dirty="0" smtClean="0">
                <a:solidFill>
                  <a:schemeClr val="tx1">
                    <a:lumMod val="65000"/>
                    <a:lumOff val="35000"/>
                  </a:schemeClr>
                </a:solidFill>
                <a:latin typeface="Arial" panose="020B0604020202020204" pitchFamily="34" charset="0"/>
                <a:cs typeface="Arial" panose="020B0604020202020204" pitchFamily="34" charset="0"/>
              </a:rPr>
              <a:t>«О </a:t>
            </a:r>
            <a:r>
              <a:rPr lang="ru-RU" sz="1200" dirty="0">
                <a:solidFill>
                  <a:schemeClr val="tx1">
                    <a:lumMod val="65000"/>
                    <a:lumOff val="35000"/>
                  </a:schemeClr>
                </a:solidFill>
                <a:latin typeface="Arial" panose="020B0604020202020204" pitchFamily="34" charset="0"/>
                <a:cs typeface="Arial" panose="020B0604020202020204" pitchFamily="34" charset="0"/>
              </a:rPr>
              <a:t>требованиях к договору специального </a:t>
            </a:r>
            <a:r>
              <a:rPr lang="ru-RU" sz="1200" dirty="0" smtClean="0">
                <a:solidFill>
                  <a:schemeClr val="tx1">
                    <a:lumMod val="65000"/>
                    <a:lumOff val="35000"/>
                  </a:schemeClr>
                </a:solidFill>
                <a:latin typeface="Arial" panose="020B0604020202020204" pitchFamily="34" charset="0"/>
                <a:cs typeface="Arial" panose="020B0604020202020204" pitchFamily="34" charset="0"/>
              </a:rPr>
              <a:t>счета…..»</a:t>
            </a:r>
            <a:endParaRPr lang="ru-RU" dirty="0">
              <a:solidFill>
                <a:schemeClr val="tx1">
                  <a:lumMod val="65000"/>
                  <a:lumOff val="35000"/>
                </a:schemeClr>
              </a:solidFill>
            </a:endParaRPr>
          </a:p>
        </p:txBody>
      </p:sp>
      <p:sp>
        <p:nvSpPr>
          <p:cNvPr id="44" name="TextBox 43"/>
          <p:cNvSpPr txBox="1"/>
          <p:nvPr/>
        </p:nvSpPr>
        <p:spPr>
          <a:xfrm>
            <a:off x="5569742" y="2194078"/>
            <a:ext cx="284366" cy="369332"/>
          </a:xfrm>
          <a:prstGeom prst="rect">
            <a:avLst/>
          </a:prstGeom>
          <a:noFill/>
        </p:spPr>
        <p:txBody>
          <a:bodyPr wrap="square" rtlCol="0">
            <a:spAutoFit/>
          </a:bodyPr>
          <a:lstStyle/>
          <a:p>
            <a:r>
              <a:rPr lang="ru-RU" i="1" dirty="0" smtClean="0">
                <a:solidFill>
                  <a:srgbClr val="C00000"/>
                </a:solidFill>
              </a:rPr>
              <a:t>6</a:t>
            </a:r>
            <a:endParaRPr lang="ru-RU" i="1" dirty="0">
              <a:solidFill>
                <a:srgbClr val="C00000"/>
              </a:solidFill>
            </a:endParaRPr>
          </a:p>
        </p:txBody>
      </p:sp>
      <p:sp>
        <p:nvSpPr>
          <p:cNvPr id="47" name="TextBox 46"/>
          <p:cNvSpPr txBox="1"/>
          <p:nvPr/>
        </p:nvSpPr>
        <p:spPr>
          <a:xfrm>
            <a:off x="4849149" y="3702848"/>
            <a:ext cx="2725602" cy="230832"/>
          </a:xfrm>
          <a:prstGeom prst="rect">
            <a:avLst/>
          </a:prstGeom>
          <a:noFill/>
        </p:spPr>
        <p:txBody>
          <a:bodyPr wrap="square" rtlCol="0">
            <a:spAutoFit/>
          </a:bodyPr>
          <a:lstStyle/>
          <a:p>
            <a:pPr algn="ctr"/>
            <a:r>
              <a:rPr lang="ru-RU" sz="900" i="1" dirty="0" smtClean="0">
                <a:latin typeface="Arial" panose="020B0604020202020204" pitchFamily="34" charset="0"/>
                <a:cs typeface="Arial" panose="020B0604020202020204" pitchFamily="34" charset="0"/>
              </a:rPr>
              <a:t>Уведомление об открытии спецсчета</a:t>
            </a:r>
            <a:endParaRPr lang="ru-RU" sz="900" i="1" dirty="0">
              <a:latin typeface="Arial" panose="020B0604020202020204" pitchFamily="34" charset="0"/>
              <a:cs typeface="Arial" panose="020B0604020202020204" pitchFamily="34" charset="0"/>
            </a:endParaRPr>
          </a:p>
        </p:txBody>
      </p:sp>
      <p:sp>
        <p:nvSpPr>
          <p:cNvPr id="48" name="TextBox 47"/>
          <p:cNvSpPr txBox="1"/>
          <p:nvPr/>
        </p:nvSpPr>
        <p:spPr>
          <a:xfrm>
            <a:off x="7702089" y="2545925"/>
            <a:ext cx="284366" cy="369332"/>
          </a:xfrm>
          <a:prstGeom prst="rect">
            <a:avLst/>
          </a:prstGeom>
          <a:noFill/>
        </p:spPr>
        <p:txBody>
          <a:bodyPr wrap="square" rtlCol="0">
            <a:spAutoFit/>
          </a:bodyPr>
          <a:lstStyle/>
          <a:p>
            <a:r>
              <a:rPr lang="ru-RU" i="1" dirty="0">
                <a:solidFill>
                  <a:srgbClr val="C00000"/>
                </a:solidFill>
              </a:rPr>
              <a:t>7</a:t>
            </a:r>
          </a:p>
        </p:txBody>
      </p:sp>
      <p:sp>
        <p:nvSpPr>
          <p:cNvPr id="26" name="Прямоугольник 25"/>
          <p:cNvSpPr/>
          <p:nvPr/>
        </p:nvSpPr>
        <p:spPr>
          <a:xfrm>
            <a:off x="3681804" y="1767180"/>
            <a:ext cx="1651660" cy="530664"/>
          </a:xfrm>
          <a:prstGeom prst="rect">
            <a:avLst/>
          </a:prstGeom>
          <a:solidFill>
            <a:schemeClr val="bg1">
              <a:lumMod val="6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75000"/>
                    <a:lumOff val="25000"/>
                  </a:schemeClr>
                </a:solidFill>
                <a:latin typeface="Arial" panose="020B0604020202020204" pitchFamily="34" charset="0"/>
                <a:cs typeface="Arial" panose="020B0604020202020204" pitchFamily="34" charset="0"/>
              </a:rPr>
              <a:t>ЕИС (ЕРУЗ)</a:t>
            </a:r>
            <a:endParaRPr lang="ru-RU"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0" name="Прямоугольник 49"/>
          <p:cNvSpPr/>
          <p:nvPr/>
        </p:nvSpPr>
        <p:spPr>
          <a:xfrm>
            <a:off x="4008145" y="2743688"/>
            <a:ext cx="838200" cy="406231"/>
          </a:xfrm>
          <a:prstGeom prst="rect">
            <a:avLst/>
          </a:prstGeom>
          <a:solidFill>
            <a:schemeClr val="bg1">
              <a:lumMod val="6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75000"/>
                    <a:lumOff val="25000"/>
                  </a:schemeClr>
                </a:solidFill>
                <a:latin typeface="Arial" panose="020B0604020202020204" pitchFamily="34" charset="0"/>
                <a:cs typeface="Arial" panose="020B0604020202020204" pitchFamily="34" charset="0"/>
              </a:rPr>
              <a:t>ЭП</a:t>
            </a:r>
            <a:r>
              <a:rPr lang="ru-RU" baseline="-25000"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53" name="Прямоугольник 52"/>
          <p:cNvSpPr/>
          <p:nvPr/>
        </p:nvSpPr>
        <p:spPr>
          <a:xfrm>
            <a:off x="4914364" y="2743688"/>
            <a:ext cx="838200" cy="406231"/>
          </a:xfrm>
          <a:prstGeom prst="rect">
            <a:avLst/>
          </a:prstGeom>
          <a:solidFill>
            <a:schemeClr val="bg1">
              <a:lumMod val="65000"/>
              <a:alpha val="0"/>
            </a:scheme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75000"/>
                    <a:lumOff val="25000"/>
                  </a:schemeClr>
                </a:solidFill>
                <a:latin typeface="Arial" panose="020B0604020202020204" pitchFamily="34" charset="0"/>
                <a:cs typeface="Arial" panose="020B0604020202020204" pitchFamily="34" charset="0"/>
              </a:rPr>
              <a:t>ЭП</a:t>
            </a:r>
            <a:r>
              <a:rPr lang="en-US" baseline="-25000" dirty="0">
                <a:solidFill>
                  <a:schemeClr val="tx1">
                    <a:lumMod val="75000"/>
                    <a:lumOff val="25000"/>
                  </a:schemeClr>
                </a:solidFill>
                <a:latin typeface="Arial" panose="020B0604020202020204" pitchFamily="34" charset="0"/>
                <a:cs typeface="Arial" panose="020B0604020202020204" pitchFamily="34" charset="0"/>
              </a:rPr>
              <a:t>n</a:t>
            </a:r>
            <a:endParaRPr lang="ru-RU" baseline="-250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6" name="Прямая со стрелкой 55"/>
          <p:cNvCxnSpPr>
            <a:stCxn id="24" idx="3"/>
            <a:endCxn id="26" idx="1"/>
          </p:cNvCxnSpPr>
          <p:nvPr/>
        </p:nvCxnSpPr>
        <p:spPr>
          <a:xfrm>
            <a:off x="1954536" y="2032512"/>
            <a:ext cx="172727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Соединительная линия уступом 56"/>
          <p:cNvCxnSpPr>
            <a:stCxn id="68" idx="1"/>
            <a:endCxn id="24" idx="2"/>
          </p:cNvCxnSpPr>
          <p:nvPr/>
        </p:nvCxnSpPr>
        <p:spPr>
          <a:xfrm rot="10800000">
            <a:off x="1116337" y="2297847"/>
            <a:ext cx="1783405" cy="675863"/>
          </a:xfrm>
          <a:prstGeom prst="bentConnector2">
            <a:avLst/>
          </a:prstGeom>
          <a:ln w="3175">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Соединительная линия уступом 66"/>
          <p:cNvCxnSpPr>
            <a:stCxn id="24" idx="0"/>
            <a:endCxn id="27" idx="0"/>
          </p:cNvCxnSpPr>
          <p:nvPr/>
        </p:nvCxnSpPr>
        <p:spPr>
          <a:xfrm rot="5400000" flipH="1" flipV="1">
            <a:off x="4413630" y="-1530112"/>
            <a:ext cx="1" cy="6594589"/>
          </a:xfrm>
          <a:prstGeom prst="bentConnector3">
            <a:avLst>
              <a:gd name="adj1" fmla="val 22860100000"/>
            </a:avLst>
          </a:prstGeom>
          <a:ln w="3175">
            <a:tailEnd type="arrow"/>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2899738" y="2660901"/>
            <a:ext cx="3043326" cy="6256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TextBox 92"/>
          <p:cNvSpPr txBox="1"/>
          <p:nvPr/>
        </p:nvSpPr>
        <p:spPr>
          <a:xfrm>
            <a:off x="4846345" y="3616056"/>
            <a:ext cx="284366" cy="369332"/>
          </a:xfrm>
          <a:prstGeom prst="rect">
            <a:avLst/>
          </a:prstGeom>
          <a:noFill/>
        </p:spPr>
        <p:txBody>
          <a:bodyPr wrap="square" rtlCol="0">
            <a:spAutoFit/>
          </a:bodyPr>
          <a:lstStyle/>
          <a:p>
            <a:r>
              <a:rPr lang="en-US" i="1" dirty="0" smtClean="0">
                <a:solidFill>
                  <a:srgbClr val="C00000"/>
                </a:solidFill>
              </a:rPr>
              <a:t>8</a:t>
            </a:r>
            <a:endParaRPr lang="ru-RU" i="1" dirty="0">
              <a:solidFill>
                <a:srgbClr val="C00000"/>
              </a:solidFill>
            </a:endParaRPr>
          </a:p>
        </p:txBody>
      </p:sp>
      <p:cxnSp>
        <p:nvCxnSpPr>
          <p:cNvPr id="94" name="Соединительная линия уступом 93"/>
          <p:cNvCxnSpPr>
            <a:stCxn id="33" idx="2"/>
            <a:endCxn id="68" idx="2"/>
          </p:cNvCxnSpPr>
          <p:nvPr/>
        </p:nvCxnSpPr>
        <p:spPr>
          <a:xfrm rot="5400000" flipH="1">
            <a:off x="5924673" y="1783248"/>
            <a:ext cx="416333" cy="3422871"/>
          </a:xfrm>
          <a:prstGeom prst="bentConnector3">
            <a:avLst>
              <a:gd name="adj1" fmla="val -53975"/>
            </a:avLst>
          </a:prstGeom>
          <a:ln w="3175">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Соединительная линия уступом 112"/>
          <p:cNvCxnSpPr>
            <a:endCxn id="27" idx="2"/>
          </p:cNvCxnSpPr>
          <p:nvPr/>
        </p:nvCxnSpPr>
        <p:spPr>
          <a:xfrm>
            <a:off x="5333464" y="2162936"/>
            <a:ext cx="2377458" cy="134909"/>
          </a:xfrm>
          <a:prstGeom prst="bentConnector4">
            <a:avLst>
              <a:gd name="adj1" fmla="val 5374"/>
              <a:gd name="adj2" fmla="val 266568"/>
            </a:avLst>
          </a:prstGeom>
          <a:ln w="3175">
            <a:tailEnd type="arrow"/>
          </a:ln>
        </p:spPr>
        <p:style>
          <a:lnRef idx="1">
            <a:schemeClr val="accent1"/>
          </a:lnRef>
          <a:fillRef idx="0">
            <a:schemeClr val="accent1"/>
          </a:fillRef>
          <a:effectRef idx="0">
            <a:schemeClr val="accent1"/>
          </a:effectRef>
          <a:fontRef idx="minor">
            <a:schemeClr val="tx1"/>
          </a:fontRef>
        </p:style>
      </p:cxnSp>
      <p:sp>
        <p:nvSpPr>
          <p:cNvPr id="134" name="Прямоугольник 133"/>
          <p:cNvSpPr/>
          <p:nvPr/>
        </p:nvSpPr>
        <p:spPr>
          <a:xfrm>
            <a:off x="2082595" y="1683703"/>
            <a:ext cx="1565018" cy="292932"/>
          </a:xfrm>
          <a:prstGeom prst="rect">
            <a:avLst/>
          </a:prstGeom>
          <a:solidFill>
            <a:schemeClr val="bg1">
              <a:lumMod val="75000"/>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i="1" dirty="0" smtClean="0">
                <a:solidFill>
                  <a:schemeClr val="tx1"/>
                </a:solidFill>
                <a:latin typeface="Arial" panose="020B0604020202020204" pitchFamily="34" charset="0"/>
                <a:cs typeface="Arial" panose="020B0604020202020204" pitchFamily="34" charset="0"/>
              </a:rPr>
              <a:t>Регистрация в ЕИС</a:t>
            </a:r>
            <a:endParaRPr lang="ru-RU" sz="9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6" name="Прямоугольник 135"/>
          <p:cNvSpPr/>
          <p:nvPr/>
        </p:nvSpPr>
        <p:spPr>
          <a:xfrm>
            <a:off x="1244710" y="2659025"/>
            <a:ext cx="1776175" cy="292932"/>
          </a:xfrm>
          <a:prstGeom prst="rect">
            <a:avLst/>
          </a:prstGeom>
          <a:solidFill>
            <a:schemeClr val="bg1">
              <a:lumMod val="75000"/>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i="1" dirty="0" smtClean="0">
                <a:solidFill>
                  <a:schemeClr val="tx1"/>
                </a:solidFill>
                <a:latin typeface="Arial" panose="020B0604020202020204" pitchFamily="34" charset="0"/>
                <a:cs typeface="Arial" panose="020B0604020202020204" pitchFamily="34" charset="0"/>
              </a:rPr>
              <a:t>Аккредитация на всех ЭП</a:t>
            </a:r>
            <a:endParaRPr lang="ru-RU" sz="1050" i="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51" name="Прямая соединительная линия 150"/>
          <p:cNvCxnSpPr/>
          <p:nvPr/>
        </p:nvCxnSpPr>
        <p:spPr>
          <a:xfrm flipH="1">
            <a:off x="4008145" y="2295273"/>
            <a:ext cx="0" cy="1061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Соединительная линия уступом 153"/>
          <p:cNvCxnSpPr/>
          <p:nvPr/>
        </p:nvCxnSpPr>
        <p:spPr>
          <a:xfrm rot="10800000" flipV="1">
            <a:off x="3101930" y="2401436"/>
            <a:ext cx="906219" cy="259464"/>
          </a:xfrm>
          <a:prstGeom prst="bentConnector3">
            <a:avLst>
              <a:gd name="adj1" fmla="val 100020"/>
            </a:avLst>
          </a:prstGeom>
          <a:ln>
            <a:tailEnd type="arrow"/>
          </a:ln>
        </p:spPr>
        <p:style>
          <a:lnRef idx="1">
            <a:schemeClr val="accent1"/>
          </a:lnRef>
          <a:fillRef idx="0">
            <a:schemeClr val="accent1"/>
          </a:fillRef>
          <a:effectRef idx="0">
            <a:schemeClr val="accent1"/>
          </a:effectRef>
          <a:fontRef idx="minor">
            <a:schemeClr val="tx1"/>
          </a:fontRef>
        </p:style>
      </p:cxnSp>
      <p:sp>
        <p:nvSpPr>
          <p:cNvPr id="157" name="Прямоугольник 156"/>
          <p:cNvSpPr/>
          <p:nvPr/>
        </p:nvSpPr>
        <p:spPr>
          <a:xfrm>
            <a:off x="3555039" y="2414589"/>
            <a:ext cx="1617671" cy="292932"/>
          </a:xfrm>
          <a:prstGeom prst="rect">
            <a:avLst/>
          </a:prstGeom>
          <a:solidFill>
            <a:schemeClr val="bg1">
              <a:lumMod val="75000"/>
              <a:alpha val="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i="1" dirty="0" smtClean="0">
                <a:solidFill>
                  <a:schemeClr val="tx1"/>
                </a:solidFill>
                <a:latin typeface="Arial" panose="020B0604020202020204" pitchFamily="34" charset="0"/>
                <a:cs typeface="Arial" panose="020B0604020202020204" pitchFamily="34" charset="0"/>
              </a:rPr>
              <a:t>Обмен данными с ЭП</a:t>
            </a:r>
            <a:endParaRPr lang="ru-RU" sz="900"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8" name="TextBox 157"/>
          <p:cNvSpPr txBox="1"/>
          <p:nvPr/>
        </p:nvSpPr>
        <p:spPr>
          <a:xfrm>
            <a:off x="2026524" y="1191888"/>
            <a:ext cx="5063912" cy="230832"/>
          </a:xfrm>
          <a:prstGeom prst="rect">
            <a:avLst/>
          </a:prstGeom>
          <a:noFill/>
        </p:spPr>
        <p:txBody>
          <a:bodyPr wrap="square" rtlCol="0">
            <a:spAutoFit/>
          </a:bodyPr>
          <a:lstStyle/>
          <a:p>
            <a:pPr algn="ctr"/>
            <a:r>
              <a:rPr lang="ru-RU" sz="900" i="1" dirty="0" smtClean="0">
                <a:latin typeface="Arial" panose="020B0604020202020204" pitchFamily="34" charset="0"/>
                <a:cs typeface="Arial" panose="020B0604020202020204" pitchFamily="34" charset="0"/>
              </a:rPr>
              <a:t>После регистрации в ЕИС и аккредитации на ЭП обращается в банк из Перечня</a:t>
            </a:r>
            <a:endParaRPr lang="ru-RU" sz="900" i="1" dirty="0">
              <a:latin typeface="Arial" panose="020B0604020202020204" pitchFamily="34" charset="0"/>
              <a:cs typeface="Arial" panose="020B0604020202020204" pitchFamily="34" charset="0"/>
            </a:endParaRPr>
          </a:p>
        </p:txBody>
      </p:sp>
      <p:sp>
        <p:nvSpPr>
          <p:cNvPr id="159" name="TextBox 158"/>
          <p:cNvSpPr txBox="1"/>
          <p:nvPr/>
        </p:nvSpPr>
        <p:spPr>
          <a:xfrm>
            <a:off x="5447764" y="1702475"/>
            <a:ext cx="1730004" cy="300082"/>
          </a:xfrm>
          <a:prstGeom prst="rect">
            <a:avLst/>
          </a:prstGeom>
          <a:noFill/>
        </p:spPr>
        <p:txBody>
          <a:bodyPr wrap="square" rtlCol="0">
            <a:spAutoFit/>
          </a:bodyPr>
          <a:lstStyle/>
          <a:p>
            <a:pPr algn="ctr">
              <a:lnSpc>
                <a:spcPct val="150000"/>
              </a:lnSpc>
            </a:pPr>
            <a:r>
              <a:rPr lang="ru-RU" sz="900" i="1" dirty="0" smtClean="0">
                <a:latin typeface="Arial" panose="020B0604020202020204" pitchFamily="34" charset="0"/>
                <a:cs typeface="Arial" panose="020B0604020202020204" pitchFamily="34" charset="0"/>
              </a:rPr>
              <a:t>Ищет  участника  в ЕРУЗ</a:t>
            </a:r>
            <a:endParaRPr lang="ru-RU" sz="900" i="1" dirty="0">
              <a:latin typeface="Arial" panose="020B0604020202020204" pitchFamily="34" charset="0"/>
              <a:cs typeface="Arial" panose="020B0604020202020204" pitchFamily="34" charset="0"/>
            </a:endParaRPr>
          </a:p>
        </p:txBody>
      </p:sp>
      <p:sp>
        <p:nvSpPr>
          <p:cNvPr id="161" name="TextBox 160"/>
          <p:cNvSpPr txBox="1"/>
          <p:nvPr/>
        </p:nvSpPr>
        <p:spPr>
          <a:xfrm>
            <a:off x="7967881" y="2558644"/>
            <a:ext cx="892587" cy="369332"/>
          </a:xfrm>
          <a:prstGeom prst="rect">
            <a:avLst/>
          </a:prstGeom>
          <a:noFill/>
        </p:spPr>
        <p:txBody>
          <a:bodyPr wrap="square" rtlCol="0">
            <a:spAutoFit/>
          </a:bodyPr>
          <a:lstStyle/>
          <a:p>
            <a:pPr algn="ctr"/>
            <a:r>
              <a:rPr lang="ru-RU" sz="900" i="1" dirty="0" smtClean="0">
                <a:latin typeface="Arial" panose="020B0604020202020204" pitchFamily="34" charset="0"/>
                <a:cs typeface="Arial" panose="020B0604020202020204" pitchFamily="34" charset="0"/>
              </a:rPr>
              <a:t>Открытие счета</a:t>
            </a:r>
            <a:endParaRPr lang="ru-RU" sz="9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183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339502"/>
            <a:ext cx="4885400"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Взимание платы с победителя</a:t>
            </a:r>
          </a:p>
        </p:txBody>
      </p:sp>
      <p:graphicFrame>
        <p:nvGraphicFramePr>
          <p:cNvPr id="5" name="Таблица 4"/>
          <p:cNvGraphicFramePr>
            <a:graphicFrameLocks noGrp="1"/>
          </p:cNvGraphicFramePr>
          <p:nvPr>
            <p:extLst>
              <p:ext uri="{D42A27DB-BD31-4B8C-83A1-F6EECF244321}">
                <p14:modId xmlns:p14="http://schemas.microsoft.com/office/powerpoint/2010/main" val="1351045039"/>
              </p:ext>
            </p:extLst>
          </p:nvPr>
        </p:nvGraphicFramePr>
        <p:xfrm>
          <a:off x="605771" y="997837"/>
          <a:ext cx="8300107" cy="3280074"/>
        </p:xfrm>
        <a:graphic>
          <a:graphicData uri="http://schemas.openxmlformats.org/drawingml/2006/table">
            <a:tbl>
              <a:tblPr>
                <a:tableStyleId>{BC89EF96-8CEA-46FF-86C4-4CE0E7609802}</a:tableStyleId>
              </a:tblPr>
              <a:tblGrid>
                <a:gridCol w="2289833"/>
                <a:gridCol w="2540494"/>
                <a:gridCol w="3469780"/>
              </a:tblGrid>
              <a:tr h="390357">
                <a:tc>
                  <a:txBody>
                    <a:bodyPr/>
                    <a:lstStyle/>
                    <a:p>
                      <a:pPr algn="l">
                        <a:lnSpc>
                          <a:spcPct val="100000"/>
                        </a:lnSpc>
                        <a:spcAft>
                          <a:spcPts val="600"/>
                        </a:spcAft>
                      </a:pPr>
                      <a:r>
                        <a:rPr lang="ru-RU" sz="1400" b="1" i="0" dirty="0" smtClean="0">
                          <a:solidFill>
                            <a:schemeClr val="tx1">
                              <a:lumMod val="85000"/>
                              <a:lumOff val="15000"/>
                            </a:schemeClr>
                          </a:solidFill>
                          <a:effectLst/>
                          <a:latin typeface="Arial" panose="020B0604020202020204" pitchFamily="34" charset="0"/>
                          <a:cs typeface="Arial" panose="020B0604020202020204" pitchFamily="34" charset="0"/>
                        </a:rPr>
                        <a:t>Условия </a:t>
                      </a:r>
                      <a:endParaRPr lang="ru-RU" sz="1400" b="1" i="0" dirty="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a:txBody>
                    <a:bodyPr/>
                    <a:lstStyle/>
                    <a:p>
                      <a:pPr algn="l">
                        <a:lnSpc>
                          <a:spcPct val="100000"/>
                        </a:lnSpc>
                        <a:spcAft>
                          <a:spcPts val="600"/>
                        </a:spcAft>
                      </a:pPr>
                      <a:r>
                        <a:rPr lang="ru-RU" sz="1400" b="1" i="0" dirty="0" smtClean="0">
                          <a:solidFill>
                            <a:schemeClr val="tx1">
                              <a:lumMod val="85000"/>
                              <a:lumOff val="15000"/>
                            </a:schemeClr>
                          </a:solidFill>
                          <a:effectLst/>
                          <a:latin typeface="Arial" panose="020B0604020202020204" pitchFamily="34" charset="0"/>
                          <a:cs typeface="Arial" panose="020B0604020202020204" pitchFamily="34" charset="0"/>
                        </a:rPr>
                        <a:t>Размер </a:t>
                      </a:r>
                      <a:endParaRPr lang="ru-RU" sz="1400" b="1" i="0" dirty="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a:txBody>
                    <a:bodyPr/>
                    <a:lstStyle/>
                    <a:p>
                      <a:pPr marL="0" algn="l" defTabSz="914400" rtl="0" eaLnBrk="1" latinLnBrk="0" hangingPunct="1">
                        <a:lnSpc>
                          <a:spcPct val="100000"/>
                        </a:lnSpc>
                        <a:spcAft>
                          <a:spcPts val="600"/>
                        </a:spcAft>
                      </a:pPr>
                      <a:r>
                        <a:rPr lang="ru-RU" sz="1400" b="1" i="0" kern="1200" dirty="0" smtClean="0">
                          <a:solidFill>
                            <a:schemeClr val="tx1">
                              <a:lumMod val="85000"/>
                              <a:lumOff val="15000"/>
                            </a:schemeClr>
                          </a:solidFill>
                          <a:effectLst/>
                          <a:latin typeface="Arial" panose="020B0604020202020204" pitchFamily="34" charset="0"/>
                          <a:cs typeface="Arial" panose="020B0604020202020204" pitchFamily="34" charset="0"/>
                        </a:rPr>
                        <a:t>Способ взимания</a:t>
                      </a:r>
                      <a:endParaRPr lang="ru-RU" sz="1400" b="1" i="0" kern="1200" dirty="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r>
              <a:tr h="1243797">
                <a:tc>
                  <a:txBody>
                    <a:bodyPr/>
                    <a:lstStyle/>
                    <a:p>
                      <a:pPr algn="l">
                        <a:lnSpc>
                          <a:spcPct val="100000"/>
                        </a:lnSpc>
                        <a:spcAft>
                          <a:spcPts val="600"/>
                        </a:spcAft>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При закупках, участниками которых могут быть исключительно СМП и СОНКО</a:t>
                      </a:r>
                      <a:endParaRPr lang="ru-RU" sz="1400" i="0" dirty="0" smtClean="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a:txBody>
                    <a:bodyPr/>
                    <a:lstStyle/>
                    <a:p>
                      <a:pPr algn="l">
                        <a:lnSpc>
                          <a:spcPct val="100000"/>
                        </a:lnSpc>
                        <a:spcAft>
                          <a:spcPts val="600"/>
                        </a:spcAft>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1% НМЦК и не более чем 2 тыс. рублей</a:t>
                      </a:r>
                      <a:endParaRPr lang="ru-RU" sz="1400" dirty="0" smtClean="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rowSpan="2">
                  <a:txBody>
                    <a:bodyPr/>
                    <a:lstStyle/>
                    <a:p>
                      <a:pPr algn="l">
                        <a:lnSpc>
                          <a:spcPct val="100000"/>
                        </a:lnSpc>
                        <a:spcAft>
                          <a:spcPts val="600"/>
                        </a:spcAft>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Осуществляется путем перечисления денежных средств на расчетный счет оператора электронной площадки:</a:t>
                      </a:r>
                    </a:p>
                    <a:p>
                      <a:pPr marL="171450" indent="-171450" algn="l">
                        <a:lnSpc>
                          <a:spcPct val="100000"/>
                        </a:lnSpc>
                        <a:spcAft>
                          <a:spcPts val="600"/>
                        </a:spcAft>
                        <a:buFont typeface="Arial" panose="020B0604020202020204" pitchFamily="34" charset="0"/>
                        <a:buChar char="•"/>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при</a:t>
                      </a:r>
                      <a:r>
                        <a:rPr lang="ru-RU" sz="1400" baseline="0" dirty="0" smtClean="0">
                          <a:solidFill>
                            <a:schemeClr val="tx1">
                              <a:lumMod val="85000"/>
                              <a:lumOff val="15000"/>
                            </a:schemeClr>
                          </a:solidFill>
                          <a:effectLst/>
                          <a:latin typeface="Arial" panose="020B0604020202020204" pitchFamily="34" charset="0"/>
                          <a:cs typeface="Arial" panose="020B0604020202020204" pitchFamily="34" charset="0"/>
                        </a:rPr>
                        <a:t> наличии  спецсчета -перечисление с него по требованию оператора в банку;</a:t>
                      </a:r>
                    </a:p>
                    <a:p>
                      <a:pPr marL="171450" indent="-171450" algn="l">
                        <a:lnSpc>
                          <a:spcPct val="100000"/>
                        </a:lnSpc>
                        <a:spcAft>
                          <a:spcPts val="600"/>
                        </a:spcAft>
                        <a:buFont typeface="Arial" panose="020B0604020202020204" pitchFamily="34" charset="0"/>
                        <a:buChar char="•"/>
                      </a:pPr>
                      <a:r>
                        <a:rPr lang="ru-RU" sz="1400" baseline="0" dirty="0" smtClean="0">
                          <a:solidFill>
                            <a:schemeClr val="tx1">
                              <a:lumMod val="85000"/>
                              <a:lumOff val="15000"/>
                            </a:schemeClr>
                          </a:solidFill>
                          <a:effectLst/>
                          <a:latin typeface="Arial" panose="020B0604020202020204" pitchFamily="34" charset="0"/>
                          <a:cs typeface="Arial" panose="020B0604020202020204" pitchFamily="34" charset="0"/>
                        </a:rPr>
                        <a:t>при отсутствии – по требованию оператора ЭП к участнику-победителю  перечислить самостоятельно на расчетный счет ЭП либо на свой лицевой счет на ЭП для списания.</a:t>
                      </a:r>
                      <a:endParaRPr lang="ru-RU" sz="1400" dirty="0" smtClean="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r>
              <a:tr h="1645920">
                <a:tc>
                  <a:txBody>
                    <a:bodyPr/>
                    <a:lstStyle/>
                    <a:p>
                      <a:pPr algn="l">
                        <a:lnSpc>
                          <a:spcPct val="100000"/>
                        </a:lnSpc>
                        <a:spcAft>
                          <a:spcPts val="600"/>
                        </a:spcAft>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В</a:t>
                      </a:r>
                      <a:r>
                        <a:rPr lang="ru-RU" sz="1400" smtClean="0">
                          <a:solidFill>
                            <a:schemeClr val="tx1">
                              <a:lumMod val="85000"/>
                              <a:lumOff val="15000"/>
                            </a:schemeClr>
                          </a:solidFill>
                          <a:effectLst/>
                          <a:latin typeface="Arial" panose="020B0604020202020204" pitchFamily="34" charset="0"/>
                          <a:cs typeface="Arial" panose="020B0604020202020204" pitchFamily="34" charset="0"/>
                        </a:rPr>
                        <a:t> </a:t>
                      </a: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остальных случаях</a:t>
                      </a:r>
                      <a:endParaRPr lang="ru-RU" sz="1400" i="0" dirty="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a:txBody>
                    <a:bodyPr/>
                    <a:lstStyle/>
                    <a:p>
                      <a:pPr algn="l">
                        <a:lnSpc>
                          <a:spcPct val="100000"/>
                        </a:lnSpc>
                        <a:spcAft>
                          <a:spcPts val="600"/>
                        </a:spcAft>
                      </a:pPr>
                      <a:r>
                        <a:rPr lang="ru-RU" sz="1400" dirty="0" smtClean="0">
                          <a:solidFill>
                            <a:schemeClr val="tx1">
                              <a:lumMod val="85000"/>
                              <a:lumOff val="15000"/>
                            </a:schemeClr>
                          </a:solidFill>
                          <a:effectLst/>
                          <a:latin typeface="Arial" panose="020B0604020202020204" pitchFamily="34" charset="0"/>
                          <a:cs typeface="Arial" panose="020B0604020202020204" pitchFamily="34" charset="0"/>
                        </a:rPr>
                        <a:t>1% НМЦК и не более чем 5 тыс. рублей без учета НДС</a:t>
                      </a:r>
                      <a:endParaRPr lang="ru-RU" sz="1400" dirty="0" smtClean="0">
                        <a:solidFill>
                          <a:schemeClr val="tx1">
                            <a:lumMod val="85000"/>
                            <a:lumOff val="15000"/>
                          </a:schemeClr>
                        </a:solidFill>
                        <a:effectLst/>
                        <a:latin typeface="Arial" panose="020B0604020202020204" pitchFamily="34" charset="0"/>
                        <a:ea typeface="Calibri"/>
                        <a:cs typeface="Arial" panose="020B0604020202020204" pitchFamily="34" charset="0"/>
                      </a:endParaRPr>
                    </a:p>
                  </a:txBody>
                  <a:tcPr marL="90000" marR="90000" marT="70799" marB="106198"/>
                </a:tc>
                <a:tc vMerge="1">
                  <a:txBody>
                    <a:bodyPr/>
                    <a:lstStyle/>
                    <a:p>
                      <a:pPr algn="l">
                        <a:lnSpc>
                          <a:spcPct val="100000"/>
                        </a:lnSpc>
                        <a:spcAft>
                          <a:spcPts val="600"/>
                        </a:spcAft>
                      </a:pPr>
                      <a:endParaRPr lang="ru-RU" sz="1200" dirty="0" smtClean="0">
                        <a:effectLst/>
                        <a:latin typeface="Arial" panose="020B0604020202020204" pitchFamily="34" charset="0"/>
                        <a:ea typeface="Calibri"/>
                        <a:cs typeface="Arial" panose="020B0604020202020204" pitchFamily="34" charset="0"/>
                      </a:endParaRPr>
                    </a:p>
                  </a:txBody>
                  <a:tcPr marL="90000" marR="90000" marT="72022" marB="108033">
                    <a:lnL w="19050" cap="flat" cmpd="sng" algn="ctr">
                      <a:solidFill>
                        <a:schemeClr val="bg1">
                          <a:lumMod val="85000"/>
                        </a:schemeClr>
                      </a:solidFill>
                      <a:prstDash val="sysDot"/>
                      <a:round/>
                      <a:headEnd type="none" w="med" len="med"/>
                      <a:tailEnd type="none" w="med" len="med"/>
                    </a:lnL>
                    <a:lnR w="19050" cap="flat" cmpd="sng" algn="ctr">
                      <a:solidFill>
                        <a:schemeClr val="bg1">
                          <a:lumMod val="85000"/>
                        </a:schemeClr>
                      </a:solidFill>
                      <a:prstDash val="sysDot"/>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tcPr>
                </a:tc>
              </a:tr>
            </a:tbl>
          </a:graphicData>
        </a:graphic>
      </p:graphicFrame>
      <p:sp>
        <p:nvSpPr>
          <p:cNvPr id="6" name="Прямоугольник 5"/>
          <p:cNvSpPr/>
          <p:nvPr/>
        </p:nvSpPr>
        <p:spPr>
          <a:xfrm>
            <a:off x="563137" y="4391876"/>
            <a:ext cx="6400800" cy="276999"/>
          </a:xfrm>
          <a:prstGeom prst="rect">
            <a:avLst/>
          </a:prstGeom>
        </p:spPr>
        <p:txBody>
          <a:bodyPr wrap="square">
            <a:spAutoFit/>
          </a:bodyPr>
          <a:lstStyle/>
          <a:p>
            <a:r>
              <a:rPr lang="ru-RU" sz="1200" dirty="0">
                <a:solidFill>
                  <a:schemeClr val="tx1">
                    <a:lumMod val="75000"/>
                    <a:lumOff val="25000"/>
                  </a:schemeClr>
                </a:solidFill>
                <a:latin typeface="Arial" panose="020B0604020202020204" pitchFamily="34" charset="0"/>
                <a:ea typeface="Calibri"/>
                <a:cs typeface="Arial" panose="020B0604020202020204" pitchFamily="34" charset="0"/>
              </a:rPr>
              <a:t>Постановление Правительства РФ от 10 мая 2018 г. № 564</a:t>
            </a:r>
          </a:p>
        </p:txBody>
      </p:sp>
    </p:spTree>
    <p:extLst>
      <p:ext uri="{BB962C8B-B14F-4D97-AF65-F5344CB8AC3E}">
        <p14:creationId xmlns:p14="http://schemas.microsoft.com/office/powerpoint/2010/main" val="454537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24593"/>
            <a:ext cx="8991600" cy="599243"/>
          </a:xfrm>
        </p:spPr>
        <p:txBody>
          <a:bodyPr/>
          <a:lstStyle/>
          <a:p>
            <a:pPr algn="ctr" rtl="0">
              <a:spcBef>
                <a:spcPct val="0"/>
              </a:spcBef>
            </a:pPr>
            <a:r>
              <a:rPr lang="ru-RU" sz="2000" b="1" dirty="0">
                <a:latin typeface="Arial" panose="020B0604020202020204" pitchFamily="34" charset="0"/>
                <a:cs typeface="Arial" panose="020B0604020202020204" pitchFamily="34" charset="0"/>
              </a:rPr>
              <a:t>Конкурс в электронной форме по 44-ФЗ</a:t>
            </a:r>
          </a:p>
        </p:txBody>
      </p:sp>
      <p:graphicFrame>
        <p:nvGraphicFramePr>
          <p:cNvPr id="3" name="Таблица 2"/>
          <p:cNvGraphicFramePr>
            <a:graphicFrameLocks noGrp="1"/>
          </p:cNvGraphicFramePr>
          <p:nvPr>
            <p:extLst>
              <p:ext uri="{D42A27DB-BD31-4B8C-83A1-F6EECF244321}">
                <p14:modId xmlns:p14="http://schemas.microsoft.com/office/powerpoint/2010/main" val="884344277"/>
              </p:ext>
            </p:extLst>
          </p:nvPr>
        </p:nvGraphicFramePr>
        <p:xfrm>
          <a:off x="304798" y="862975"/>
          <a:ext cx="8610600" cy="4176104"/>
        </p:xfrm>
        <a:graphic>
          <a:graphicData uri="http://schemas.openxmlformats.org/drawingml/2006/table">
            <a:tbl>
              <a:tblPr firstRow="1" bandRow="1">
                <a:tableStyleId>{BC89EF96-8CEA-46FF-86C4-4CE0E7609802}</a:tableStyleId>
              </a:tblPr>
              <a:tblGrid>
                <a:gridCol w="1435100"/>
                <a:gridCol w="1435100"/>
                <a:gridCol w="1435100"/>
                <a:gridCol w="1435100"/>
                <a:gridCol w="1435100"/>
                <a:gridCol w="1435100"/>
              </a:tblGrid>
              <a:tr h="674148">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34630">
                <a:tc>
                  <a:txBody>
                    <a:bodyPr/>
                    <a:lstStyle/>
                    <a:p>
                      <a:pPr algn="ctr"/>
                      <a:r>
                        <a:rPr lang="ru-RU" sz="1200" b="1" dirty="0" smtClean="0">
                          <a:latin typeface="Arial" panose="020B0604020202020204" pitchFamily="34" charset="0"/>
                          <a:cs typeface="Arial" panose="020B0604020202020204" pitchFamily="34" charset="0"/>
                        </a:rPr>
                        <a:t>Прием заявок</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Рассмотрение первых</a:t>
                      </a:r>
                      <a:r>
                        <a:rPr lang="ru-RU" sz="1200" b="1" baseline="0" dirty="0" smtClean="0">
                          <a:latin typeface="Arial" panose="020B0604020202020204" pitchFamily="34" charset="0"/>
                          <a:cs typeface="Arial" panose="020B0604020202020204" pitchFamily="34" charset="0"/>
                        </a:rPr>
                        <a:t> частей заявок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Подача</a:t>
                      </a:r>
                      <a:r>
                        <a:rPr lang="ru-RU" sz="1200" b="1" baseline="0" dirty="0" smtClean="0">
                          <a:latin typeface="Arial" panose="020B0604020202020204" pitchFamily="34" charset="0"/>
                          <a:cs typeface="Arial" panose="020B0604020202020204" pitchFamily="34" charset="0"/>
                        </a:rPr>
                        <a:t> окончательных ценовых предложений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Рассмотрение вторых</a:t>
                      </a:r>
                      <a:r>
                        <a:rPr lang="ru-RU" sz="1200" b="1" baseline="0" dirty="0" smtClean="0">
                          <a:latin typeface="Arial" panose="020B0604020202020204" pitchFamily="34" charset="0"/>
                          <a:cs typeface="Arial" panose="020B0604020202020204" pitchFamily="34" charset="0"/>
                        </a:rPr>
                        <a:t> частей заявок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Подведение итогов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b="1" dirty="0" smtClean="0">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1200" b="1" dirty="0" smtClean="0">
                          <a:latin typeface="Arial" panose="020B0604020202020204" pitchFamily="34" charset="0"/>
                          <a:cs typeface="Arial" panose="020B0604020202020204" pitchFamily="34" charset="0"/>
                        </a:rPr>
                        <a:t>Подписание контракта </a:t>
                      </a:r>
                    </a:p>
                    <a:p>
                      <a:pPr algn="ct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r>
              <a:tr h="2467326">
                <a:tc>
                  <a:txBody>
                    <a:bodyPr/>
                    <a:lstStyle/>
                    <a:p>
                      <a:r>
                        <a:rPr lang="ru-RU" sz="1200" dirty="0" smtClean="0">
                          <a:latin typeface="Arial" panose="020B0604020202020204" pitchFamily="34" charset="0"/>
                          <a:cs typeface="Arial" panose="020B0604020202020204" pitchFamily="34" charset="0"/>
                        </a:rPr>
                        <a:t>Срок приема заявок должен быть не менее 15-ти рабочих дней до даты окончания подачи заявок.</a:t>
                      </a:r>
                    </a:p>
                    <a:p>
                      <a:r>
                        <a:rPr lang="ru-RU" sz="1200" dirty="0" smtClean="0">
                          <a:latin typeface="Arial" panose="020B0604020202020204" pitchFamily="34" charset="0"/>
                          <a:cs typeface="Arial" panose="020B0604020202020204" pitchFamily="34" charset="0"/>
                        </a:rPr>
                        <a:t>Можно подать и отозвать заявку или подать запрос на разъяснение положений КД</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Срок  не более   5 </a:t>
                      </a:r>
                      <a:r>
                        <a:rPr lang="ru-RU" sz="1200" dirty="0" err="1" smtClean="0">
                          <a:latin typeface="Arial" panose="020B0604020202020204" pitchFamily="34" charset="0"/>
                          <a:cs typeface="Arial" panose="020B0604020202020204" pitchFamily="34" charset="0"/>
                        </a:rPr>
                        <a:t>раб.дней</a:t>
                      </a:r>
                      <a:r>
                        <a:rPr lang="ru-RU" sz="1200" dirty="0" smtClean="0">
                          <a:latin typeface="Arial" panose="020B0604020202020204" pitchFamily="34" charset="0"/>
                          <a:cs typeface="Arial" panose="020B0604020202020204" pitchFamily="34" charset="0"/>
                        </a:rPr>
                        <a:t>.</a:t>
                      </a:r>
                    </a:p>
                    <a:p>
                      <a:r>
                        <a:rPr lang="ru-RU" sz="1200" dirty="0" smtClean="0">
                          <a:latin typeface="Arial" panose="020B0604020202020204" pitchFamily="34" charset="0"/>
                          <a:cs typeface="Arial" panose="020B0604020202020204" pitchFamily="34" charset="0"/>
                        </a:rPr>
                        <a:t>Если НМЦК </a:t>
                      </a:r>
                    </a:p>
                    <a:p>
                      <a:r>
                        <a:rPr lang="ru-RU" sz="1200" dirty="0" smtClean="0">
                          <a:latin typeface="Arial" panose="020B0604020202020204" pitchFamily="34" charset="0"/>
                          <a:cs typeface="Arial" panose="020B0604020202020204" pitchFamily="34" charset="0"/>
                        </a:rPr>
                        <a:t>&lt; 1 млн руб. – </a:t>
                      </a:r>
                    </a:p>
                    <a:p>
                      <a:r>
                        <a:rPr lang="ru-RU" sz="1200" dirty="0" smtClean="0">
                          <a:latin typeface="Arial" panose="020B0604020202020204" pitchFamily="34" charset="0"/>
                          <a:cs typeface="Arial" panose="020B0604020202020204" pitchFamily="34" charset="0"/>
                        </a:rPr>
                        <a:t>1 день.</a:t>
                      </a:r>
                    </a:p>
                    <a:p>
                      <a:r>
                        <a:rPr lang="ru-RU" sz="1200" dirty="0" smtClean="0">
                          <a:latin typeface="Arial" panose="020B0604020202020204" pitchFamily="34" charset="0"/>
                          <a:cs typeface="Arial" panose="020B0604020202020204" pitchFamily="34" charset="0"/>
                        </a:rPr>
                        <a:t>Для закупок в </a:t>
                      </a:r>
                    </a:p>
                    <a:p>
                      <a:r>
                        <a:rPr lang="ru-RU" sz="1200" dirty="0" smtClean="0">
                          <a:latin typeface="Arial" panose="020B0604020202020204" pitchFamily="34" charset="0"/>
                          <a:cs typeface="Arial" panose="020B0604020202020204" pitchFamily="34" charset="0"/>
                        </a:rPr>
                        <a:t>сфере науки, </a:t>
                      </a:r>
                    </a:p>
                    <a:p>
                      <a:r>
                        <a:rPr lang="ru-RU" sz="1200" dirty="0" smtClean="0">
                          <a:latin typeface="Arial" panose="020B0604020202020204" pitchFamily="34" charset="0"/>
                          <a:cs typeface="Arial" panose="020B0604020202020204" pitchFamily="34" charset="0"/>
                        </a:rPr>
                        <a:t>культуры или искусства – не более 10 раб. дней</a:t>
                      </a:r>
                    </a:p>
                    <a:p>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Подача ценовых предложений происходит  в </a:t>
                      </a:r>
                      <a:r>
                        <a:rPr lang="ru-RU" sz="1200" dirty="0" err="1" smtClean="0">
                          <a:latin typeface="Arial" panose="020B0604020202020204" pitchFamily="34" charset="0"/>
                          <a:cs typeface="Arial" panose="020B0604020202020204" pitchFamily="34" charset="0"/>
                        </a:rPr>
                        <a:t>раб.день</a:t>
                      </a:r>
                      <a:r>
                        <a:rPr lang="ru-RU" sz="1200" dirty="0" smtClean="0">
                          <a:latin typeface="Arial" panose="020B0604020202020204" pitchFamily="34" charset="0"/>
                          <a:cs typeface="Arial" panose="020B0604020202020204" pitchFamily="34" charset="0"/>
                        </a:rPr>
                        <a:t>, следующий </a:t>
                      </a:r>
                    </a:p>
                    <a:p>
                      <a:r>
                        <a:rPr lang="ru-RU" sz="1200" dirty="0" smtClean="0">
                          <a:latin typeface="Arial" panose="020B0604020202020204" pitchFamily="34" charset="0"/>
                          <a:cs typeface="Arial" panose="020B0604020202020204" pitchFamily="34" charset="0"/>
                        </a:rPr>
                        <a:t>после истечения </a:t>
                      </a:r>
                    </a:p>
                    <a:p>
                      <a:r>
                        <a:rPr lang="ru-RU" sz="1200" dirty="0" smtClean="0">
                          <a:latin typeface="Arial" panose="020B0604020202020204" pitchFamily="34" charset="0"/>
                          <a:cs typeface="Arial" panose="020B0604020202020204" pitchFamily="34" charset="0"/>
                        </a:rPr>
                        <a:t>1 </a:t>
                      </a:r>
                      <a:r>
                        <a:rPr lang="ru-RU" sz="1200" dirty="0" err="1" smtClean="0">
                          <a:latin typeface="Arial" panose="020B0604020202020204" pitchFamily="34" charset="0"/>
                          <a:cs typeface="Arial" panose="020B0604020202020204" pitchFamily="34" charset="0"/>
                        </a:rPr>
                        <a:t>раб.дня</a:t>
                      </a:r>
                      <a:r>
                        <a:rPr lang="ru-RU" sz="1200" dirty="0" smtClean="0">
                          <a:latin typeface="Arial" panose="020B0604020202020204" pitchFamily="34" charset="0"/>
                          <a:cs typeface="Arial" panose="020B0604020202020204" pitchFamily="34" charset="0"/>
                        </a:rPr>
                        <a:t> с даты окончания срока рассмотрения </a:t>
                      </a:r>
                    </a:p>
                    <a:p>
                      <a:r>
                        <a:rPr lang="ru-RU" sz="1200" dirty="0" smtClean="0">
                          <a:latin typeface="Arial" panose="020B0604020202020204" pitchFamily="34" charset="0"/>
                          <a:cs typeface="Arial" panose="020B0604020202020204" pitchFamily="34" charset="0"/>
                        </a:rPr>
                        <a:t>1 частей заявок в течение 3-х  часов</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Подача ценовых предложений происходит  в </a:t>
                      </a:r>
                      <a:r>
                        <a:rPr lang="ru-RU" sz="1200" dirty="0" err="1" smtClean="0">
                          <a:latin typeface="Arial" panose="020B0604020202020204" pitchFamily="34" charset="0"/>
                          <a:cs typeface="Arial" panose="020B0604020202020204" pitchFamily="34" charset="0"/>
                        </a:rPr>
                        <a:t>раб.день</a:t>
                      </a:r>
                      <a:r>
                        <a:rPr lang="ru-RU" sz="1200" dirty="0" smtClean="0">
                          <a:latin typeface="Arial" panose="020B0604020202020204" pitchFamily="34" charset="0"/>
                          <a:cs typeface="Arial" panose="020B0604020202020204" pitchFamily="34" charset="0"/>
                        </a:rPr>
                        <a:t>, следующий </a:t>
                      </a:r>
                    </a:p>
                    <a:p>
                      <a:r>
                        <a:rPr lang="ru-RU" sz="1200" dirty="0" smtClean="0">
                          <a:latin typeface="Arial" panose="020B0604020202020204" pitchFamily="34" charset="0"/>
                          <a:cs typeface="Arial" panose="020B0604020202020204" pitchFamily="34" charset="0"/>
                        </a:rPr>
                        <a:t>после истечения </a:t>
                      </a:r>
                    </a:p>
                    <a:p>
                      <a:r>
                        <a:rPr lang="ru-RU" sz="1200" dirty="0" smtClean="0">
                          <a:latin typeface="Arial" panose="020B0604020202020204" pitchFamily="34" charset="0"/>
                          <a:cs typeface="Arial" panose="020B0604020202020204" pitchFamily="34" charset="0"/>
                        </a:rPr>
                        <a:t>1 </a:t>
                      </a:r>
                      <a:r>
                        <a:rPr lang="ru-RU" sz="1200" dirty="0" err="1" smtClean="0">
                          <a:latin typeface="Arial" panose="020B0604020202020204" pitchFamily="34" charset="0"/>
                          <a:cs typeface="Arial" panose="020B0604020202020204" pitchFamily="34" charset="0"/>
                        </a:rPr>
                        <a:t>раб.дня</a:t>
                      </a:r>
                      <a:r>
                        <a:rPr lang="ru-RU" sz="1200" dirty="0" smtClean="0">
                          <a:latin typeface="Arial" panose="020B0604020202020204" pitchFamily="34" charset="0"/>
                          <a:cs typeface="Arial" panose="020B0604020202020204" pitchFamily="34" charset="0"/>
                        </a:rPr>
                        <a:t> с даты окончания срока рассмотрения </a:t>
                      </a:r>
                    </a:p>
                    <a:p>
                      <a:r>
                        <a:rPr lang="ru-RU" sz="1200" dirty="0" smtClean="0">
                          <a:latin typeface="Arial" panose="020B0604020202020204" pitchFamily="34" charset="0"/>
                          <a:cs typeface="Arial" panose="020B0604020202020204" pitchFamily="34" charset="0"/>
                        </a:rPr>
                        <a:t>1 частей заявок в течение 3-х  часов</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Не позднее следующего рабочего дня после направления площадкой протокола окончательных ценовых предложений</a:t>
                      </a:r>
                    </a:p>
                    <a:p>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Контракт может быть заключен не ранее 10 дней с даты размещения протокола подведения </a:t>
                      </a:r>
                    </a:p>
                    <a:p>
                      <a:r>
                        <a:rPr lang="ru-RU" sz="1200" dirty="0" smtClean="0">
                          <a:latin typeface="Arial" panose="020B0604020202020204" pitchFamily="34" charset="0"/>
                          <a:cs typeface="Arial" panose="020B0604020202020204" pitchFamily="34" charset="0"/>
                        </a:rPr>
                        <a:t>итогов</a:t>
                      </a:r>
                    </a:p>
                    <a:p>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0" name="Picture 2" descr="C:\Users\d.sozaeva\Desktop\рабочий стол\Материалы для обучения\Для вебинаров\иконки\иконки\set3-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46091"/>
            <a:ext cx="583406" cy="573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sozaeva\Desktop\рабочий стол\Материалы для обучения\Для вебинаров\иконки\иконки\set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025" y="867562"/>
            <a:ext cx="404681" cy="511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sozaeva\Desktop\рабочий стол\Материалы для обучения\Для вебинаров\иконки\иконки\set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7918" y="876965"/>
            <a:ext cx="553962" cy="56435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sozaeva\Desktop\рабочий стол\Материалы для обучения\Для вебинаров\иконки\иконки\set1-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015" y="905858"/>
            <a:ext cx="493565" cy="4539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sozaeva\Desktop\рабочий стол\Материалы для обучения\Для вебинаров\иконки\иконки\set1-8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4833" y="895657"/>
            <a:ext cx="591409" cy="52696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sozaeva\Desktop\рабочий стол\Материалы для обучения\Для вебинаров\иконки\иконки\set4-0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5464" y="868129"/>
            <a:ext cx="550980" cy="541619"/>
          </a:xfrm>
          <a:prstGeom prst="rect">
            <a:avLst/>
          </a:prstGeom>
          <a:noFill/>
          <a:extLst>
            <a:ext uri="{909E8E84-426E-40DD-AFC4-6F175D3DCCD1}">
              <a14:hiddenFill xmlns:a14="http://schemas.microsoft.com/office/drawing/2010/main">
                <a:solidFill>
                  <a:srgbClr val="FFFFFF"/>
                </a:solidFill>
              </a14:hiddenFill>
            </a:ext>
          </a:extLst>
        </p:spPr>
      </p:pic>
      <p:sp>
        <p:nvSpPr>
          <p:cNvPr id="25" name="Объект 2"/>
          <p:cNvSpPr txBox="1">
            <a:spLocks/>
          </p:cNvSpPr>
          <p:nvPr/>
        </p:nvSpPr>
        <p:spPr>
          <a:xfrm>
            <a:off x="2587699" y="1505308"/>
            <a:ext cx="1080120" cy="283224"/>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a:t>
            </a:r>
          </a:p>
        </p:txBody>
      </p:sp>
      <p:sp>
        <p:nvSpPr>
          <p:cNvPr id="26" name="Объект 2"/>
          <p:cNvSpPr txBox="1">
            <a:spLocks/>
          </p:cNvSpPr>
          <p:nvPr/>
        </p:nvSpPr>
        <p:spPr>
          <a:xfrm>
            <a:off x="4090595" y="1507866"/>
            <a:ext cx="1080120" cy="283224"/>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a:t>
            </a:r>
          </a:p>
        </p:txBody>
      </p:sp>
      <p:sp>
        <p:nvSpPr>
          <p:cNvPr id="27" name="Объект 2"/>
          <p:cNvSpPr txBox="1">
            <a:spLocks/>
          </p:cNvSpPr>
          <p:nvPr/>
        </p:nvSpPr>
        <p:spPr>
          <a:xfrm>
            <a:off x="5475912" y="1507866"/>
            <a:ext cx="1080120" cy="283224"/>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a:t>
            </a:r>
          </a:p>
        </p:txBody>
      </p:sp>
      <p:sp>
        <p:nvSpPr>
          <p:cNvPr id="28" name="Объект 2"/>
          <p:cNvSpPr txBox="1">
            <a:spLocks/>
          </p:cNvSpPr>
          <p:nvPr/>
        </p:nvSpPr>
        <p:spPr>
          <a:xfrm>
            <a:off x="6910772" y="1516982"/>
            <a:ext cx="1080120" cy="283224"/>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a:t>
            </a:r>
          </a:p>
        </p:txBody>
      </p:sp>
      <p:cxnSp>
        <p:nvCxnSpPr>
          <p:cNvPr id="29" name="Прямая со стрелкой 28"/>
          <p:cNvCxnSpPr/>
          <p:nvPr/>
        </p:nvCxnSpPr>
        <p:spPr>
          <a:xfrm>
            <a:off x="2839727" y="144131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4342623" y="1438853"/>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5718762" y="143131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162800" y="141395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447800" y="143131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046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612" y="411510"/>
            <a:ext cx="6835189"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Открытый конкурс с ограниченным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участием в электронной форме</a:t>
            </a:r>
            <a:endParaRPr lang="ru-RU" sz="2000" b="1" dirty="0">
              <a:latin typeface="Arial" panose="020B0604020202020204" pitchFamily="34" charset="0"/>
              <a:cs typeface="Arial" panose="020B0604020202020204" pitchFamily="34" charset="0"/>
            </a:endParaRPr>
          </a:p>
        </p:txBody>
      </p:sp>
      <p:pic>
        <p:nvPicPr>
          <p:cNvPr id="4" name="Picture 8" descr="C:\Users\Drimkast\Desktop\Преза_вашкеба\225881 Презентации по обучению\тема 2\shutterstock_186517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74" r="47598"/>
          <a:stretch/>
        </p:blipFill>
        <p:spPr bwMode="auto">
          <a:xfrm>
            <a:off x="0" y="3"/>
            <a:ext cx="1979612" cy="5143503"/>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txBox="1">
            <a:spLocks/>
          </p:cNvSpPr>
          <p:nvPr/>
        </p:nvSpPr>
        <p:spPr>
          <a:xfrm>
            <a:off x="3059831" y="1298364"/>
            <a:ext cx="5626969" cy="3146023"/>
          </a:xfrm>
          <a:prstGeom prst="rect">
            <a:avLst/>
          </a:prstGeom>
        </p:spPr>
        <p:txBody>
          <a:bodyPr wrap="square" lIns="0" tIns="0" rIns="0" bIns="0">
            <a:noAutofit/>
          </a:bodyPr>
          <a:lstStyle/>
          <a:p>
            <a:endParaRPr lang="ru-RU" sz="1600" kern="0" dirty="0" smtClean="0">
              <a:solidFill>
                <a:sysClr val="windowText" lastClr="000000"/>
              </a:solidFill>
            </a:endParaRPr>
          </a:p>
          <a:p>
            <a:r>
              <a:rPr lang="ru-RU" sz="1400" kern="0" dirty="0" smtClean="0">
                <a:solidFill>
                  <a:sysClr val="windowText" lastClr="000000"/>
                </a:solidFill>
                <a:latin typeface="Arial" panose="020B0604020202020204" pitchFamily="34" charset="0"/>
                <a:cs typeface="Arial" panose="020B0604020202020204" pitchFamily="34" charset="0"/>
              </a:rPr>
              <a:t>Проводится при закупке ТРУ из определенного перечня</a:t>
            </a:r>
            <a:br>
              <a:rPr lang="ru-RU" sz="1400" kern="0" dirty="0" smtClean="0">
                <a:solidFill>
                  <a:sysClr val="windowText" lastClr="000000"/>
                </a:solidFill>
                <a:latin typeface="Arial" panose="020B0604020202020204" pitchFamily="34" charset="0"/>
                <a:cs typeface="Arial" panose="020B0604020202020204" pitchFamily="34" charset="0"/>
              </a:rPr>
            </a:br>
            <a:endParaRPr lang="ru-RU" sz="1400" kern="0" dirty="0" smtClean="0">
              <a:solidFill>
                <a:sysClr val="windowText" lastClr="000000"/>
              </a:solidFill>
              <a:latin typeface="Arial" panose="020B0604020202020204" pitchFamily="34" charset="0"/>
              <a:cs typeface="Arial" panose="020B0604020202020204" pitchFamily="34" charset="0"/>
            </a:endParaRPr>
          </a:p>
          <a:p>
            <a:endParaRPr lang="ru-RU" sz="1400" kern="0" dirty="0" smtClean="0">
              <a:solidFill>
                <a:sysClr val="windowText" lastClr="000000"/>
              </a:solidFill>
              <a:latin typeface="Arial" panose="020B0604020202020204" pitchFamily="34" charset="0"/>
              <a:cs typeface="Arial" panose="020B0604020202020204" pitchFamily="34" charset="0"/>
            </a:endParaRPr>
          </a:p>
          <a:p>
            <a:r>
              <a:rPr lang="ru-RU" sz="1400" kern="0" dirty="0" smtClean="0">
                <a:solidFill>
                  <a:sysClr val="windowText" lastClr="000000"/>
                </a:solidFill>
                <a:latin typeface="Arial" panose="020B0604020202020204" pitchFamily="34" charset="0"/>
                <a:cs typeface="Arial" panose="020B0604020202020204" pitchFamily="34" charset="0"/>
              </a:rPr>
              <a:t>Алгоритм проведения аналогичен открытому конкурсу, </a:t>
            </a:r>
            <a:br>
              <a:rPr lang="ru-RU" sz="1400" kern="0" dirty="0" smtClean="0">
                <a:solidFill>
                  <a:sysClr val="windowText" lastClr="000000"/>
                </a:solidFill>
                <a:latin typeface="Arial" panose="020B0604020202020204" pitchFamily="34" charset="0"/>
                <a:cs typeface="Arial" panose="020B0604020202020204" pitchFamily="34" charset="0"/>
              </a:rPr>
            </a:br>
            <a:r>
              <a:rPr lang="ru-RU" sz="1400" kern="0" dirty="0" smtClean="0">
                <a:solidFill>
                  <a:sysClr val="windowText" lastClr="000000"/>
                </a:solidFill>
                <a:latin typeface="Arial" panose="020B0604020202020204" pitchFamily="34" charset="0"/>
                <a:cs typeface="Arial" panose="020B0604020202020204" pitchFamily="34" charset="0"/>
              </a:rPr>
              <a:t>но во второй части заявки устанавливаются дополнительные требования к участникам закупки, </a:t>
            </a:r>
            <a:r>
              <a:rPr lang="ru-RU" sz="1400" b="1" kern="0" dirty="0" smtClean="0">
                <a:solidFill>
                  <a:sysClr val="windowText" lastClr="000000"/>
                </a:solidFill>
                <a:latin typeface="Arial" panose="020B0604020202020204" pitchFamily="34" charset="0"/>
                <a:cs typeface="Arial" panose="020B0604020202020204" pitchFamily="34" charset="0"/>
              </a:rPr>
              <a:t>кроме продления срока подачи заявок в случае, если по результатам рассмотрения 2-ых частей ни одна заявка не признана соответствующей (срок не продлевается)</a:t>
            </a:r>
            <a:br>
              <a:rPr lang="ru-RU" sz="1400" b="1" kern="0" dirty="0" smtClean="0">
                <a:solidFill>
                  <a:sysClr val="windowText" lastClr="000000"/>
                </a:solidFill>
                <a:latin typeface="Arial" panose="020B0604020202020204" pitchFamily="34" charset="0"/>
                <a:cs typeface="Arial" panose="020B0604020202020204" pitchFamily="34" charset="0"/>
              </a:rPr>
            </a:br>
            <a:endParaRPr lang="ru-RU" sz="1400" kern="0" dirty="0">
              <a:solidFill>
                <a:sysClr val="windowText" lastClr="000000"/>
              </a:solidFill>
              <a:latin typeface="Arial" panose="020B0604020202020204" pitchFamily="34" charset="0"/>
              <a:cs typeface="Arial" panose="020B0604020202020204" pitchFamily="34" charset="0"/>
            </a:endParaRPr>
          </a:p>
          <a:p>
            <a:endParaRPr lang="ru-RU" sz="1400" kern="0" dirty="0" smtClean="0">
              <a:solidFill>
                <a:sysClr val="windowText" lastClr="000000"/>
              </a:solidFill>
              <a:latin typeface="Arial" panose="020B0604020202020204" pitchFamily="34" charset="0"/>
              <a:cs typeface="Arial" panose="020B0604020202020204" pitchFamily="34" charset="0"/>
            </a:endParaRPr>
          </a:p>
          <a:p>
            <a:r>
              <a:rPr lang="ru-RU" sz="1400" kern="0" dirty="0" smtClean="0">
                <a:solidFill>
                  <a:sysClr val="windowText" lastClr="000000"/>
                </a:solidFill>
                <a:latin typeface="Arial" panose="020B0604020202020204" pitchFamily="34" charset="0"/>
                <a:cs typeface="Arial" panose="020B0604020202020204" pitchFamily="34" charset="0"/>
              </a:rPr>
              <a:t>Соответствие дополнительным требованиям во второй части </a:t>
            </a:r>
            <a:br>
              <a:rPr lang="ru-RU" sz="1400" kern="0" dirty="0" smtClean="0">
                <a:solidFill>
                  <a:sysClr val="windowText" lastClr="000000"/>
                </a:solidFill>
                <a:latin typeface="Arial" panose="020B0604020202020204" pitchFamily="34" charset="0"/>
                <a:cs typeface="Arial" panose="020B0604020202020204" pitchFamily="34" charset="0"/>
              </a:rPr>
            </a:br>
            <a:r>
              <a:rPr lang="ru-RU" sz="1400" kern="0" dirty="0" smtClean="0">
                <a:solidFill>
                  <a:sysClr val="windowText" lastClr="000000"/>
                </a:solidFill>
                <a:latin typeface="Arial" panose="020B0604020202020204" pitchFamily="34" charset="0"/>
                <a:cs typeface="Arial" panose="020B0604020202020204" pitchFamily="34" charset="0"/>
              </a:rPr>
              <a:t>заявки учитывается при рассмотрении предложений участников</a:t>
            </a:r>
            <a:endParaRPr lang="ru-RU" sz="1400" kern="0" dirty="0">
              <a:solidFill>
                <a:sysClr val="windowText" lastClr="000000"/>
              </a:solidFill>
              <a:latin typeface="Arial" panose="020B0604020202020204" pitchFamily="34" charset="0"/>
              <a:cs typeface="Arial" panose="020B0604020202020204" pitchFamily="34" charset="0"/>
            </a:endParaRPr>
          </a:p>
        </p:txBody>
      </p:sp>
      <p:pic>
        <p:nvPicPr>
          <p:cNvPr id="6" name="Picture 5" descr="C:\Users\Drimkast\Desktop\Преза_вашкеба\225881 Презентации по обучению\тема 2\set-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421169"/>
            <a:ext cx="549376" cy="540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Drimkast\Desktop\Преза_вашкеба\225881 Презентации по обучению\тема 2\set-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420129"/>
            <a:ext cx="577952" cy="568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rimkast\Desktop\Преза_вашкеба\225881 Презентации по обучению\тема 2\set-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9824" y="3770236"/>
            <a:ext cx="577952" cy="56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99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23560"/>
            <a:ext cx="8964488"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Двухэтапный конкурс в электронной форме</a:t>
            </a:r>
            <a:endParaRPr lang="ru-RU" sz="2000" b="1" dirty="0">
              <a:latin typeface="Arial" panose="020B0604020202020204" pitchFamily="34" charset="0"/>
              <a:cs typeface="Arial" panose="020B0604020202020204" pitchFamily="34" charset="0"/>
            </a:endParaRPr>
          </a:p>
        </p:txBody>
      </p:sp>
      <p:sp>
        <p:nvSpPr>
          <p:cNvPr id="5" name="Прямоугольник 4"/>
          <p:cNvSpPr/>
          <p:nvPr/>
        </p:nvSpPr>
        <p:spPr>
          <a:xfrm>
            <a:off x="609606" y="1073319"/>
            <a:ext cx="7958137" cy="707886"/>
          </a:xfrm>
          <a:prstGeom prst="rect">
            <a:avLst/>
          </a:prstGeom>
        </p:spPr>
        <p:txBody>
          <a:bodyPr wrap="square">
            <a:spAutoFit/>
          </a:bodyPr>
          <a:lstStyle/>
          <a:p>
            <a:pPr algn="just"/>
            <a:r>
              <a:rPr lang="ru-RU" sz="1400" dirty="0">
                <a:solidFill>
                  <a:prstClr val="black"/>
                </a:solidFill>
                <a:latin typeface="Arial" panose="020B0604020202020204" pitchFamily="34" charset="0"/>
                <a:cs typeface="Arial" panose="020B0604020202020204" pitchFamily="34" charset="0"/>
              </a:rPr>
              <a:t>П</a:t>
            </a:r>
            <a:r>
              <a:rPr lang="ru-RU" sz="1400" dirty="0" smtClean="0">
                <a:solidFill>
                  <a:prstClr val="black"/>
                </a:solidFill>
                <a:latin typeface="Arial" panose="020B0604020202020204" pitchFamily="34" charset="0"/>
                <a:cs typeface="Arial" panose="020B0604020202020204" pitchFamily="34" charset="0"/>
              </a:rPr>
              <a:t>роводится </a:t>
            </a:r>
            <a:r>
              <a:rPr lang="ru-RU" sz="1400" dirty="0">
                <a:solidFill>
                  <a:prstClr val="black"/>
                </a:solidFill>
                <a:latin typeface="Arial" panose="020B0604020202020204" pitchFamily="34" charset="0"/>
                <a:cs typeface="Arial" panose="020B0604020202020204" pitchFamily="34" charset="0"/>
              </a:rPr>
              <a:t>в отдельных случаях</a:t>
            </a:r>
            <a:r>
              <a:rPr lang="ru-RU" sz="1400" dirty="0" smtClean="0">
                <a:solidFill>
                  <a:prstClr val="black"/>
                </a:solidFill>
                <a:latin typeface="Arial" panose="020B0604020202020204" pitchFamily="34" charset="0"/>
                <a:cs typeface="Arial" panose="020B0604020202020204" pitchFamily="34" charset="0"/>
              </a:rPr>
              <a:t>: при закупке научных исследований, проектных работ,  </a:t>
            </a:r>
            <a:r>
              <a:rPr lang="ru-RU" sz="1400" dirty="0" err="1" smtClean="0">
                <a:solidFill>
                  <a:prstClr val="black"/>
                </a:solidFill>
                <a:latin typeface="Arial" panose="020B0604020202020204" pitchFamily="34" charset="0"/>
                <a:cs typeface="Arial" panose="020B0604020202020204" pitchFamily="34" charset="0"/>
              </a:rPr>
              <a:t>энергосервисных</a:t>
            </a:r>
            <a:r>
              <a:rPr lang="ru-RU" sz="1400" dirty="0" smtClean="0">
                <a:solidFill>
                  <a:prstClr val="black"/>
                </a:solidFill>
                <a:latin typeface="Arial" panose="020B0604020202020204" pitchFamily="34" charset="0"/>
                <a:cs typeface="Arial" panose="020B0604020202020204" pitchFamily="34" charset="0"/>
              </a:rPr>
              <a:t> контрактов, произведений литературы, искусства и т.д. </a:t>
            </a:r>
            <a:endParaRPr lang="ru-RU" sz="1400" dirty="0">
              <a:solidFill>
                <a:prstClr val="black"/>
              </a:solidFill>
              <a:latin typeface="Arial" panose="020B0604020202020204" pitchFamily="34" charset="0"/>
              <a:cs typeface="Arial" panose="020B0604020202020204" pitchFamily="34" charset="0"/>
            </a:endParaRPr>
          </a:p>
          <a:p>
            <a:endParaRPr lang="ru-RU" sz="1200" dirty="0">
              <a:solidFill>
                <a:prstClr val="black"/>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269240712"/>
              </p:ext>
            </p:extLst>
          </p:nvPr>
        </p:nvGraphicFramePr>
        <p:xfrm>
          <a:off x="431609" y="1799339"/>
          <a:ext cx="8136137" cy="2908425"/>
        </p:xfrm>
        <a:graphic>
          <a:graphicData uri="http://schemas.openxmlformats.org/drawingml/2006/table">
            <a:tbl>
              <a:tblPr>
                <a:tableStyleId>{5940675A-B579-460E-94D1-54222C63F5DA}</a:tableStyleId>
              </a:tblPr>
              <a:tblGrid>
                <a:gridCol w="1692119"/>
                <a:gridCol w="3816424"/>
                <a:gridCol w="2627594"/>
              </a:tblGrid>
              <a:tr h="542755">
                <a:tc>
                  <a:txBody>
                    <a:bodyPr/>
                    <a:lstStyle/>
                    <a:p>
                      <a:pPr algn="ctr">
                        <a:lnSpc>
                          <a:spcPct val="100000"/>
                        </a:lnSpc>
                        <a:spcAft>
                          <a:spcPts val="0"/>
                        </a:spcAft>
                      </a:pPr>
                      <a:r>
                        <a:rPr lang="ru-RU" sz="1200" b="1" dirty="0">
                          <a:solidFill>
                            <a:schemeClr val="tx1">
                              <a:lumMod val="95000"/>
                              <a:lumOff val="5000"/>
                            </a:schemeClr>
                          </a:solidFill>
                          <a:effectLst/>
                          <a:latin typeface="Arial" panose="020B0604020202020204" pitchFamily="34" charset="0"/>
                          <a:ea typeface="Calibri"/>
                          <a:cs typeface="Arial" panose="020B0604020202020204" pitchFamily="34" charset="0"/>
                        </a:rPr>
                        <a:t>Этапы проведения</a:t>
                      </a:r>
                      <a:endParaRPr lang="ru-RU" sz="12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200" b="1" dirty="0">
                          <a:solidFill>
                            <a:schemeClr val="tx1">
                              <a:lumMod val="95000"/>
                              <a:lumOff val="5000"/>
                            </a:schemeClr>
                          </a:solidFill>
                          <a:effectLst/>
                          <a:latin typeface="Arial" panose="020B0604020202020204" pitchFamily="34" charset="0"/>
                          <a:ea typeface="Calibri"/>
                          <a:cs typeface="Arial" panose="020B0604020202020204" pitchFamily="34" charset="0"/>
                        </a:rPr>
                        <a:t>Сроки, выделенные на этап</a:t>
                      </a:r>
                      <a:endParaRPr lang="ru-RU" sz="12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0"/>
                        </a:spcAft>
                      </a:pPr>
                      <a:r>
                        <a:rPr lang="ru-RU" sz="1200" b="1" dirty="0">
                          <a:solidFill>
                            <a:schemeClr val="tx1">
                              <a:lumMod val="95000"/>
                              <a:lumOff val="5000"/>
                            </a:schemeClr>
                          </a:solidFill>
                          <a:effectLst/>
                          <a:latin typeface="Arial" panose="020B0604020202020204" pitchFamily="34" charset="0"/>
                          <a:ea typeface="Calibri"/>
                          <a:cs typeface="Arial" panose="020B0604020202020204" pitchFamily="34" charset="0"/>
                        </a:rPr>
                        <a:t>Примечания</a:t>
                      </a:r>
                      <a:endParaRPr lang="ru-RU" sz="12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r>
              <a:tr h="1091395">
                <a:tc>
                  <a:txBody>
                    <a:bodyPr/>
                    <a:lstStyle/>
                    <a:p>
                      <a:pPr algn="l">
                        <a:lnSpc>
                          <a:spcPct val="100000"/>
                        </a:lnSpc>
                        <a:spcAft>
                          <a:spcPts val="0"/>
                        </a:spcAft>
                      </a:pPr>
                      <a:r>
                        <a:rPr lang="ru-RU" sz="1200" i="1" dirty="0" smtClean="0">
                          <a:effectLst/>
                          <a:latin typeface="Arial" panose="020B0604020202020204" pitchFamily="34" charset="0"/>
                          <a:ea typeface="Calibri"/>
                          <a:cs typeface="Arial" panose="020B0604020202020204" pitchFamily="34" charset="0"/>
                        </a:rPr>
                        <a:t>Первый этап</a:t>
                      </a:r>
                      <a:endParaRPr lang="ru-RU" sz="1200" i="1" dirty="0">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dirty="0" smtClean="0">
                          <a:effectLst/>
                          <a:latin typeface="Arial" panose="020B0604020202020204" pitchFamily="34" charset="0"/>
                          <a:ea typeface="Calibri"/>
                          <a:cs typeface="Arial" panose="020B0604020202020204" pitchFamily="34" charset="0"/>
                        </a:rPr>
                        <a:t>Сбор первоначальных</a:t>
                      </a:r>
                      <a:r>
                        <a:rPr lang="ru-RU" sz="1200" baseline="0" dirty="0" smtClean="0">
                          <a:effectLst/>
                          <a:latin typeface="Arial" panose="020B0604020202020204" pitchFamily="34" charset="0"/>
                          <a:ea typeface="Calibri"/>
                          <a:cs typeface="Arial" panose="020B0604020202020204" pitchFamily="34" charset="0"/>
                        </a:rPr>
                        <a:t> предложений на участие </a:t>
                      </a:r>
                      <a:br>
                        <a:rPr lang="ru-RU" sz="1200" baseline="0" dirty="0" smtClean="0">
                          <a:effectLst/>
                          <a:latin typeface="Arial" panose="020B0604020202020204" pitchFamily="34" charset="0"/>
                          <a:ea typeface="Calibri"/>
                          <a:cs typeface="Arial" panose="020B0604020202020204" pitchFamily="34" charset="0"/>
                        </a:rPr>
                      </a:br>
                      <a:r>
                        <a:rPr lang="ru-RU" sz="1200" baseline="0" dirty="0" smtClean="0">
                          <a:effectLst/>
                          <a:latin typeface="Arial" panose="020B0604020202020204" pitchFamily="34" charset="0"/>
                          <a:ea typeface="Calibri"/>
                          <a:cs typeface="Arial" panose="020B0604020202020204" pitchFamily="34" charset="0"/>
                        </a:rPr>
                        <a:t>в конкурсе без указания цены контракта. Этап проводится не более, чем через 20 дней с даты окончания подачи предварительных заявок.</a:t>
                      </a: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baseline="0" dirty="0" smtClean="0">
                          <a:effectLst/>
                          <a:latin typeface="Arial" panose="020B0604020202020204" pitchFamily="34" charset="0"/>
                          <a:ea typeface="Calibri"/>
                          <a:cs typeface="Arial" panose="020B0604020202020204" pitchFamily="34" charset="0"/>
                        </a:rPr>
                        <a:t> Проводится без обеспечения заявок. Проведение обсуждения с участниками  предварительных предложений с использованием ресурсов электронных площадок</a:t>
                      </a:r>
                      <a:endParaRPr lang="ru-RU" sz="1200" dirty="0" smtClean="0">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r>
              <a:tr h="1274275">
                <a:tc>
                  <a:txBody>
                    <a:bodyPr/>
                    <a:lstStyle/>
                    <a:p>
                      <a:pPr algn="l">
                        <a:lnSpc>
                          <a:spcPct val="100000"/>
                        </a:lnSpc>
                        <a:spcAft>
                          <a:spcPts val="0"/>
                        </a:spcAft>
                      </a:pPr>
                      <a:r>
                        <a:rPr lang="ru-RU" sz="1200" i="1" dirty="0" smtClean="0">
                          <a:effectLst/>
                          <a:latin typeface="Arial" panose="020B0604020202020204" pitchFamily="34" charset="0"/>
                          <a:ea typeface="Calibri"/>
                          <a:cs typeface="Arial" panose="020B0604020202020204" pitchFamily="34" charset="0"/>
                        </a:rPr>
                        <a:t>Публикация</a:t>
                      </a:r>
                      <a:r>
                        <a:rPr lang="ru-RU" sz="1200" i="1" baseline="0" dirty="0" smtClean="0">
                          <a:effectLst/>
                          <a:latin typeface="Arial" panose="020B0604020202020204" pitchFamily="34" charset="0"/>
                          <a:ea typeface="Calibri"/>
                          <a:cs typeface="Arial" panose="020B0604020202020204" pitchFamily="34" charset="0"/>
                        </a:rPr>
                        <a:t> протоколов по итогам первого этапа</a:t>
                      </a:r>
                      <a:endParaRPr lang="ru-RU" sz="1200" i="1" dirty="0">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dirty="0" smtClean="0">
                          <a:effectLst/>
                          <a:latin typeface="Arial" panose="020B0604020202020204" pitchFamily="34" charset="0"/>
                          <a:ea typeface="Calibri"/>
                          <a:cs typeface="Arial" panose="020B0604020202020204" pitchFamily="34" charset="0"/>
                        </a:rPr>
                        <a:t>По итогам первого этапа формируется протокол</a:t>
                      </a:r>
                      <a:r>
                        <a:rPr lang="ru-RU" sz="1200" baseline="0" dirty="0" smtClean="0">
                          <a:effectLst/>
                          <a:latin typeface="Arial" panose="020B0604020202020204" pitchFamily="34" charset="0"/>
                          <a:ea typeface="Calibri"/>
                          <a:cs typeface="Arial" panose="020B0604020202020204" pitchFamily="34" charset="0"/>
                        </a:rPr>
                        <a:t> </a:t>
                      </a:r>
                      <a:br>
                        <a:rPr lang="ru-RU" sz="1200" baseline="0" dirty="0" smtClean="0">
                          <a:effectLst/>
                          <a:latin typeface="Arial" panose="020B0604020202020204" pitchFamily="34" charset="0"/>
                          <a:ea typeface="Calibri"/>
                          <a:cs typeface="Arial" panose="020B0604020202020204" pitchFamily="34" charset="0"/>
                        </a:rPr>
                      </a:br>
                      <a:r>
                        <a:rPr lang="ru-RU" sz="1200" baseline="0" dirty="0" smtClean="0">
                          <a:effectLst/>
                          <a:latin typeface="Arial" panose="020B0604020202020204" pitchFamily="34" charset="0"/>
                          <a:ea typeface="Calibri"/>
                          <a:cs typeface="Arial" panose="020B0604020202020204" pitchFamily="34" charset="0"/>
                        </a:rPr>
                        <a:t>и не позднее </a:t>
                      </a:r>
                      <a:r>
                        <a:rPr lang="ru-RU" sz="1200" b="1" baseline="0" dirty="0" smtClean="0">
                          <a:effectLst/>
                          <a:latin typeface="Arial" panose="020B0604020202020204" pitchFamily="34" charset="0"/>
                          <a:ea typeface="Calibri"/>
                          <a:cs typeface="Arial" panose="020B0604020202020204" pitchFamily="34" charset="0"/>
                        </a:rPr>
                        <a:t>рабочего дня,</a:t>
                      </a:r>
                      <a:r>
                        <a:rPr lang="ru-RU" sz="1200" baseline="0" dirty="0" smtClean="0">
                          <a:effectLst/>
                          <a:latin typeface="Arial" panose="020B0604020202020204" pitchFamily="34" charset="0"/>
                          <a:ea typeface="Calibri"/>
                          <a:cs typeface="Arial" panose="020B0604020202020204" pitchFamily="34" charset="0"/>
                        </a:rPr>
                        <a:t> следующего за датой подписания указанного протокола, размещается заказчиком в единой информационной системе </a:t>
                      </a:r>
                      <a:br>
                        <a:rPr lang="ru-RU" sz="1200" baseline="0" dirty="0" smtClean="0">
                          <a:effectLst/>
                          <a:latin typeface="Arial" panose="020B0604020202020204" pitchFamily="34" charset="0"/>
                          <a:ea typeface="Calibri"/>
                          <a:cs typeface="Arial" panose="020B0604020202020204" pitchFamily="34" charset="0"/>
                        </a:rPr>
                      </a:br>
                      <a:r>
                        <a:rPr lang="ru-RU" sz="1200" baseline="0" dirty="0" smtClean="0">
                          <a:effectLst/>
                          <a:latin typeface="Arial" panose="020B0604020202020204" pitchFamily="34" charset="0"/>
                          <a:ea typeface="Calibri"/>
                          <a:cs typeface="Arial" panose="020B0604020202020204" pitchFamily="34" charset="0"/>
                        </a:rPr>
                        <a:t>и на электронной площадке</a:t>
                      </a: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ru-RU" sz="1200" dirty="0" smtClean="0">
                          <a:effectLst/>
                          <a:latin typeface="Arial" panose="020B0604020202020204" pitchFamily="34" charset="0"/>
                          <a:ea typeface="Calibri"/>
                          <a:cs typeface="Arial" panose="020B0604020202020204" pitchFamily="34" charset="0"/>
                        </a:rPr>
                        <a:t>Подписывается</a:t>
                      </a:r>
                      <a:r>
                        <a:rPr lang="ru-RU" sz="1200" baseline="0" dirty="0" smtClean="0">
                          <a:effectLst/>
                          <a:latin typeface="Arial" panose="020B0604020202020204" pitchFamily="34" charset="0"/>
                          <a:ea typeface="Calibri"/>
                          <a:cs typeface="Arial" panose="020B0604020202020204" pitchFamily="34" charset="0"/>
                        </a:rPr>
                        <a:t> в электронном виде. По итогам заказчик может уточнить условия закупки</a:t>
                      </a:r>
                      <a:endParaRPr lang="ru-RU" sz="1200" dirty="0">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22597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9502"/>
            <a:ext cx="9324528"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Двухэтапный конкурс в электронной форме</a:t>
            </a:r>
            <a:endParaRPr lang="ru-RU" sz="2000" b="1" dirty="0">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054230976"/>
              </p:ext>
            </p:extLst>
          </p:nvPr>
        </p:nvGraphicFramePr>
        <p:xfrm>
          <a:off x="533403" y="1148549"/>
          <a:ext cx="8136137" cy="3630590"/>
        </p:xfrm>
        <a:graphic>
          <a:graphicData uri="http://schemas.openxmlformats.org/drawingml/2006/table">
            <a:tbl>
              <a:tblPr>
                <a:tableStyleId>{5940675A-B579-460E-94D1-54222C63F5DA}</a:tableStyleId>
              </a:tblPr>
              <a:tblGrid>
                <a:gridCol w="1447800"/>
                <a:gridCol w="3200400"/>
                <a:gridCol w="3487937"/>
              </a:tblGrid>
              <a:tr h="542755">
                <a:tc>
                  <a:txBody>
                    <a:bodyPr/>
                    <a:lstStyle/>
                    <a:p>
                      <a:pPr algn="l">
                        <a:lnSpc>
                          <a:spcPct val="100000"/>
                        </a:lnSpc>
                        <a:spcAft>
                          <a:spcPts val="600"/>
                        </a:spcAft>
                      </a:pPr>
                      <a:r>
                        <a:rPr lang="ru-RU" sz="1400" b="1" dirty="0">
                          <a:solidFill>
                            <a:schemeClr val="tx1">
                              <a:lumMod val="95000"/>
                              <a:lumOff val="5000"/>
                            </a:schemeClr>
                          </a:solidFill>
                          <a:effectLst/>
                          <a:latin typeface="Arial" panose="020B0604020202020204" pitchFamily="34" charset="0"/>
                          <a:ea typeface="Calibri"/>
                          <a:cs typeface="Arial" panose="020B0604020202020204" pitchFamily="34" charset="0"/>
                        </a:rPr>
                        <a:t>Этапы проведения</a:t>
                      </a:r>
                      <a:endParaRPr lang="ru-RU" sz="14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ru-RU" sz="1400" b="1" dirty="0">
                          <a:solidFill>
                            <a:schemeClr val="tx1">
                              <a:lumMod val="95000"/>
                              <a:lumOff val="5000"/>
                            </a:schemeClr>
                          </a:solidFill>
                          <a:effectLst/>
                          <a:latin typeface="Arial" panose="020B0604020202020204" pitchFamily="34" charset="0"/>
                          <a:ea typeface="Calibri"/>
                          <a:cs typeface="Arial" panose="020B0604020202020204" pitchFamily="34" charset="0"/>
                        </a:rPr>
                        <a:t>Сроки, выделенные на этап</a:t>
                      </a:r>
                      <a:endParaRPr lang="ru-RU" sz="14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ru-RU" sz="1400" b="1" dirty="0">
                          <a:solidFill>
                            <a:schemeClr val="tx1">
                              <a:lumMod val="95000"/>
                              <a:lumOff val="5000"/>
                            </a:schemeClr>
                          </a:solidFill>
                          <a:effectLst/>
                          <a:latin typeface="Arial" panose="020B0604020202020204" pitchFamily="34" charset="0"/>
                          <a:ea typeface="Calibri"/>
                          <a:cs typeface="Arial" panose="020B0604020202020204" pitchFamily="34" charset="0"/>
                        </a:rPr>
                        <a:t>Примечания</a:t>
                      </a:r>
                      <a:endParaRPr lang="ru-RU" sz="1400" dirty="0">
                        <a:solidFill>
                          <a:schemeClr val="tx1">
                            <a:lumMod val="95000"/>
                            <a:lumOff val="5000"/>
                          </a:schemeClr>
                        </a:solidFill>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r>
              <a:tr h="226487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ru-RU" sz="1400" i="1" dirty="0" smtClean="0">
                          <a:effectLst/>
                          <a:latin typeface="Arial" panose="020B0604020202020204" pitchFamily="34" charset="0"/>
                          <a:ea typeface="Calibri"/>
                          <a:cs typeface="Arial" panose="020B0604020202020204" pitchFamily="34" charset="0"/>
                        </a:rPr>
                        <a:t>Второй этап</a:t>
                      </a: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ru-RU" sz="1400" baseline="0" dirty="0" smtClean="0">
                          <a:effectLst/>
                          <a:latin typeface="Arial" panose="020B0604020202020204" pitchFamily="34" charset="0"/>
                          <a:ea typeface="Calibri"/>
                          <a:cs typeface="Arial" panose="020B0604020202020204" pitchFamily="34" charset="0"/>
                        </a:rPr>
                        <a:t>Проводится по схеме, аналогичной открытому конкурсу.</a:t>
                      </a:r>
                    </a:p>
                    <a:p>
                      <a:pPr algn="l">
                        <a:lnSpc>
                          <a:spcPct val="100000"/>
                        </a:lnSpc>
                        <a:spcAft>
                          <a:spcPts val="600"/>
                        </a:spcAft>
                      </a:pPr>
                      <a:r>
                        <a:rPr lang="ru-RU" sz="1400" baseline="0" dirty="0" smtClean="0">
                          <a:effectLst/>
                          <a:latin typeface="Arial" panose="020B0604020202020204" pitchFamily="34" charset="0"/>
                          <a:ea typeface="Calibri"/>
                          <a:cs typeface="Arial" panose="020B0604020202020204" pitchFamily="34" charset="0"/>
                        </a:rPr>
                        <a:t>В сроки, установленные для проведения открытого конкурса в электронной форме и исчисляемые с даты рассмотрения окончательных заявок на участие в двухэтапном конкурсе в электронной форме</a:t>
                      </a: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600"/>
                        </a:spcAft>
                      </a:pPr>
                      <a:r>
                        <a:rPr lang="ru-RU" sz="1400" dirty="0" smtClean="0">
                          <a:effectLst/>
                          <a:latin typeface="Arial" panose="020B0604020202020204" pitchFamily="34" charset="0"/>
                          <a:ea typeface="Calibri"/>
                          <a:cs typeface="Arial" panose="020B0604020202020204" pitchFamily="34" charset="0"/>
                        </a:rPr>
                        <a:t>Участники</a:t>
                      </a:r>
                      <a:r>
                        <a:rPr lang="ru-RU" sz="1400" baseline="0" dirty="0" smtClean="0">
                          <a:effectLst/>
                          <a:latin typeface="Arial" panose="020B0604020202020204" pitchFamily="34" charset="0"/>
                          <a:ea typeface="Calibri"/>
                          <a:cs typeface="Arial" panose="020B0604020202020204" pitchFamily="34" charset="0"/>
                        </a:rPr>
                        <a:t> первого этапа вправе отказаться от участия во втором этапе</a:t>
                      </a:r>
                    </a:p>
                    <a:p>
                      <a:pPr algn="l">
                        <a:lnSpc>
                          <a:spcPct val="100000"/>
                        </a:lnSpc>
                        <a:spcAft>
                          <a:spcPts val="600"/>
                        </a:spcAft>
                      </a:pPr>
                      <a:r>
                        <a:rPr lang="ru-RU" sz="1400" dirty="0" smtClean="0">
                          <a:effectLst/>
                          <a:latin typeface="Arial" panose="020B0604020202020204" pitchFamily="34" charset="0"/>
                          <a:ea typeface="Calibri"/>
                          <a:cs typeface="Arial" panose="020B0604020202020204" pitchFamily="34" charset="0"/>
                        </a:rPr>
                        <a:t>На втором этапе двухэтапного конкурса в электронной форме заказчик направляет всем участникам двухэтапного конкурса в электронной форме, принявшим участие в проведении его первого этапа, предложение представить окончательные заявки на участие в таком конкурсе с указанием цены контракта с учетом уточненных после первого этапа условий закупки.</a:t>
                      </a:r>
                      <a:endParaRPr lang="ru-RU" sz="1400" dirty="0">
                        <a:effectLst/>
                        <a:latin typeface="Arial" panose="020B0604020202020204" pitchFamily="34" charset="0"/>
                        <a:ea typeface="Calibri"/>
                        <a:cs typeface="Arial" panose="020B0604020202020204" pitchFamily="34" charset="0"/>
                      </a:endParaRPr>
                    </a:p>
                  </a:txBody>
                  <a:tcPr marL="90000" marR="90000" marT="70798" marB="106197">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046041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11510"/>
            <a:ext cx="8064896"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Проблемы организации и проведения конкурсов</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a:buAutoNum type="arabicPeriod"/>
            </a:pPr>
            <a:r>
              <a:rPr lang="ru-RU" sz="1600" b="1" dirty="0" smtClean="0">
                <a:latin typeface="Arial" panose="020B0604020202020204" pitchFamily="34" charset="0"/>
                <a:cs typeface="Arial" panose="020B0604020202020204" pitchFamily="34" charset="0"/>
              </a:rPr>
              <a:t>Структура документации: учитывать, что есть 2 части, и в инструкции должны быть разные формы для заполнения разных частей заявок. </a:t>
            </a:r>
          </a:p>
          <a:p>
            <a:pPr marL="285750" indent="-285750">
              <a:buFont typeface="Arial" panose="020B0604020202020204" pitchFamily="34" charset="0"/>
              <a:buChar char="•"/>
            </a:pPr>
            <a:r>
              <a:rPr lang="ru-RU" sz="1400" dirty="0" smtClean="0">
                <a:solidFill>
                  <a:schemeClr val="tx2">
                    <a:lumMod val="50000"/>
                  </a:schemeClr>
                </a:solidFill>
                <a:latin typeface="Arial" panose="020B0604020202020204" pitchFamily="34" charset="0"/>
                <a:cs typeface="Arial" panose="020B0604020202020204" pitchFamily="34" charset="0"/>
              </a:rPr>
              <a:t>Участник не может догадаться, какой формат документа вам удобнее читать, в каком порядке  расположить документы-площадка в рамках конкурса не может структурировать все содержательные формы </a:t>
            </a:r>
          </a:p>
          <a:p>
            <a:endParaRPr lang="ru-RU" sz="1400" i="1" dirty="0" smtClean="0">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2. Установление критериев отбора участников закупок, формирование порядка оценки (рекомендации ФАС)</a:t>
            </a:r>
          </a:p>
          <a:p>
            <a:pPr marL="285750" indent="-285750">
              <a:buFont typeface="Arial" panose="020B0604020202020204" pitchFamily="34" charset="0"/>
              <a:buChar char="•"/>
            </a:pPr>
            <a:r>
              <a:rPr lang="ru-RU" sz="1400" dirty="0" smtClean="0">
                <a:solidFill>
                  <a:schemeClr val="tx2">
                    <a:lumMod val="50000"/>
                  </a:schemeClr>
                </a:solidFill>
                <a:latin typeface="Arial" panose="020B0604020202020204" pitchFamily="34" charset="0"/>
                <a:cs typeface="Arial" panose="020B0604020202020204" pitchFamily="34" charset="0"/>
              </a:rPr>
              <a:t>Нельзя использовать относительные критерии, которые могут привести к выставлению нулевого балла: математические алгоритмы не позволяют делить на 0</a:t>
            </a:r>
          </a:p>
          <a:p>
            <a:pPr marL="285750" indent="-285750">
              <a:buFont typeface="Arial" panose="020B0604020202020204" pitchFamily="34" charset="0"/>
              <a:buChar char="•"/>
            </a:pPr>
            <a:r>
              <a:rPr lang="ru-RU" sz="1400" dirty="0" smtClean="0">
                <a:solidFill>
                  <a:schemeClr val="tx2">
                    <a:lumMod val="50000"/>
                  </a:schemeClr>
                </a:solidFill>
                <a:latin typeface="Arial" panose="020B0604020202020204" pitchFamily="34" charset="0"/>
                <a:cs typeface="Arial" panose="020B0604020202020204" pitchFamily="34" charset="0"/>
              </a:rPr>
              <a:t>Критерии должны быть четкими, не подразумевать интервальные значения</a:t>
            </a:r>
            <a:r>
              <a:rPr lang="ru-RU" sz="1400" dirty="0" smtClean="0">
                <a:solidFill>
                  <a:schemeClr val="tx2">
                    <a:lumMod val="75000"/>
                  </a:schemeClr>
                </a:solidFill>
                <a:latin typeface="Arial" panose="020B0604020202020204" pitchFamily="34" charset="0"/>
                <a:cs typeface="Arial" panose="020B0604020202020204" pitchFamily="34" charset="0"/>
              </a:rPr>
              <a:t>, </a:t>
            </a:r>
            <a:r>
              <a:rPr lang="ru-RU" sz="1400" b="1" dirty="0" smtClean="0">
                <a:solidFill>
                  <a:srgbClr val="C00000"/>
                </a:solidFill>
                <a:latin typeface="Arial" panose="020B0604020202020204" pitchFamily="34" charset="0"/>
                <a:cs typeface="Arial" panose="020B0604020202020204" pitchFamily="34" charset="0"/>
              </a:rPr>
              <a:t>например, нельзя указать: от 5 до 10 контрактов – 8 баллов</a:t>
            </a:r>
            <a:r>
              <a:rPr lang="ru-RU" sz="1400" dirty="0" smtClean="0">
                <a:solidFill>
                  <a:schemeClr val="tx2">
                    <a:lumMod val="75000"/>
                  </a:schemeClr>
                </a:solidFill>
                <a:latin typeface="Arial" panose="020B0604020202020204" pitchFamily="34" charset="0"/>
                <a:cs typeface="Arial" panose="020B0604020202020204" pitchFamily="34" charset="0"/>
              </a:rPr>
              <a:t> - </a:t>
            </a:r>
            <a:r>
              <a:rPr lang="ru-RU" sz="1400" dirty="0" smtClean="0">
                <a:solidFill>
                  <a:schemeClr val="tx2">
                    <a:lumMod val="50000"/>
                  </a:schemeClr>
                </a:solidFill>
                <a:latin typeface="Arial" panose="020B0604020202020204" pitchFamily="34" charset="0"/>
                <a:cs typeface="Arial" panose="020B0604020202020204" pitchFamily="34" charset="0"/>
              </a:rPr>
              <a:t>площадка не усредняет баллы и не пересчитывает их ситуативно</a:t>
            </a:r>
            <a:endParaRPr lang="ru-RU" sz="14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9059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11510"/>
            <a:ext cx="8064895"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Проблемы организации и проведения конкурсов</a:t>
            </a:r>
          </a:p>
        </p:txBody>
      </p:sp>
      <p:sp>
        <p:nvSpPr>
          <p:cNvPr id="3" name="Текст 2"/>
          <p:cNvSpPr>
            <a:spLocks noGrp="1"/>
          </p:cNvSpPr>
          <p:nvPr>
            <p:ph type="body" idx="1"/>
          </p:nvPr>
        </p:nvSpPr>
        <p:spPr>
          <a:xfrm>
            <a:off x="426371" y="1059582"/>
            <a:ext cx="8291257" cy="3394710"/>
          </a:xfrm>
        </p:spPr>
        <p:txBody>
          <a:bodyPr/>
          <a:lstStyle/>
          <a:p>
            <a:r>
              <a:rPr lang="ru-RU" sz="1600" b="1" dirty="0" smtClean="0">
                <a:latin typeface="Arial" panose="020B0604020202020204" pitchFamily="34" charset="0"/>
                <a:cs typeface="Arial" panose="020B0604020202020204" pitchFamily="34" charset="0"/>
              </a:rPr>
              <a:t>3. Продление сроков приема </a:t>
            </a:r>
          </a:p>
          <a:p>
            <a:r>
              <a:rPr lang="ru-RU" sz="1400" dirty="0">
                <a:solidFill>
                  <a:schemeClr val="tx2">
                    <a:lumMod val="50000"/>
                  </a:schemeClr>
                </a:solidFill>
                <a:latin typeface="Arial" panose="020B0604020202020204" pitchFamily="34" charset="0"/>
                <a:cs typeface="Arial" panose="020B0604020202020204" pitchFamily="34" charset="0"/>
              </a:rPr>
              <a:t>Категорически запрещено продлевать сроки на ЭТП-только через ЕИС или </a:t>
            </a:r>
            <a:r>
              <a:rPr lang="ru-RU" sz="1400" dirty="0" smtClean="0">
                <a:solidFill>
                  <a:schemeClr val="tx2">
                    <a:lumMod val="50000"/>
                  </a:schemeClr>
                </a:solidFill>
                <a:latin typeface="Arial" panose="020B0604020202020204" pitchFamily="34" charset="0"/>
                <a:cs typeface="Arial" panose="020B0604020202020204" pitchFamily="34" charset="0"/>
              </a:rPr>
              <a:t>РИС</a:t>
            </a:r>
          </a:p>
          <a:p>
            <a:endParaRPr lang="ru-RU" sz="1200" dirty="0">
              <a:solidFill>
                <a:schemeClr val="tx2">
                  <a:lumMod val="75000"/>
                </a:schemeClr>
              </a:solidFill>
              <a:latin typeface="Arial" panose="020B0604020202020204" pitchFamily="34" charset="0"/>
              <a:cs typeface="Arial" panose="020B0604020202020204" pitchFamily="34" charset="0"/>
            </a:endParaRPr>
          </a:p>
          <a:p>
            <a:r>
              <a:rPr lang="ru-RU" sz="1600" b="1" dirty="0">
                <a:latin typeface="Arial" panose="020B0604020202020204" pitchFamily="34" charset="0"/>
                <a:cs typeface="Arial" panose="020B0604020202020204" pitchFamily="34" charset="0"/>
              </a:rPr>
              <a:t>4. Перераспределение мест </a:t>
            </a:r>
            <a:r>
              <a:rPr lang="ru-RU" sz="1400" dirty="0" smtClean="0">
                <a:solidFill>
                  <a:schemeClr val="tx2">
                    <a:lumMod val="75000"/>
                  </a:schemeClr>
                </a:solidFill>
                <a:latin typeface="Arial" panose="020B0604020202020204" pitchFamily="34" charset="0"/>
                <a:cs typeface="Arial" panose="020B0604020202020204" pitchFamily="34" charset="0"/>
              </a:rPr>
              <a:t>– </a:t>
            </a:r>
            <a:r>
              <a:rPr lang="ru-RU" sz="1400" dirty="0" smtClean="0">
                <a:solidFill>
                  <a:schemeClr val="tx2">
                    <a:lumMod val="50000"/>
                  </a:schemeClr>
                </a:solidFill>
                <a:latin typeface="Arial" panose="020B0604020202020204" pitchFamily="34" charset="0"/>
                <a:cs typeface="Arial" panose="020B0604020202020204" pitchFamily="34" charset="0"/>
              </a:rPr>
              <a:t>проверять на итогах верно ли прошла сортировка мест, если после 2 частей были удалены участники, лидировавшие по 1 частям.</a:t>
            </a:r>
          </a:p>
          <a:p>
            <a:endParaRPr lang="ru-RU" sz="1100" dirty="0">
              <a:solidFill>
                <a:schemeClr val="tx2">
                  <a:lumMod val="50000"/>
                </a:schemeClr>
              </a:solidFill>
              <a:latin typeface="Arial" panose="020B0604020202020204" pitchFamily="34" charset="0"/>
              <a:cs typeface="Arial" panose="020B0604020202020204" pitchFamily="34" charset="0"/>
            </a:endParaRPr>
          </a:p>
          <a:p>
            <a:r>
              <a:rPr lang="ru-RU" sz="1600" b="1" dirty="0" smtClean="0">
                <a:solidFill>
                  <a:schemeClr val="tx1"/>
                </a:solidFill>
                <a:latin typeface="Arial" panose="020B0604020202020204" pitchFamily="34" charset="0"/>
                <a:cs typeface="Arial" panose="020B0604020202020204" pitchFamily="34" charset="0"/>
              </a:rPr>
              <a:t>5. Размер обеспечения заявки по совместным конкурсам </a:t>
            </a:r>
            <a:r>
              <a:rPr lang="ru-RU" sz="1400" dirty="0" smtClean="0">
                <a:solidFill>
                  <a:schemeClr val="tx2">
                    <a:lumMod val="50000"/>
                  </a:schemeClr>
                </a:solidFill>
                <a:latin typeface="Arial" panose="020B0604020202020204" pitchFamily="34" charset="0"/>
                <a:cs typeface="Arial" panose="020B0604020202020204" pitchFamily="34" charset="0"/>
              </a:rPr>
              <a:t>(и аукционам), если в рамках одной закупки объединены лоты с НМЦК до 1 млн рублей и свыше 1 млн рублей –не урегулировано, остается на усмотрение организатора закупки</a:t>
            </a:r>
          </a:p>
          <a:p>
            <a:endParaRPr lang="ru-RU" sz="1100" dirty="0">
              <a:solidFill>
                <a:schemeClr val="tx2">
                  <a:lumMod val="50000"/>
                </a:schemeClr>
              </a:solidFill>
              <a:latin typeface="Arial" panose="020B0604020202020204" pitchFamily="34" charset="0"/>
              <a:cs typeface="Arial" panose="020B0604020202020204" pitchFamily="34" charset="0"/>
            </a:endParaRPr>
          </a:p>
          <a:p>
            <a:r>
              <a:rPr lang="ru-RU" sz="1400" b="1" dirty="0" smtClean="0">
                <a:solidFill>
                  <a:schemeClr val="tx1"/>
                </a:solidFill>
                <a:latin typeface="Arial" panose="020B0604020202020204" pitchFamily="34" charset="0"/>
                <a:cs typeface="Arial" panose="020B0604020202020204" pitchFamily="34" charset="0"/>
              </a:rPr>
              <a:t>6. Способы внесения обеспечения заявки</a:t>
            </a:r>
            <a:endParaRPr lang="ru-RU" sz="1400" dirty="0" smtClean="0">
              <a:solidFill>
                <a:schemeClr val="tx1"/>
              </a:solidFill>
              <a:latin typeface="Arial" panose="020B0604020202020204" pitchFamily="34" charset="0"/>
              <a:cs typeface="Arial" panose="020B0604020202020204" pitchFamily="34" charset="0"/>
            </a:endParaRPr>
          </a:p>
          <a:p>
            <a:pPr algn="just"/>
            <a:r>
              <a:rPr lang="ru-RU" sz="1400" dirty="0" smtClean="0">
                <a:solidFill>
                  <a:schemeClr val="tx2">
                    <a:lumMod val="50000"/>
                  </a:schemeClr>
                </a:solidFill>
                <a:latin typeface="Arial" panose="020B0604020202020204" pitchFamily="34" charset="0"/>
                <a:cs typeface="Arial" panose="020B0604020202020204" pitchFamily="34" charset="0"/>
              </a:rPr>
              <a:t>В электронных процедурах </a:t>
            </a:r>
            <a:r>
              <a:rPr lang="ru-RU" sz="1400" b="1" dirty="0" smtClean="0">
                <a:solidFill>
                  <a:schemeClr val="tx2">
                    <a:lumMod val="50000"/>
                  </a:schemeClr>
                </a:solidFill>
                <a:latin typeface="Arial" panose="020B0604020202020204" pitchFamily="34" charset="0"/>
                <a:cs typeface="Arial" panose="020B0604020202020204" pitchFamily="34" charset="0"/>
              </a:rPr>
              <a:t>возможны денежные средства и банковские гарантии</a:t>
            </a:r>
            <a:r>
              <a:rPr lang="ru-RU" sz="1400" dirty="0" smtClean="0">
                <a:solidFill>
                  <a:schemeClr val="tx2">
                    <a:lumMod val="50000"/>
                  </a:schemeClr>
                </a:solidFill>
                <a:latin typeface="Arial" panose="020B0604020202020204" pitchFamily="34" charset="0"/>
                <a:cs typeface="Arial" panose="020B0604020202020204" pitchFamily="34" charset="0"/>
              </a:rPr>
              <a:t>.</a:t>
            </a:r>
          </a:p>
          <a:p>
            <a:pPr algn="just"/>
            <a:r>
              <a:rPr lang="ru-RU" sz="1400" dirty="0" smtClean="0">
                <a:solidFill>
                  <a:schemeClr val="tx2">
                    <a:lumMod val="50000"/>
                  </a:schemeClr>
                </a:solidFill>
                <a:latin typeface="Arial" panose="020B0604020202020204" pitchFamily="34" charset="0"/>
                <a:cs typeface="Arial" panose="020B0604020202020204" pitchFamily="34" charset="0"/>
              </a:rPr>
              <a:t>Денежные средства- на спецсчета, </a:t>
            </a:r>
            <a:r>
              <a:rPr lang="ru-RU" sz="1400" b="1" dirty="0" smtClean="0">
                <a:solidFill>
                  <a:schemeClr val="tx2">
                    <a:lumMod val="50000"/>
                  </a:schemeClr>
                </a:solidFill>
                <a:latin typeface="Arial" panose="020B0604020202020204" pitchFamily="34" charset="0"/>
                <a:cs typeface="Arial" panose="020B0604020202020204" pitchFamily="34" charset="0"/>
              </a:rPr>
              <a:t>банковские гарантии – только с 1 июля 2019 года! (не путать участников, прописывая в КД, что уже сейчас можно использовать БГ)</a:t>
            </a:r>
          </a:p>
          <a:p>
            <a:pPr algn="just"/>
            <a:r>
              <a:rPr lang="ru-RU" sz="1400" b="1" dirty="0" smtClean="0">
                <a:solidFill>
                  <a:schemeClr val="tx2">
                    <a:lumMod val="50000"/>
                  </a:schemeClr>
                </a:solidFill>
                <a:latin typeface="Arial" panose="020B0604020202020204" pitchFamily="34" charset="0"/>
                <a:cs typeface="Arial" panose="020B0604020202020204" pitchFamily="34" charset="0"/>
              </a:rPr>
              <a:t>Учреждения</a:t>
            </a:r>
            <a:r>
              <a:rPr lang="ru-RU" sz="1400" dirty="0" smtClean="0">
                <a:solidFill>
                  <a:schemeClr val="tx2">
                    <a:lumMod val="50000"/>
                  </a:schemeClr>
                </a:solidFill>
                <a:latin typeface="Arial" panose="020B0604020202020204" pitchFamily="34" charset="0"/>
                <a:cs typeface="Arial" panose="020B0604020202020204" pitchFamily="34" charset="0"/>
              </a:rPr>
              <a:t> (автономные, бюджетные, казённые) </a:t>
            </a:r>
            <a:r>
              <a:rPr lang="ru-RU" sz="1400" b="1" dirty="0" smtClean="0">
                <a:solidFill>
                  <a:schemeClr val="tx2">
                    <a:lumMod val="50000"/>
                  </a:schemeClr>
                </a:solidFill>
                <a:latin typeface="Arial" panose="020B0604020202020204" pitchFamily="34" charset="0"/>
                <a:cs typeface="Arial" panose="020B0604020202020204" pitchFamily="34" charset="0"/>
              </a:rPr>
              <a:t>освобождены от внесения обеспечения заявок</a:t>
            </a:r>
            <a:endParaRPr lang="ru-RU" sz="1400" b="1" dirty="0">
              <a:solidFill>
                <a:schemeClr val="tx2">
                  <a:lumMod val="50000"/>
                </a:schemeClr>
              </a:solidFill>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1011744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4594"/>
            <a:ext cx="8991600" cy="599243"/>
          </a:xfrm>
        </p:spPr>
        <p:txBody>
          <a:bodyPr/>
          <a:lstStyle/>
          <a:p>
            <a:pPr algn="ctr" rtl="0">
              <a:spcBef>
                <a:spcPct val="0"/>
              </a:spcBef>
            </a:pPr>
            <a:r>
              <a:rPr lang="ru-RU" sz="2000" b="1" dirty="0">
                <a:latin typeface="Arial" panose="020B0604020202020204" pitchFamily="34" charset="0"/>
                <a:cs typeface="Arial" panose="020B0604020202020204" pitchFamily="34" charset="0"/>
              </a:rPr>
              <a:t>Запрос предложений в электронной форме</a:t>
            </a:r>
          </a:p>
        </p:txBody>
      </p:sp>
      <p:graphicFrame>
        <p:nvGraphicFramePr>
          <p:cNvPr id="3" name="Таблица 2"/>
          <p:cNvGraphicFramePr>
            <a:graphicFrameLocks noGrp="1"/>
          </p:cNvGraphicFramePr>
          <p:nvPr>
            <p:extLst>
              <p:ext uri="{D42A27DB-BD31-4B8C-83A1-F6EECF244321}">
                <p14:modId xmlns:p14="http://schemas.microsoft.com/office/powerpoint/2010/main" val="1062568938"/>
              </p:ext>
            </p:extLst>
          </p:nvPr>
        </p:nvGraphicFramePr>
        <p:xfrm>
          <a:off x="304798" y="712225"/>
          <a:ext cx="8305800" cy="4261648"/>
        </p:xfrm>
        <a:graphic>
          <a:graphicData uri="http://schemas.openxmlformats.org/drawingml/2006/table">
            <a:tbl>
              <a:tblPr firstRow="1" bandRow="1">
                <a:tableStyleId>{BC89EF96-8CEA-46FF-86C4-4CE0E7609802}</a:tableStyleId>
              </a:tblPr>
              <a:tblGrid>
                <a:gridCol w="1661160"/>
                <a:gridCol w="1844042"/>
                <a:gridCol w="1905000"/>
                <a:gridCol w="1447800"/>
                <a:gridCol w="1447798"/>
              </a:tblGrid>
              <a:tr h="1035566">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24516">
                <a:tc>
                  <a:txBody>
                    <a:bodyPr/>
                    <a:lstStyle/>
                    <a:p>
                      <a:pPr algn="ctr"/>
                      <a:r>
                        <a:rPr lang="ru-RU" sz="1200" b="1" dirty="0" smtClean="0">
                          <a:latin typeface="Arial" panose="020B0604020202020204" pitchFamily="34" charset="0"/>
                          <a:cs typeface="Arial" panose="020B0604020202020204" pitchFamily="34" charset="0"/>
                        </a:rPr>
                        <a:t>Прием заявок</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Рассмотрение </a:t>
                      </a:r>
                      <a:r>
                        <a:rPr lang="ru-RU" sz="1200" b="1" baseline="0" dirty="0" smtClean="0">
                          <a:latin typeface="Arial" panose="020B0604020202020204" pitchFamily="34" charset="0"/>
                          <a:cs typeface="Arial" panose="020B0604020202020204" pitchFamily="34" charset="0"/>
                        </a:rPr>
                        <a:t>заявок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Подача</a:t>
                      </a:r>
                      <a:r>
                        <a:rPr lang="ru-RU" sz="1200" b="1" baseline="0" dirty="0" smtClean="0">
                          <a:latin typeface="Arial" panose="020B0604020202020204" pitchFamily="34" charset="0"/>
                          <a:cs typeface="Arial" panose="020B0604020202020204" pitchFamily="34" charset="0"/>
                        </a:rPr>
                        <a:t> окончательных условий исполнения контракта</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Подведение итогов </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b="1" dirty="0" smtClean="0">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1200" b="1" dirty="0" smtClean="0">
                          <a:latin typeface="Arial" panose="020B0604020202020204" pitchFamily="34" charset="0"/>
                          <a:cs typeface="Arial" panose="020B0604020202020204" pitchFamily="34" charset="0"/>
                        </a:rPr>
                        <a:t>Подписание контракта </a:t>
                      </a: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r>
              <a:tr h="2101566">
                <a:tc>
                  <a:txBody>
                    <a:bodyPr/>
                    <a:lstStyle/>
                    <a:p>
                      <a:r>
                        <a:rPr lang="ru-RU" sz="1200" dirty="0" smtClean="0">
                          <a:latin typeface="Arial" panose="020B0604020202020204" pitchFamily="34" charset="0"/>
                          <a:cs typeface="Arial" panose="020B0604020202020204" pitchFamily="34" charset="0"/>
                        </a:rPr>
                        <a:t>Срок приема заявок должен быть не менее 5-ти рабочих дней до даты проведения запроса.</a:t>
                      </a:r>
                    </a:p>
                    <a:p>
                      <a:r>
                        <a:rPr lang="ru-RU" sz="1200" dirty="0" smtClean="0">
                          <a:latin typeface="Arial" panose="020B0604020202020204" pitchFamily="34" charset="0"/>
                          <a:cs typeface="Arial" panose="020B0604020202020204" pitchFamily="34" charset="0"/>
                        </a:rPr>
                        <a:t>В течение срока приема заявок можно подать и отозвать заявку</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По итогам рассмотрения заявок заказчик  не позднее даты окончания рассмотрения заявок публикует выписку из протокола рассмотрения и оценки заявок</a:t>
                      </a:r>
                    </a:p>
                    <a:p>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Подача  окончательных условий исполнения контракта происходит  в течение рабочего дня с момента размещения выписки из протокола рассмотрения и оценки заявок</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Не позднее следующего рабочего дня после направления площадкой протокола окончательных условий исполнения контракта</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200" dirty="0" smtClean="0">
                          <a:latin typeface="Arial" panose="020B0604020202020204" pitchFamily="34" charset="0"/>
                          <a:cs typeface="Arial" panose="020B0604020202020204" pitchFamily="34" charset="0"/>
                        </a:rPr>
                        <a:t>Контракт может быть заключен не ранее 7дней с даты размещения протокола подведения </a:t>
                      </a:r>
                    </a:p>
                    <a:p>
                      <a:r>
                        <a:rPr lang="ru-RU" sz="1200" dirty="0" smtClean="0">
                          <a:latin typeface="Arial" panose="020B0604020202020204" pitchFamily="34" charset="0"/>
                          <a:cs typeface="Arial" panose="020B0604020202020204" pitchFamily="34" charset="0"/>
                        </a:rPr>
                        <a:t>итогов</a:t>
                      </a:r>
                    </a:p>
                    <a:p>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0" name="Picture 2" descr="C:\Users\d.sozaeva\Desktop\рабочий стол\Материалы для обучения\Для вебинаров\иконки\иконки\set3-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46091"/>
            <a:ext cx="583406" cy="573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sozaeva\Desktop\рабочий стол\Материалы для обучения\Для вебинаров\иконки\иконки\set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027" y="867563"/>
            <a:ext cx="404681" cy="511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sozaeva\Desktop\рабочий стол\Материалы для обучения\Для вебинаров\иконки\иконки\set1-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7918" y="876966"/>
            <a:ext cx="553962" cy="5643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sozaeva\Desktop\рабочий стол\Материалы для обучения\Для вебинаров\иконки\иконки\set1-8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0229" y="846096"/>
            <a:ext cx="591409" cy="52696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sozaeva\Desktop\рабочий стол\Материалы для обучения\Для вебинаров\иконки\иконки\set4-0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5464" y="868129"/>
            <a:ext cx="550980" cy="541619"/>
          </a:xfrm>
          <a:prstGeom prst="rect">
            <a:avLst/>
          </a:prstGeom>
          <a:noFill/>
          <a:extLst>
            <a:ext uri="{909E8E84-426E-40DD-AFC4-6F175D3DCCD1}">
              <a14:hiddenFill xmlns:a14="http://schemas.microsoft.com/office/drawing/2010/main">
                <a:solidFill>
                  <a:srgbClr val="FFFFFF"/>
                </a:solidFill>
              </a14:hiddenFill>
            </a:ext>
          </a:extLst>
        </p:spPr>
      </p:pic>
      <p:sp>
        <p:nvSpPr>
          <p:cNvPr id="25" name="Объект 2"/>
          <p:cNvSpPr txBox="1">
            <a:spLocks/>
          </p:cNvSpPr>
          <p:nvPr/>
        </p:nvSpPr>
        <p:spPr>
          <a:xfrm>
            <a:off x="2183027" y="1505304"/>
            <a:ext cx="1741881" cy="467203"/>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Выписка из протокола</a:t>
            </a:r>
          </a:p>
        </p:txBody>
      </p:sp>
      <p:sp>
        <p:nvSpPr>
          <p:cNvPr id="28" name="Объект 2"/>
          <p:cNvSpPr txBox="1">
            <a:spLocks/>
          </p:cNvSpPr>
          <p:nvPr/>
        </p:nvSpPr>
        <p:spPr>
          <a:xfrm>
            <a:off x="5300464" y="1504135"/>
            <a:ext cx="3205980" cy="444440"/>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 рассмотрения </a:t>
            </a:r>
            <a:r>
              <a:rPr lang="ru-RU" sz="1300" b="1" dirty="0" err="1" smtClean="0">
                <a:solidFill>
                  <a:srgbClr val="4F81BD">
                    <a:lumMod val="75000"/>
                  </a:srgbClr>
                </a:solidFill>
                <a:latin typeface="Exo 2" pitchFamily="2" charset="-52"/>
                <a:cs typeface="Arial" pitchFamily="34" charset="0"/>
              </a:rPr>
              <a:t>заявок+итоговый</a:t>
            </a:r>
            <a:r>
              <a:rPr lang="ru-RU" sz="1300" b="1" dirty="0" smtClean="0">
                <a:solidFill>
                  <a:srgbClr val="4F81BD">
                    <a:lumMod val="75000"/>
                  </a:srgbClr>
                </a:solidFill>
                <a:latin typeface="Exo 2" pitchFamily="2" charset="-52"/>
                <a:cs typeface="Arial" pitchFamily="34" charset="0"/>
              </a:rPr>
              <a:t> протокол</a:t>
            </a:r>
          </a:p>
        </p:txBody>
      </p:sp>
      <p:cxnSp>
        <p:nvCxnSpPr>
          <p:cNvPr id="29" name="Прямая со стрелкой 28"/>
          <p:cNvCxnSpPr/>
          <p:nvPr/>
        </p:nvCxnSpPr>
        <p:spPr>
          <a:xfrm>
            <a:off x="2839727" y="143131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5012432" y="1379021"/>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7162800" y="141395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1447800" y="143131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66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608" y="1877924"/>
            <a:ext cx="7056784" cy="621818"/>
          </a:xfrm>
        </p:spPr>
        <p:txBody>
          <a:bodyPr/>
          <a:lstStyle/>
          <a:p>
            <a:pPr algn="ctr"/>
            <a:r>
              <a:rPr lang="ru-RU" sz="2200" b="1" dirty="0" smtClean="0"/>
              <a:t>Изменения в 44-ФЗ </a:t>
            </a:r>
            <a:r>
              <a:rPr lang="ru-RU" sz="2200" b="1" dirty="0" smtClean="0"/>
              <a:t>(май-июль 2019)</a:t>
            </a:r>
            <a:endParaRPr lang="ru-RU" sz="2200" b="1" dirty="0"/>
          </a:p>
        </p:txBody>
      </p:sp>
    </p:spTree>
    <p:extLst>
      <p:ext uri="{BB962C8B-B14F-4D97-AF65-F5344CB8AC3E}">
        <p14:creationId xmlns:p14="http://schemas.microsoft.com/office/powerpoint/2010/main" val="3184499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548" y="483518"/>
            <a:ext cx="8136904"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Проблемы организации и проведения запросов предложений</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57200" y="1275606"/>
            <a:ext cx="8229599" cy="3394710"/>
          </a:xfrm>
        </p:spPr>
        <p:txBody>
          <a:bodyPr/>
          <a:lstStyle/>
          <a:p>
            <a:pPr indent="176213">
              <a:buAutoNum type="arabicPeriod"/>
            </a:pPr>
            <a:r>
              <a:rPr lang="ru-RU" sz="1600" b="1" dirty="0" smtClean="0">
                <a:latin typeface="Arial" panose="020B0604020202020204" pitchFamily="34" charset="0"/>
                <a:cs typeface="Arial" panose="020B0604020202020204" pitchFamily="34" charset="0"/>
              </a:rPr>
              <a:t> Установление критериев оценки </a:t>
            </a:r>
            <a:r>
              <a:rPr lang="ru-RU" sz="1600" dirty="0" smtClean="0">
                <a:latin typeface="Arial" panose="020B0604020202020204" pitchFamily="34" charset="0"/>
                <a:cs typeface="Arial" panose="020B0604020202020204" pitchFamily="34" charset="0"/>
              </a:rPr>
              <a:t>– </a:t>
            </a:r>
            <a:r>
              <a:rPr lang="ru-RU" sz="1400" dirty="0" smtClean="0">
                <a:solidFill>
                  <a:srgbClr val="002060"/>
                </a:solidFill>
                <a:latin typeface="Arial" panose="020B0604020202020204" pitchFamily="34" charset="0"/>
                <a:cs typeface="Arial" panose="020B0604020202020204" pitchFamily="34" charset="0"/>
              </a:rPr>
              <a:t>не любых, а таких как в конкурсах в электронной форме (на основании части 1 статьи 32 Закона №44-ФЗ). Порядок расчета баллов такой же, как в конкурсах-без интервальных значений и деления на 0</a:t>
            </a:r>
            <a:r>
              <a:rPr lang="ru-RU" sz="1600" dirty="0" smtClean="0">
                <a:solidFill>
                  <a:srgbClr val="002060"/>
                </a:solidFill>
                <a:latin typeface="Arial" panose="020B0604020202020204" pitchFamily="34" charset="0"/>
                <a:cs typeface="Arial" panose="020B0604020202020204" pitchFamily="34" charset="0"/>
              </a:rPr>
              <a:t>.</a:t>
            </a:r>
          </a:p>
          <a:p>
            <a:pPr marL="342900" indent="-342900">
              <a:buAutoNum type="arabicPeriod"/>
            </a:pPr>
            <a:endParaRPr lang="ru-RU" sz="1100" dirty="0" smtClean="0">
              <a:solidFill>
                <a:srgbClr val="002060"/>
              </a:solidFill>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2. Этап подачи окончательных условий исполнения контракта </a:t>
            </a:r>
            <a:r>
              <a:rPr lang="ru-RU" sz="1600" dirty="0" smtClean="0">
                <a:latin typeface="Arial" panose="020B0604020202020204" pitchFamily="34" charset="0"/>
                <a:cs typeface="Arial" panose="020B0604020202020204" pitchFamily="34" charset="0"/>
              </a:rPr>
              <a:t>– </a:t>
            </a:r>
            <a:r>
              <a:rPr lang="ru-RU" sz="1400" dirty="0" smtClean="0">
                <a:solidFill>
                  <a:srgbClr val="002060"/>
                </a:solidFill>
                <a:latin typeface="Arial" panose="020B0604020202020204" pitchFamily="34" charset="0"/>
                <a:cs typeface="Arial" panose="020B0604020202020204" pitchFamily="34" charset="0"/>
              </a:rPr>
              <a:t>изменение не только цены, но и содержания предложения. </a:t>
            </a:r>
          </a:p>
          <a:p>
            <a:endParaRPr lang="ru-RU" sz="1050" dirty="0" smtClean="0">
              <a:solidFill>
                <a:srgbClr val="002060"/>
              </a:solidFill>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3. Не урегулированы </a:t>
            </a:r>
            <a:r>
              <a:rPr lang="ru-RU" sz="1400" dirty="0" smtClean="0">
                <a:solidFill>
                  <a:srgbClr val="002060"/>
                </a:solidFill>
                <a:latin typeface="Arial" panose="020B0604020202020204" pitchFamily="34" charset="0"/>
                <a:cs typeface="Arial" panose="020B0604020202020204" pitchFamily="34" charset="0"/>
              </a:rPr>
              <a:t>сроки рассмотрения повторных предложений и подведения итогов по запросам предложений.</a:t>
            </a:r>
          </a:p>
          <a:p>
            <a:endParaRPr lang="ru-RU" sz="1050" dirty="0" smtClean="0">
              <a:solidFill>
                <a:srgbClr val="002060"/>
              </a:solidFill>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4. Направление приглашений на участие в закупках участникам, которые ранее выполняли контракты по аналогичному предмету закупки </a:t>
            </a:r>
            <a:r>
              <a:rPr lang="ru-RU" sz="1600" dirty="0" smtClean="0">
                <a:latin typeface="Arial" panose="020B0604020202020204" pitchFamily="34" charset="0"/>
                <a:cs typeface="Arial" panose="020B0604020202020204" pitchFamily="34" charset="0"/>
              </a:rPr>
              <a:t>– </a:t>
            </a:r>
            <a:r>
              <a:rPr lang="ru-RU" sz="1400" dirty="0" smtClean="0">
                <a:solidFill>
                  <a:srgbClr val="002060"/>
                </a:solidFill>
                <a:latin typeface="Arial" panose="020B0604020202020204" pitchFamily="34" charset="0"/>
                <a:cs typeface="Arial" panose="020B0604020202020204" pitchFamily="34" charset="0"/>
              </a:rPr>
              <a:t>не забывать.</a:t>
            </a:r>
          </a:p>
          <a:p>
            <a:endParaRPr lang="ru-RU" sz="1100" dirty="0" smtClean="0">
              <a:solidFill>
                <a:srgbClr val="002060"/>
              </a:solidFill>
              <a:latin typeface="Arial" panose="020B0604020202020204" pitchFamily="34" charset="0"/>
              <a:cs typeface="Arial" panose="020B0604020202020204" pitchFamily="34" charset="0"/>
            </a:endParaRPr>
          </a:p>
          <a:p>
            <a:r>
              <a:rPr lang="ru-RU" sz="1600" b="1" dirty="0" smtClean="0">
                <a:latin typeface="Arial" panose="020B0604020202020204" pitchFamily="34" charset="0"/>
                <a:cs typeface="Arial" panose="020B0604020202020204" pitchFamily="34" charset="0"/>
              </a:rPr>
              <a:t>5. Устанавливать обеспечение заявки в рамках запросов предложений</a:t>
            </a:r>
            <a:r>
              <a:rPr lang="ru-RU" sz="1600" dirty="0" smtClean="0">
                <a:latin typeface="Arial" panose="020B0604020202020204" pitchFamily="34" charset="0"/>
                <a:cs typeface="Arial" panose="020B0604020202020204" pitchFamily="34" charset="0"/>
              </a:rPr>
              <a:t>, </a:t>
            </a:r>
            <a:r>
              <a:rPr lang="ru-RU" sz="1400" dirty="0" smtClean="0">
                <a:solidFill>
                  <a:srgbClr val="002060"/>
                </a:solidFill>
                <a:latin typeface="Arial" panose="020B0604020202020204" pitchFamily="34" charset="0"/>
                <a:cs typeface="Arial" panose="020B0604020202020204" pitchFamily="34" charset="0"/>
              </a:rPr>
              <a:t>которые проводятся по итогам несостоявшегося конкурса или аукциона</a:t>
            </a:r>
          </a:p>
        </p:txBody>
      </p:sp>
    </p:spTree>
    <p:extLst>
      <p:ext uri="{BB962C8B-B14F-4D97-AF65-F5344CB8AC3E}">
        <p14:creationId xmlns:p14="http://schemas.microsoft.com/office/powerpoint/2010/main" val="34934181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4594"/>
            <a:ext cx="8991600" cy="599243"/>
          </a:xfrm>
        </p:spPr>
        <p:txBody>
          <a:bodyPr/>
          <a:lstStyle/>
          <a:p>
            <a:pPr algn="ctr" rtl="0">
              <a:spcBef>
                <a:spcPct val="0"/>
              </a:spcBef>
            </a:pPr>
            <a:r>
              <a:rPr lang="ru-RU" sz="2000" b="1" dirty="0">
                <a:latin typeface="Arial" panose="020B0604020202020204" pitchFamily="34" charset="0"/>
                <a:cs typeface="Arial" panose="020B0604020202020204" pitchFamily="34" charset="0"/>
              </a:rPr>
              <a:t>Запрос котировок в электронной форме</a:t>
            </a:r>
          </a:p>
        </p:txBody>
      </p:sp>
      <p:graphicFrame>
        <p:nvGraphicFramePr>
          <p:cNvPr id="3" name="Таблица 2"/>
          <p:cNvGraphicFramePr>
            <a:graphicFrameLocks noGrp="1"/>
          </p:cNvGraphicFramePr>
          <p:nvPr>
            <p:extLst>
              <p:ext uri="{D42A27DB-BD31-4B8C-83A1-F6EECF244321}">
                <p14:modId xmlns:p14="http://schemas.microsoft.com/office/powerpoint/2010/main" val="351689599"/>
              </p:ext>
            </p:extLst>
          </p:nvPr>
        </p:nvGraphicFramePr>
        <p:xfrm>
          <a:off x="317203" y="818533"/>
          <a:ext cx="8293396" cy="3700761"/>
        </p:xfrm>
        <a:graphic>
          <a:graphicData uri="http://schemas.openxmlformats.org/drawingml/2006/table">
            <a:tbl>
              <a:tblPr firstRow="1" bandRow="1">
                <a:tableStyleId>{BC89EF96-8CEA-46FF-86C4-4CE0E7609802}</a:tableStyleId>
              </a:tblPr>
              <a:tblGrid>
                <a:gridCol w="2781477"/>
                <a:gridCol w="3087699"/>
                <a:gridCol w="2424220"/>
              </a:tblGrid>
              <a:tr h="1092352">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800" dirty="0"/>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86179">
                <a:tc>
                  <a:txBody>
                    <a:bodyPr/>
                    <a:lstStyle/>
                    <a:p>
                      <a:pPr algn="ctr"/>
                      <a:r>
                        <a:rPr lang="ru-RU" sz="1200" b="1" dirty="0" smtClean="0">
                          <a:latin typeface="Arial" panose="020B0604020202020204" pitchFamily="34" charset="0"/>
                          <a:cs typeface="Arial" panose="020B0604020202020204" pitchFamily="34" charset="0"/>
                        </a:rPr>
                        <a:t>Прием заявок</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algn="ctr"/>
                      <a:r>
                        <a:rPr lang="ru-RU" sz="1200" b="1" dirty="0" smtClean="0">
                          <a:latin typeface="Arial" panose="020B0604020202020204" pitchFamily="34" charset="0"/>
                          <a:cs typeface="Arial" panose="020B0604020202020204" pitchFamily="34" charset="0"/>
                        </a:rPr>
                        <a:t>Рассмотрение </a:t>
                      </a:r>
                      <a:r>
                        <a:rPr lang="ru-RU" sz="1200" b="1" baseline="0" dirty="0" smtClean="0">
                          <a:latin typeface="Arial" panose="020B0604020202020204" pitchFamily="34" charset="0"/>
                          <a:cs typeface="Arial" panose="020B0604020202020204" pitchFamily="34" charset="0"/>
                        </a:rPr>
                        <a:t>заявок  и подведение итогов</a:t>
                      </a:r>
                      <a:endParaRPr lang="ru-RU" sz="1200" b="1" dirty="0">
                        <a:latin typeface="Arial" panose="020B0604020202020204" pitchFamily="34" charset="0"/>
                        <a:cs typeface="Arial" panose="020B0604020202020204" pitchFamily="34" charset="0"/>
                      </a:endParaRP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b="1" dirty="0" smtClean="0">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ru-RU" sz="1200" b="1" dirty="0" smtClean="0">
                          <a:latin typeface="Arial" panose="020B0604020202020204" pitchFamily="34" charset="0"/>
                          <a:cs typeface="Arial" panose="020B0604020202020204" pitchFamily="34" charset="0"/>
                        </a:rPr>
                        <a:t>Подписание контракта </a:t>
                      </a:r>
                    </a:p>
                  </a:txBody>
                  <a:tcPr marT="44943" marB="4494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8000"/>
                      </a:schemeClr>
                    </a:solidFill>
                  </a:tcPr>
                </a:tc>
              </a:tr>
              <a:tr h="1422230">
                <a:tc>
                  <a:txBody>
                    <a:bodyPr/>
                    <a:lstStyle/>
                    <a:p>
                      <a:pPr algn="ctr"/>
                      <a:r>
                        <a:rPr lang="ru-RU" sz="1200" dirty="0" smtClean="0">
                          <a:latin typeface="Arial" panose="020B0604020202020204" pitchFamily="34" charset="0"/>
                          <a:cs typeface="Arial" panose="020B0604020202020204" pitchFamily="34" charset="0"/>
                        </a:rPr>
                        <a:t>Срок приема заявок должен быть не менее 5-ти рабочих дней до даты окончания подачи заявок. </a:t>
                      </a:r>
                    </a:p>
                    <a:p>
                      <a:pPr algn="ctr"/>
                      <a:r>
                        <a:rPr lang="ru-RU" sz="1200" dirty="0" smtClean="0">
                          <a:latin typeface="Arial" panose="020B0604020202020204" pitchFamily="34" charset="0"/>
                          <a:cs typeface="Arial" panose="020B0604020202020204" pitchFamily="34" charset="0"/>
                        </a:rPr>
                        <a:t>В течение срока приема заявок можно подать и отозвать заявку</a:t>
                      </a: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200" dirty="0" smtClean="0">
                          <a:latin typeface="Arial" panose="020B0604020202020204" pitchFamily="34" charset="0"/>
                          <a:cs typeface="Arial" panose="020B0604020202020204" pitchFamily="34" charset="0"/>
                        </a:rPr>
                        <a:t>В течение одного рабочего дня с даты окончания подачи заявок комиссия рассматривает заявки.</a:t>
                      </a:r>
                    </a:p>
                    <a:p>
                      <a:pPr algn="ctr"/>
                      <a:r>
                        <a:rPr lang="ru-RU" sz="1200" dirty="0" smtClean="0">
                          <a:latin typeface="Arial" panose="020B0604020202020204" pitchFamily="34" charset="0"/>
                          <a:cs typeface="Arial" panose="020B0604020202020204" pitchFamily="34" charset="0"/>
                        </a:rPr>
                        <a:t>Результаты рассмотрения заявок фиксируются </a:t>
                      </a:r>
                    </a:p>
                    <a:p>
                      <a:pPr algn="ctr"/>
                      <a:r>
                        <a:rPr lang="ru-RU" sz="1200" dirty="0" smtClean="0">
                          <a:latin typeface="Arial" panose="020B0604020202020204" pitchFamily="34" charset="0"/>
                          <a:cs typeface="Arial" panose="020B0604020202020204" pitchFamily="34" charset="0"/>
                        </a:rPr>
                        <a:t>в протоколе.</a:t>
                      </a:r>
                    </a:p>
                    <a:p>
                      <a:pPr algn="ctr"/>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200" dirty="0" smtClean="0">
                          <a:latin typeface="Arial" panose="020B0604020202020204" pitchFamily="34" charset="0"/>
                          <a:cs typeface="Arial" panose="020B0604020202020204" pitchFamily="34" charset="0"/>
                        </a:rPr>
                        <a:t>Контракт может быть заключен не ранее 7</a:t>
                      </a:r>
                      <a:r>
                        <a:rPr lang="ru-RU" sz="1200" baseline="0" dirty="0" smtClean="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дней с даты размещения протокола подведения </a:t>
                      </a:r>
                    </a:p>
                    <a:p>
                      <a:pPr algn="ctr"/>
                      <a:r>
                        <a:rPr lang="ru-RU" sz="1200" dirty="0" smtClean="0">
                          <a:latin typeface="Arial" panose="020B0604020202020204" pitchFamily="34" charset="0"/>
                          <a:cs typeface="Arial" panose="020B0604020202020204" pitchFamily="34" charset="0"/>
                        </a:rPr>
                        <a:t>итогов</a:t>
                      </a:r>
                    </a:p>
                    <a:p>
                      <a:pPr algn="ctr"/>
                      <a:endParaRPr lang="ru-RU" sz="1200" dirty="0">
                        <a:latin typeface="Arial" panose="020B0604020202020204" pitchFamily="34" charset="0"/>
                        <a:cs typeface="Arial" panose="020B0604020202020204" pitchFamily="34" charset="0"/>
                      </a:endParaRPr>
                    </a:p>
                  </a:txBody>
                  <a:tcPr marT="44943" marB="4494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0" name="Picture 2" descr="C:\Users\d.sozaeva\Desktop\рабочий стол\Материалы для обучения\Для вебинаров\иконки\иконки\set3-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5406" y="1045255"/>
            <a:ext cx="583406" cy="573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sozaeva\Desktop\рабочий стол\Материалы для обучения\Для вебинаров\иконки\иконки\set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132" y="904777"/>
            <a:ext cx="404681" cy="5114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sozaeva\Desktop\рабочий стол\Материалы для обучения\Для вебинаров\иконки\иконки\set1-8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297" y="886990"/>
            <a:ext cx="591409" cy="52696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sozaeva\Desktop\рабочий стол\Материалы для обучения\Для вебинаров\иконки\иконки\set4-0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2780" y="1077134"/>
            <a:ext cx="550980" cy="541619"/>
          </a:xfrm>
          <a:prstGeom prst="rect">
            <a:avLst/>
          </a:prstGeom>
          <a:noFill/>
          <a:extLst>
            <a:ext uri="{909E8E84-426E-40DD-AFC4-6F175D3DCCD1}">
              <a14:hiddenFill xmlns:a14="http://schemas.microsoft.com/office/drawing/2010/main">
                <a:solidFill>
                  <a:srgbClr val="FFFFFF"/>
                </a:solidFill>
              </a14:hiddenFill>
            </a:ext>
          </a:extLst>
        </p:spPr>
      </p:pic>
      <p:sp>
        <p:nvSpPr>
          <p:cNvPr id="28" name="Объект 2"/>
          <p:cNvSpPr txBox="1">
            <a:spLocks/>
          </p:cNvSpPr>
          <p:nvPr/>
        </p:nvSpPr>
        <p:spPr>
          <a:xfrm>
            <a:off x="5516466" y="1791428"/>
            <a:ext cx="1080120" cy="283224"/>
          </a:xfrm>
          <a:prstGeom prst="rect">
            <a:avLst/>
          </a:prstGeom>
        </p:spPr>
        <p:txBody>
          <a:bodyPr vert="horz" lIns="91440" tIns="45720" rIns="91440" bIns="45720" rtlCol="0">
            <a:noAutofit/>
          </a:bodyPr>
          <a:lstStyle/>
          <a:p>
            <a:pPr algn="ctr">
              <a:spcBef>
                <a:spcPct val="20000"/>
              </a:spcBef>
              <a:buFont typeface="Arial" pitchFamily="34" charset="0"/>
              <a:buNone/>
              <a:defRPr/>
            </a:pPr>
            <a:r>
              <a:rPr lang="ru-RU" sz="1300" b="1" dirty="0" smtClean="0">
                <a:solidFill>
                  <a:srgbClr val="4F81BD">
                    <a:lumMod val="75000"/>
                  </a:srgbClr>
                </a:solidFill>
                <a:latin typeface="Exo 2" pitchFamily="2" charset="-52"/>
                <a:cs typeface="Arial" pitchFamily="34" charset="0"/>
              </a:rPr>
              <a:t>Протокол</a:t>
            </a:r>
          </a:p>
        </p:txBody>
      </p:sp>
      <p:cxnSp>
        <p:nvCxnSpPr>
          <p:cNvPr id="29" name="Прямая со стрелкой 28"/>
          <p:cNvCxnSpPr/>
          <p:nvPr/>
        </p:nvCxnSpPr>
        <p:spPr>
          <a:xfrm>
            <a:off x="4202949" y="161874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768494" y="161874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2023864" y="1536231"/>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214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11510"/>
            <a:ext cx="8352928"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Проблемы организации и проведения запросов котировок</a:t>
            </a:r>
            <a:endParaRPr lang="ru-RU" sz="2000" b="1"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p:txBody>
          <a:bodyPr/>
          <a:lstStyle/>
          <a:p>
            <a:pPr marL="265113" indent="-265113" algn="just">
              <a:buAutoNum type="arabicPeriod"/>
              <a:tabLst>
                <a:tab pos="0" algn="l"/>
              </a:tabLst>
            </a:pPr>
            <a:r>
              <a:rPr lang="ru-RU" dirty="0" smtClean="0"/>
              <a:t>Формирование извещения и приложений к нему </a:t>
            </a:r>
            <a:r>
              <a:rPr lang="ru-RU" dirty="0" smtClean="0">
                <a:solidFill>
                  <a:srgbClr val="002060"/>
                </a:solidFill>
              </a:rPr>
              <a:t>– </a:t>
            </a:r>
            <a:r>
              <a:rPr lang="ru-RU" sz="1600" dirty="0" smtClean="0">
                <a:solidFill>
                  <a:srgbClr val="002060"/>
                </a:solidFill>
                <a:latin typeface="Arial" panose="020B0604020202020204" pitchFamily="34" charset="0"/>
                <a:cs typeface="Arial" panose="020B0604020202020204" pitchFamily="34" charset="0"/>
              </a:rPr>
              <a:t>нельзя принимать запросы на разъяснение положений документации – внимательно проверять прилагаемые файлы</a:t>
            </a:r>
          </a:p>
          <a:p>
            <a:pPr marL="265113" indent="-265113">
              <a:buAutoNum type="arabicPeriod"/>
            </a:pPr>
            <a:r>
              <a:rPr lang="ru-RU" dirty="0" smtClean="0"/>
              <a:t>Если </a:t>
            </a:r>
          </a:p>
          <a:p>
            <a:pPr marL="363538" indent="-187325">
              <a:buFont typeface="Arial" panose="020B0604020202020204" pitchFamily="34" charset="0"/>
              <a:buChar char="•"/>
            </a:pPr>
            <a:r>
              <a:rPr lang="ru-RU" sz="1600" dirty="0" smtClean="0">
                <a:solidFill>
                  <a:srgbClr val="002060"/>
                </a:solidFill>
                <a:latin typeface="Arial" panose="020B0604020202020204" pitchFamily="34" charset="0"/>
                <a:cs typeface="Arial" panose="020B0604020202020204" pitchFamily="34" charset="0"/>
              </a:rPr>
              <a:t>не поступило ни одной заявки, </a:t>
            </a:r>
          </a:p>
          <a:p>
            <a:pPr marL="363538" indent="-187325">
              <a:buFont typeface="Arial" panose="020B0604020202020204" pitchFamily="34" charset="0"/>
              <a:buChar char="•"/>
            </a:pPr>
            <a:r>
              <a:rPr lang="ru-RU" sz="1600" dirty="0" smtClean="0">
                <a:solidFill>
                  <a:srgbClr val="002060"/>
                </a:solidFill>
                <a:latin typeface="Arial" panose="020B0604020202020204" pitchFamily="34" charset="0"/>
                <a:cs typeface="Arial" panose="020B0604020202020204" pitchFamily="34" charset="0"/>
              </a:rPr>
              <a:t>поступила только одна заявка, </a:t>
            </a:r>
          </a:p>
          <a:p>
            <a:pPr marL="363538" indent="-187325">
              <a:buFont typeface="Arial" panose="020B0604020202020204" pitchFamily="34" charset="0"/>
              <a:buChar char="•"/>
            </a:pPr>
            <a:r>
              <a:rPr lang="ru-RU" sz="1600" dirty="0" smtClean="0">
                <a:solidFill>
                  <a:srgbClr val="002060"/>
                </a:solidFill>
                <a:latin typeface="Arial" panose="020B0604020202020204" pitchFamily="34" charset="0"/>
                <a:cs typeface="Arial" panose="020B0604020202020204" pitchFamily="34" charset="0"/>
              </a:rPr>
              <a:t>поступило несколько, отклонены все, кроме одной</a:t>
            </a:r>
          </a:p>
          <a:p>
            <a:pPr marL="363538" indent="-187325">
              <a:buFont typeface="Arial" panose="020B0604020202020204" pitchFamily="34" charset="0"/>
              <a:buChar char="•"/>
            </a:pPr>
            <a:r>
              <a:rPr lang="ru-RU" sz="1600" dirty="0" smtClean="0">
                <a:solidFill>
                  <a:srgbClr val="002060"/>
                </a:solidFill>
                <a:latin typeface="Arial" panose="020B0604020202020204" pitchFamily="34" charset="0"/>
                <a:cs typeface="Arial" panose="020B0604020202020204" pitchFamily="34" charset="0"/>
              </a:rPr>
              <a:t>отклонены все</a:t>
            </a:r>
          </a:p>
          <a:p>
            <a:r>
              <a:rPr lang="ru-RU" dirty="0"/>
              <a:t>н</a:t>
            </a:r>
            <a:r>
              <a:rPr lang="ru-RU" dirty="0" smtClean="0"/>
              <a:t>еобходимо продлить срока приема заявок на 4 рабочих дня. </a:t>
            </a:r>
            <a:r>
              <a:rPr lang="ru-RU" b="1" dirty="0" smtClean="0">
                <a:solidFill>
                  <a:srgbClr val="C00000"/>
                </a:solidFill>
              </a:rPr>
              <a:t>Продление строго через ЕИС, а не через ЭТП.</a:t>
            </a:r>
          </a:p>
          <a:p>
            <a:r>
              <a:rPr lang="ru-RU" dirty="0" smtClean="0">
                <a:solidFill>
                  <a:schemeClr val="tx1"/>
                </a:solidFill>
              </a:rPr>
              <a:t>3.Рассмотрение и оценка заявок идет в один день.</a:t>
            </a:r>
            <a:endParaRPr lang="ru-RU" dirty="0">
              <a:solidFill>
                <a:schemeClr val="tx1"/>
              </a:solidFill>
            </a:endParaRPr>
          </a:p>
        </p:txBody>
      </p:sp>
    </p:spTree>
    <p:extLst>
      <p:ext uri="{BB962C8B-B14F-4D97-AF65-F5344CB8AC3E}">
        <p14:creationId xmlns:p14="http://schemas.microsoft.com/office/powerpoint/2010/main" val="1335899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24590"/>
            <a:ext cx="9067800"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Порядок заключения контракта</a:t>
            </a:r>
            <a:endParaRPr lang="ru-RU" sz="2000" b="1" dirty="0">
              <a:latin typeface="Arial" panose="020B0604020202020204" pitchFamily="34" charset="0"/>
              <a:cs typeface="Arial" panose="020B0604020202020204" pitchFamily="34" charset="0"/>
            </a:endParaRPr>
          </a:p>
        </p:txBody>
      </p:sp>
      <p:sp>
        <p:nvSpPr>
          <p:cNvPr id="4" name="Объект 2"/>
          <p:cNvSpPr txBox="1">
            <a:spLocks/>
          </p:cNvSpPr>
          <p:nvPr/>
        </p:nvSpPr>
        <p:spPr>
          <a:xfrm>
            <a:off x="457200" y="1406589"/>
            <a:ext cx="3276600" cy="2858526"/>
          </a:xfrm>
          <a:prstGeom prst="rect">
            <a:avLst/>
          </a:prstGeom>
        </p:spPr>
        <p:txBody>
          <a:bodyPr wrap="square" lIns="0" tIns="0" rIns="0" bIns="0">
            <a:normAutofit/>
          </a:bodyPr>
          <a:lstStyle/>
          <a:p>
            <a:r>
              <a:rPr lang="ru-RU" sz="1200" kern="0" dirty="0" smtClean="0">
                <a:solidFill>
                  <a:sysClr val="windowText" lastClr="000000"/>
                </a:solidFill>
                <a:latin typeface="Arial" panose="020B0604020202020204" pitchFamily="34" charset="0"/>
                <a:cs typeface="Arial" panose="020B0604020202020204" pitchFamily="34" charset="0"/>
              </a:rPr>
              <a:t>С 2018 года введен единый порядок заключения контракта по всем видам электронных процедур.</a:t>
            </a:r>
          </a:p>
          <a:p>
            <a:endParaRPr lang="ru-RU" sz="1200" kern="0" dirty="0" smtClean="0">
              <a:solidFill>
                <a:sysClr val="windowText" lastClr="000000"/>
              </a:solidFill>
              <a:latin typeface="Arial" panose="020B0604020202020204" pitchFamily="34" charset="0"/>
              <a:cs typeface="Arial" panose="020B0604020202020204" pitchFamily="34" charset="0"/>
            </a:endParaRPr>
          </a:p>
          <a:p>
            <a:r>
              <a:rPr lang="ru-RU" sz="1200" kern="0" dirty="0" smtClean="0">
                <a:solidFill>
                  <a:sysClr val="windowText" lastClr="000000"/>
                </a:solidFill>
                <a:latin typeface="Arial" panose="020B0604020202020204" pitchFamily="34" charset="0"/>
                <a:cs typeface="Arial" panose="020B0604020202020204" pitchFamily="34" charset="0"/>
              </a:rPr>
              <a:t>Контракт может быть заключен </a:t>
            </a:r>
            <a:br>
              <a:rPr lang="ru-RU" sz="1200" kern="0" dirty="0" smtClean="0">
                <a:solidFill>
                  <a:sysClr val="windowText" lastClr="000000"/>
                </a:solidFill>
                <a:latin typeface="Arial" panose="020B0604020202020204" pitchFamily="34" charset="0"/>
                <a:cs typeface="Arial" panose="020B0604020202020204" pitchFamily="34" charset="0"/>
              </a:rPr>
            </a:br>
            <a:r>
              <a:rPr lang="ru-RU" sz="1200" b="1" kern="0" dirty="0" smtClean="0">
                <a:solidFill>
                  <a:sysClr val="windowText" lastClr="000000"/>
                </a:solidFill>
                <a:latin typeface="Arial" panose="020B0604020202020204" pitchFamily="34" charset="0"/>
                <a:cs typeface="Arial" panose="020B0604020202020204" pitchFamily="34" charset="0"/>
              </a:rPr>
              <a:t>не ранее чем через 10 дней с даты размещения в ЕИС </a:t>
            </a:r>
            <a:r>
              <a:rPr lang="ru-RU" sz="1200" kern="0" dirty="0" smtClean="0">
                <a:solidFill>
                  <a:sysClr val="windowText" lastClr="000000"/>
                </a:solidFill>
                <a:latin typeface="Arial" panose="020B0604020202020204" pitchFamily="34" charset="0"/>
                <a:cs typeface="Arial" panose="020B0604020202020204" pitchFamily="34" charset="0"/>
              </a:rPr>
              <a:t>протоколов подведения итогов и определения победителей, </a:t>
            </a:r>
            <a:r>
              <a:rPr lang="ru-RU" sz="1200" b="1" kern="0" dirty="0" smtClean="0">
                <a:solidFill>
                  <a:sysClr val="windowText" lastClr="000000"/>
                </a:solidFill>
                <a:latin typeface="Arial" panose="020B0604020202020204" pitchFamily="34" charset="0"/>
                <a:cs typeface="Arial" panose="020B0604020202020204" pitchFamily="34" charset="0"/>
              </a:rPr>
              <a:t>кроме запросов котировок и запросов предложений</a:t>
            </a:r>
            <a:br>
              <a:rPr lang="ru-RU" sz="1200" b="1" kern="0" dirty="0" smtClean="0">
                <a:solidFill>
                  <a:sysClr val="windowText" lastClr="000000"/>
                </a:solidFill>
                <a:latin typeface="Arial" panose="020B0604020202020204" pitchFamily="34" charset="0"/>
                <a:cs typeface="Arial" panose="020B0604020202020204" pitchFamily="34" charset="0"/>
              </a:rPr>
            </a:br>
            <a:r>
              <a:rPr lang="ru-RU" sz="1200" b="1" kern="0" dirty="0" smtClean="0">
                <a:solidFill>
                  <a:sysClr val="windowText" lastClr="000000"/>
                </a:solidFill>
                <a:latin typeface="Arial" panose="020B0604020202020204" pitchFamily="34" charset="0"/>
                <a:cs typeface="Arial" panose="020B0604020202020204" pitchFamily="34" charset="0"/>
              </a:rPr>
              <a:t> в электронной форме.</a:t>
            </a:r>
          </a:p>
          <a:p>
            <a:endParaRPr lang="ru-RU" sz="1200" b="1" kern="0" dirty="0" smtClean="0">
              <a:solidFill>
                <a:sysClr val="windowText" lastClr="000000"/>
              </a:solidFill>
              <a:latin typeface="Arial" panose="020B0604020202020204" pitchFamily="34" charset="0"/>
              <a:cs typeface="Arial" panose="020B0604020202020204" pitchFamily="34" charset="0"/>
            </a:endParaRPr>
          </a:p>
          <a:p>
            <a:r>
              <a:rPr lang="ru-RU" sz="1200" kern="0" dirty="0" smtClean="0">
                <a:solidFill>
                  <a:sysClr val="windowText" lastClr="000000"/>
                </a:solidFill>
                <a:latin typeface="Arial" panose="020B0604020202020204" pitchFamily="34" charset="0"/>
                <a:cs typeface="Arial" panose="020B0604020202020204" pitchFamily="34" charset="0"/>
              </a:rPr>
              <a:t>Для них срок составляет - не ранее </a:t>
            </a:r>
            <a:br>
              <a:rPr lang="ru-RU" sz="1200" kern="0" dirty="0" smtClean="0">
                <a:solidFill>
                  <a:sysClr val="windowText" lastClr="000000"/>
                </a:solidFill>
                <a:latin typeface="Arial" panose="020B0604020202020204" pitchFamily="34" charset="0"/>
                <a:cs typeface="Arial" panose="020B0604020202020204" pitchFamily="34" charset="0"/>
              </a:rPr>
            </a:br>
            <a:r>
              <a:rPr lang="ru-RU" sz="1200" kern="0" dirty="0" smtClean="0">
                <a:solidFill>
                  <a:sysClr val="windowText" lastClr="000000"/>
                </a:solidFill>
                <a:latin typeface="Arial" panose="020B0604020202020204" pitchFamily="34" charset="0"/>
                <a:cs typeface="Arial" panose="020B0604020202020204" pitchFamily="34" charset="0"/>
              </a:rPr>
              <a:t>чем через 7 дней с даты размещения в ЕИС вышеперечисленных протоколов</a:t>
            </a:r>
            <a:r>
              <a:rPr lang="ru-RU" sz="1400" kern="0" dirty="0" smtClean="0">
                <a:solidFill>
                  <a:sysClr val="windowText" lastClr="000000"/>
                </a:solidFill>
                <a:latin typeface="Arial" panose="020B0604020202020204" pitchFamily="34" charset="0"/>
                <a:cs typeface="Arial" panose="020B0604020202020204" pitchFamily="34" charset="0"/>
              </a:rPr>
              <a:t>.</a:t>
            </a:r>
            <a:endParaRPr lang="ru-RU" sz="1400" kern="0" dirty="0">
              <a:solidFill>
                <a:sysClr val="windowText" lastClr="000000"/>
              </a:solidFill>
              <a:latin typeface="Arial" panose="020B0604020202020204" pitchFamily="34" charset="0"/>
              <a:cs typeface="Arial" panose="020B0604020202020204" pitchFamily="34" charset="0"/>
            </a:endParaRPr>
          </a:p>
        </p:txBody>
      </p:sp>
      <p:sp>
        <p:nvSpPr>
          <p:cNvPr id="5" name="Объект 2"/>
          <p:cNvSpPr txBox="1">
            <a:spLocks/>
          </p:cNvSpPr>
          <p:nvPr/>
        </p:nvSpPr>
        <p:spPr>
          <a:xfrm>
            <a:off x="4768846" y="1026275"/>
            <a:ext cx="3474026" cy="380314"/>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400" b="1" dirty="0">
                <a:solidFill>
                  <a:prstClr val="black"/>
                </a:solidFill>
              </a:rPr>
              <a:t>Алгоритм заключения </a:t>
            </a:r>
            <a:r>
              <a:rPr lang="ru-RU" sz="1400" b="1" dirty="0" smtClean="0">
                <a:solidFill>
                  <a:prstClr val="black"/>
                </a:solidFill>
              </a:rPr>
              <a:t>контракта </a:t>
            </a:r>
            <a:endParaRPr lang="ru-RU" sz="1400" b="1" dirty="0">
              <a:solidFill>
                <a:prstClr val="black"/>
              </a:solidFill>
            </a:endParaRPr>
          </a:p>
        </p:txBody>
      </p:sp>
      <p:sp>
        <p:nvSpPr>
          <p:cNvPr id="6" name="Объект 2"/>
          <p:cNvSpPr txBox="1">
            <a:spLocks/>
          </p:cNvSpPr>
          <p:nvPr/>
        </p:nvSpPr>
        <p:spPr>
          <a:xfrm>
            <a:off x="4731652" y="1406589"/>
            <a:ext cx="4103688" cy="3094058"/>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dirty="0">
                <a:solidFill>
                  <a:prstClr val="black"/>
                </a:solidFill>
              </a:rPr>
              <a:t>Заказчик в течение 5 дней с даты размещения в ЕИС итоговых протоколов направляет победителю проект </a:t>
            </a:r>
            <a:r>
              <a:rPr lang="ru-RU" dirty="0" smtClean="0">
                <a:solidFill>
                  <a:prstClr val="black"/>
                </a:solidFill>
              </a:rPr>
              <a:t>контракта</a:t>
            </a:r>
            <a:endParaRPr lang="ru-RU" dirty="0">
              <a:solidFill>
                <a:prstClr val="black"/>
              </a:solidFill>
            </a:endParaRPr>
          </a:p>
          <a:p>
            <a:pPr marL="0" indent="0">
              <a:buFont typeface="Arial" pitchFamily="34" charset="0"/>
              <a:buNone/>
            </a:pPr>
            <a:r>
              <a:rPr lang="ru-RU" dirty="0">
                <a:solidFill>
                  <a:prstClr val="black"/>
                </a:solidFill>
              </a:rPr>
              <a:t>Победитель в течение 5 дней с даты размещения заказчиком проекта контракта подписывает </a:t>
            </a:r>
            <a:br>
              <a:rPr lang="ru-RU" dirty="0">
                <a:solidFill>
                  <a:prstClr val="black"/>
                </a:solidFill>
              </a:rPr>
            </a:br>
            <a:r>
              <a:rPr lang="ru-RU" dirty="0">
                <a:solidFill>
                  <a:prstClr val="black"/>
                </a:solidFill>
              </a:rPr>
              <a:t>его, </a:t>
            </a:r>
            <a:r>
              <a:rPr lang="ru-RU" dirty="0" smtClean="0">
                <a:solidFill>
                  <a:prstClr val="black"/>
                </a:solidFill>
              </a:rPr>
              <a:t>одновременно  </a:t>
            </a:r>
            <a:r>
              <a:rPr lang="ru-RU" dirty="0">
                <a:solidFill>
                  <a:prstClr val="black"/>
                </a:solidFill>
              </a:rPr>
              <a:t>предоставив информацию </a:t>
            </a:r>
            <a:br>
              <a:rPr lang="ru-RU" dirty="0">
                <a:solidFill>
                  <a:prstClr val="black"/>
                </a:solidFill>
              </a:rPr>
            </a:br>
            <a:r>
              <a:rPr lang="ru-RU" dirty="0">
                <a:solidFill>
                  <a:prstClr val="black"/>
                </a:solidFill>
              </a:rPr>
              <a:t>об обеспечении </a:t>
            </a:r>
            <a:r>
              <a:rPr lang="ru-RU" dirty="0" smtClean="0">
                <a:solidFill>
                  <a:prstClr val="black"/>
                </a:solidFill>
              </a:rPr>
              <a:t>контракта</a:t>
            </a:r>
            <a:endParaRPr lang="ru-RU" dirty="0">
              <a:solidFill>
                <a:prstClr val="black"/>
              </a:solidFill>
            </a:endParaRPr>
          </a:p>
          <a:p>
            <a:pPr marL="0" indent="0">
              <a:buFont typeface="Arial" pitchFamily="34" charset="0"/>
              <a:buNone/>
            </a:pPr>
            <a:r>
              <a:rPr lang="ru-RU" dirty="0" smtClean="0">
                <a:solidFill>
                  <a:prstClr val="black"/>
                </a:solidFill>
              </a:rPr>
              <a:t>Если участник закупки, с которым </a:t>
            </a:r>
            <a:r>
              <a:rPr lang="ru-RU" dirty="0">
                <a:solidFill>
                  <a:prstClr val="black"/>
                </a:solidFill>
              </a:rPr>
              <a:t>заключается контракт, не согласен с проектом, размещенным заказчиком, в течение 5 дней, отведенных ему </a:t>
            </a:r>
            <a:br>
              <a:rPr lang="ru-RU" dirty="0">
                <a:solidFill>
                  <a:prstClr val="black"/>
                </a:solidFill>
              </a:rPr>
            </a:br>
            <a:r>
              <a:rPr lang="ru-RU" dirty="0">
                <a:solidFill>
                  <a:prstClr val="black"/>
                </a:solidFill>
              </a:rPr>
              <a:t>на подписание, он должен сформировать </a:t>
            </a:r>
            <a:br>
              <a:rPr lang="ru-RU" dirty="0">
                <a:solidFill>
                  <a:prstClr val="black"/>
                </a:solidFill>
              </a:rPr>
            </a:br>
            <a:r>
              <a:rPr lang="ru-RU" dirty="0">
                <a:solidFill>
                  <a:prstClr val="black"/>
                </a:solidFill>
              </a:rPr>
              <a:t>и направить заказчику протокол </a:t>
            </a:r>
            <a:r>
              <a:rPr lang="ru-RU" dirty="0" smtClean="0">
                <a:solidFill>
                  <a:prstClr val="black"/>
                </a:solidFill>
              </a:rPr>
              <a:t>разногласий</a:t>
            </a:r>
            <a:endParaRPr lang="ru-RU" dirty="0">
              <a:solidFill>
                <a:prstClr val="black"/>
              </a:solidFill>
            </a:endParaRPr>
          </a:p>
          <a:p>
            <a:pPr marL="0" indent="0">
              <a:buFont typeface="Arial" pitchFamily="34" charset="0"/>
              <a:buNone/>
            </a:pPr>
            <a:r>
              <a:rPr lang="ru-RU" dirty="0">
                <a:solidFill>
                  <a:prstClr val="black"/>
                </a:solidFill>
              </a:rPr>
              <a:t>Протокол разногласий может быть размещен </a:t>
            </a:r>
            <a:br>
              <a:rPr lang="ru-RU" dirty="0">
                <a:solidFill>
                  <a:prstClr val="black"/>
                </a:solidFill>
              </a:rPr>
            </a:br>
            <a:r>
              <a:rPr lang="ru-RU" dirty="0">
                <a:solidFill>
                  <a:prstClr val="black"/>
                </a:solidFill>
              </a:rPr>
              <a:t>на электронной площадке в отношении соответствую-</a:t>
            </a:r>
            <a:r>
              <a:rPr lang="ru-RU" dirty="0" err="1">
                <a:solidFill>
                  <a:prstClr val="black"/>
                </a:solidFill>
              </a:rPr>
              <a:t>щего</a:t>
            </a:r>
            <a:r>
              <a:rPr lang="ru-RU" dirty="0">
                <a:solidFill>
                  <a:prstClr val="black"/>
                </a:solidFill>
              </a:rPr>
              <a:t> контракта не более чем один раз</a:t>
            </a:r>
          </a:p>
        </p:txBody>
      </p:sp>
      <p:pic>
        <p:nvPicPr>
          <p:cNvPr id="7" name="Picture 6" descr="C:\Users\Drimkast\Desktop\Преза_вашкеба\225881 Презентации по обучению\тема 2\set-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000" y="3808662"/>
            <a:ext cx="432000" cy="4247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Drimkast\Desktop\Преза_вашкеба\225881 Презентации по обучению\тема 2\set-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000" y="1444966"/>
            <a:ext cx="432000" cy="424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Drimkast\Desktop\Преза_вашкеба\225881 Презентации по обучению\тема 2\set-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000" y="2221870"/>
            <a:ext cx="432000" cy="4247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Drimkast\Desktop\Преза_вашкеба\225881 Презентации по обучению\тема 2\set-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0000" y="2923524"/>
            <a:ext cx="432000" cy="42478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7210" y="4581406"/>
            <a:ext cx="8363272" cy="276999"/>
          </a:xfrm>
          <a:prstGeom prst="rect">
            <a:avLst/>
          </a:prstGeom>
          <a:noFill/>
        </p:spPr>
        <p:txBody>
          <a:bodyPr wrap="square" rtlCol="0">
            <a:spAutoFit/>
          </a:bodyPr>
          <a:lstStyle/>
          <a:p>
            <a:r>
              <a:rPr lang="ru-RU" sz="1200" dirty="0" smtClean="0">
                <a:solidFill>
                  <a:srgbClr val="C00000"/>
                </a:solidFill>
              </a:rPr>
              <a:t>С 1 января 2019 г контракты по итогам электронных процедур заключаются заказчиком только через ЕИС</a:t>
            </a:r>
            <a:endParaRPr lang="ru-RU" sz="1200" dirty="0">
              <a:solidFill>
                <a:srgbClr val="C00000"/>
              </a:solidFill>
            </a:endParaRPr>
          </a:p>
        </p:txBody>
      </p:sp>
    </p:spTree>
    <p:extLst>
      <p:ext uri="{BB962C8B-B14F-4D97-AF65-F5344CB8AC3E}">
        <p14:creationId xmlns:p14="http://schemas.microsoft.com/office/powerpoint/2010/main" val="1177546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411510"/>
            <a:ext cx="4885400" cy="665458"/>
          </a:xfrm>
        </p:spPr>
        <p:txBody>
          <a:bodyPr/>
          <a:lstStyle/>
          <a:p>
            <a:pPr algn="ctr" rtl="0">
              <a:spcBef>
                <a:spcPct val="0"/>
              </a:spcBef>
            </a:pPr>
            <a:r>
              <a:rPr lang="ru-RU" sz="2000" b="1" dirty="0">
                <a:latin typeface="Arial" panose="020B0604020202020204" pitchFamily="34" charset="0"/>
                <a:cs typeface="Arial" panose="020B0604020202020204" pitchFamily="34" charset="0"/>
              </a:rPr>
              <a:t>Порядок заключения контракта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(продолжение)</a:t>
            </a:r>
            <a:endParaRPr lang="ru-RU" sz="2000" b="1" dirty="0">
              <a:latin typeface="Arial" panose="020B0604020202020204" pitchFamily="34" charset="0"/>
              <a:cs typeface="Arial" panose="020B0604020202020204" pitchFamily="34" charset="0"/>
            </a:endParaRPr>
          </a:p>
        </p:txBody>
      </p:sp>
      <p:pic>
        <p:nvPicPr>
          <p:cNvPr id="4" name="Picture 5" descr="C:\Users\Drimkast\Desktop\Преза_вашкеба\225881 Презентации по обучению\тема 2\shutterstock_251155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04" r="31234"/>
          <a:stretch/>
        </p:blipFill>
        <p:spPr bwMode="auto">
          <a:xfrm>
            <a:off x="0" y="8"/>
            <a:ext cx="1979614" cy="5143503"/>
          </a:xfrm>
          <a:prstGeom prst="rect">
            <a:avLst/>
          </a:prstGeom>
          <a:noFill/>
          <a:extLst>
            <a:ext uri="{909E8E84-426E-40DD-AFC4-6F175D3DCCD1}">
              <a14:hiddenFill xmlns:a14="http://schemas.microsoft.com/office/drawing/2010/main">
                <a:solidFill>
                  <a:srgbClr val="FFFFFF"/>
                </a:solidFill>
              </a14:hiddenFill>
            </a:ext>
          </a:extLst>
        </p:spPr>
      </p:pic>
      <p:sp>
        <p:nvSpPr>
          <p:cNvPr id="10" name="Объект 2"/>
          <p:cNvSpPr txBox="1">
            <a:spLocks/>
          </p:cNvSpPr>
          <p:nvPr/>
        </p:nvSpPr>
        <p:spPr>
          <a:xfrm>
            <a:off x="3049487" y="1200155"/>
            <a:ext cx="5518249" cy="249517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200" b="0" i="0" u="none" strike="noStrike" kern="1200" cap="none" spc="0" normalizeH="0" baseline="0" noProof="0" smtClean="0">
                <a:ln>
                  <a:noFill/>
                </a:ln>
                <a:solidFill>
                  <a:sysClr val="windowText" lastClr="000000"/>
                </a:solidFill>
                <a:effectLst/>
                <a:uLnTx/>
                <a:uFillTx/>
                <a:latin typeface="Arial" pitchFamily="34" charset="0"/>
                <a:ea typeface="+mn-ea"/>
                <a:cs typeface="Arial" pitchFamily="34" charset="0"/>
              </a:rPr>
              <a:t>В течение 3 рабочих дней заказчик размещает новый проект контракта с изменениями, внесенными в соответствии с протоколом разногласий, либо повторно размещает действующий проект контракта с обоснованием непринятия поправок из протокола с указанием причин отказа в отдельном документе</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200" b="0" i="0" u="none" strike="noStrike" kern="1200" cap="none" spc="0" normalizeH="0" baseline="0" noProof="0" smtClean="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200" b="0" i="0" u="none" strike="noStrike" kern="1200" cap="none" spc="0" normalizeH="0" baseline="0" noProof="0" smtClean="0">
                <a:ln>
                  <a:noFill/>
                </a:ln>
                <a:solidFill>
                  <a:sysClr val="windowText" lastClr="000000"/>
                </a:solidFill>
                <a:effectLst/>
                <a:uLnTx/>
                <a:uFillTx/>
                <a:latin typeface="Arial" pitchFamily="34" charset="0"/>
                <a:ea typeface="+mn-ea"/>
                <a:cs typeface="Arial" pitchFamily="34" charset="0"/>
              </a:rPr>
              <a:t>В течение 3 рабочих дней после повторного размещения заказчиком проекта контракта после рассмотрения протокола разногласий,   победитель обязан его подписать и приложить обеспечение исполнения контракта</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1200" b="0" i="0" u="none" strike="noStrike" kern="1200" cap="none" spc="0" normalizeH="0" baseline="0" noProof="0" smtClean="0">
              <a:ln>
                <a:noFill/>
              </a:ln>
              <a:solidFill>
                <a:sysClr val="windowText" lastClr="000000"/>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ru-RU" sz="1200" b="0" i="0" u="none" strike="noStrike" kern="1200" cap="none" spc="0" normalizeH="0" baseline="0" noProof="0" smtClean="0">
                <a:ln>
                  <a:noFill/>
                </a:ln>
                <a:solidFill>
                  <a:sysClr val="windowText" lastClr="000000"/>
                </a:solidFill>
                <a:effectLst/>
                <a:uLnTx/>
                <a:uFillTx/>
                <a:latin typeface="Arial" pitchFamily="34" charset="0"/>
                <a:ea typeface="+mn-ea"/>
                <a:cs typeface="Arial" pitchFamily="34" charset="0"/>
              </a:rPr>
              <a:t>В течение 3 рабочих дней после подписания проекта контракта участником закупки, заказчик обязан подписать его со своей стороны</a:t>
            </a:r>
            <a:endParaRPr kumimoji="0" lang="ru-RU" sz="1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11" name="Объект 2"/>
          <p:cNvSpPr txBox="1">
            <a:spLocks/>
          </p:cNvSpPr>
          <p:nvPr/>
        </p:nvSpPr>
        <p:spPr>
          <a:xfrm>
            <a:off x="2411760" y="3845800"/>
            <a:ext cx="6275040" cy="1132897"/>
          </a:xfrm>
          <a:prstGeom prst="rect">
            <a:avLst/>
          </a:prstGeom>
        </p:spPr>
        <p:txBody>
          <a:bodyPr vert="horz" lIns="91440" tIns="45720" rIns="91440" bIns="45720" rtlCol="0">
            <a:normAutofit fontScale="92500"/>
          </a:bodyPr>
          <a:lstStyle>
            <a:lvl1pPr marL="342900" indent="-3429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0000"/>
              </a:lnSpc>
              <a:spcBef>
                <a:spcPts val="12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Примечания:</a:t>
            </a:r>
            <a:endParaRPr kumimoji="0" lang="ru-RU" sz="1200" b="1" i="1"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При </a:t>
            </a:r>
            <a:r>
              <a:rPr kumimoji="0" lang="ru-RU" sz="12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уклонении победителя от подписания контракта, право подписать контракт передается участнику, занявшему второе место.  Он признается победителем, </a:t>
            </a: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r>
            <a:b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и </a:t>
            </a:r>
            <a:r>
              <a:rPr kumimoji="0" lang="ru-RU" sz="12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на него распространяются все требования, которые распространяются </a:t>
            </a: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a:r>
            <a:b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br>
            <a:r>
              <a:rPr kumimoji="0" lang="ru-RU" sz="1200" b="1" i="1"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на </a:t>
            </a:r>
            <a:r>
              <a:rPr kumimoji="0" lang="ru-RU" sz="12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победителя.</a:t>
            </a:r>
          </a:p>
        </p:txBody>
      </p:sp>
      <p:pic>
        <p:nvPicPr>
          <p:cNvPr id="12" name="Picture 2" descr="C:\Users\Drimkast\Desktop\Преза_вашкеба\225881 Презентации по обучению\тема 2\set-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96" y="1297273"/>
            <a:ext cx="431999" cy="4247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Drimkast\Desktop\Преза_вашкеба\225881 Презентации по обучению\тема 2\set-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96" y="2206637"/>
            <a:ext cx="431999" cy="4247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Drimkast\Desktop\Преза_вашкеба\225881 Презентации по обучению\тема 2\set-1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5349" y="3142146"/>
            <a:ext cx="431999" cy="4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71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1308" y="501924"/>
            <a:ext cx="4885400" cy="665458"/>
          </a:xfrm>
        </p:spPr>
        <p:txBody>
          <a:bodyPr/>
          <a:lstStyle/>
          <a:p>
            <a:pPr algn="ctr"/>
            <a:r>
              <a:rPr lang="ru-RU" sz="2000" b="1" dirty="0" smtClean="0">
                <a:latin typeface="Arial" panose="020B0604020202020204" pitchFamily="34" charset="0"/>
                <a:cs typeface="Arial" panose="020B0604020202020204" pitchFamily="34" charset="0"/>
              </a:rPr>
              <a:t>Отмена отчетности по контрактам</a:t>
            </a:r>
            <a:endParaRPr lang="ru-RU" sz="2000" b="1" dirty="0">
              <a:latin typeface="Arial" panose="020B0604020202020204" pitchFamily="34" charset="0"/>
              <a:cs typeface="Arial" panose="020B0604020202020204" pitchFamily="34" charset="0"/>
            </a:endParaRPr>
          </a:p>
        </p:txBody>
      </p:sp>
      <p:sp>
        <p:nvSpPr>
          <p:cNvPr id="3" name="Прямоугольник 2"/>
          <p:cNvSpPr/>
          <p:nvPr/>
        </p:nvSpPr>
        <p:spPr>
          <a:xfrm>
            <a:off x="611560" y="1131590"/>
            <a:ext cx="8064896" cy="3662541"/>
          </a:xfrm>
          <a:prstGeom prst="rect">
            <a:avLst/>
          </a:prstGeom>
        </p:spPr>
        <p:txBody>
          <a:bodyPr wrap="square">
            <a:spAutoFit/>
          </a:bodyPr>
          <a:lstStyle/>
          <a:p>
            <a:pPr indent="457200" algn="just"/>
            <a:r>
              <a:rPr lang="ru-RU" sz="1600" dirty="0">
                <a:latin typeface="Arial" panose="020B0604020202020204" pitchFamily="34" charset="0"/>
                <a:cs typeface="Arial" panose="020B0604020202020204" pitchFamily="34" charset="0"/>
              </a:rPr>
              <a:t>В полном объеме исключены положения Федерального закона № 44-ФЗ, регламентирующие обязанность заказчиков по подготовке отчетности по контрактам (об исполнении, изменении и расторжении контрактов</a:t>
            </a:r>
            <a:r>
              <a:rPr lang="ru-RU" sz="1600" dirty="0" smtClean="0">
                <a:latin typeface="Arial" panose="020B0604020202020204" pitchFamily="34" charset="0"/>
                <a:cs typeface="Arial" panose="020B0604020202020204" pitchFamily="34" charset="0"/>
              </a:rPr>
              <a:t>).</a:t>
            </a:r>
          </a:p>
          <a:p>
            <a:pPr indent="457200" algn="just"/>
            <a:endParaRPr lang="ru-RU" sz="1600" dirty="0">
              <a:latin typeface="Arial" panose="020B0604020202020204" pitchFamily="34" charset="0"/>
              <a:cs typeface="Arial" panose="020B0604020202020204" pitchFamily="34" charset="0"/>
            </a:endParaRPr>
          </a:p>
          <a:p>
            <a:pPr indent="457200" algn="just"/>
            <a:r>
              <a:rPr lang="ru-RU" sz="1600" dirty="0">
                <a:latin typeface="Arial" panose="020B0604020202020204" pitchFamily="34" charset="0"/>
                <a:cs typeface="Arial" panose="020B0604020202020204" pitchFamily="34" charset="0"/>
              </a:rPr>
              <a:t>В том числе, перестает действовать Постановление Правительства РФ от 28 </a:t>
            </a:r>
            <a:r>
              <a:rPr lang="ru-RU" sz="1600" dirty="0" smtClean="0">
                <a:latin typeface="Arial" panose="020B0604020202020204" pitchFamily="34" charset="0"/>
                <a:cs typeface="Arial" panose="020B0604020202020204" pitchFamily="34" charset="0"/>
              </a:rPr>
              <a:t>ноября 2013 №1093 </a:t>
            </a:r>
            <a:r>
              <a:rPr lang="ru-RU" sz="1600" dirty="0">
                <a:latin typeface="Arial" panose="020B0604020202020204" pitchFamily="34" charset="0"/>
                <a:cs typeface="Arial" panose="020B0604020202020204" pitchFamily="34" charset="0"/>
              </a:rPr>
              <a:t>«О порядке подготовки и размещения в единой информационной системе в сфере закупок отчета об исполнении государственного (муниципального) контракта и (или) о результатах отдельного этапа его исполнения</a:t>
            </a:r>
            <a:r>
              <a:rPr lang="ru-RU" sz="1600" dirty="0" smtClean="0">
                <a:latin typeface="Arial" panose="020B0604020202020204" pitchFamily="34" charset="0"/>
                <a:cs typeface="Arial" panose="020B0604020202020204" pitchFamily="34" charset="0"/>
              </a:rPr>
              <a:t>».</a:t>
            </a:r>
          </a:p>
          <a:p>
            <a:pPr indent="457200" algn="just"/>
            <a:endParaRPr lang="ru-RU" sz="1600" i="1" dirty="0">
              <a:solidFill>
                <a:schemeClr val="tx1">
                  <a:lumMod val="65000"/>
                  <a:lumOff val="35000"/>
                </a:schemeClr>
              </a:solidFill>
              <a:latin typeface="Arial" panose="020B0604020202020204" pitchFamily="34" charset="0"/>
              <a:cs typeface="Arial" panose="020B0604020202020204" pitchFamily="34" charset="0"/>
            </a:endParaRPr>
          </a:p>
          <a:p>
            <a:pPr indent="457200" algn="just"/>
            <a:r>
              <a:rPr lang="ru-RU" sz="1400" i="1" dirty="0" smtClean="0">
                <a:solidFill>
                  <a:schemeClr val="tx1">
                    <a:lumMod val="75000"/>
                    <a:lumOff val="25000"/>
                  </a:schemeClr>
                </a:solidFill>
                <a:latin typeface="Arial" panose="020B0604020202020204" pitchFamily="34" charset="0"/>
                <a:cs typeface="Arial" panose="020B0604020202020204" pitchFamily="34" charset="0"/>
              </a:rPr>
              <a:t>Письма-пояснения Минфина </a:t>
            </a:r>
            <a:r>
              <a:rPr lang="ru-RU" sz="1400" i="1" dirty="0">
                <a:solidFill>
                  <a:schemeClr val="tx1">
                    <a:lumMod val="75000"/>
                    <a:lumOff val="25000"/>
                  </a:schemeClr>
                </a:solidFill>
                <a:latin typeface="Arial" panose="020B0604020202020204" pitchFamily="34" charset="0"/>
                <a:cs typeface="Arial" panose="020B0604020202020204" pitchFamily="34" charset="0"/>
              </a:rPr>
              <a:t>России </a:t>
            </a:r>
            <a:endParaRPr lang="ru-RU" sz="1400" i="1" dirty="0" smtClean="0">
              <a:solidFill>
                <a:schemeClr val="tx1">
                  <a:lumMod val="75000"/>
                  <a:lumOff val="25000"/>
                </a:schemeClr>
              </a:solidFill>
              <a:latin typeface="Arial" panose="020B0604020202020204" pitchFamily="34" charset="0"/>
              <a:cs typeface="Arial" panose="020B0604020202020204" pitchFamily="34" charset="0"/>
            </a:endParaRPr>
          </a:p>
          <a:p>
            <a:r>
              <a:rPr lang="ru-RU" sz="1400" i="1" dirty="0" smtClean="0">
                <a:solidFill>
                  <a:schemeClr val="tx1">
                    <a:lumMod val="75000"/>
                    <a:lumOff val="25000"/>
                  </a:schemeClr>
                </a:solidFill>
                <a:latin typeface="Arial" panose="020B0604020202020204" pitchFamily="34" charset="0"/>
                <a:cs typeface="Arial" panose="020B0604020202020204" pitchFamily="34" charset="0"/>
              </a:rPr>
              <a:t>Например, Письмо </a:t>
            </a:r>
            <a:r>
              <a:rPr lang="ru-RU" sz="1400" i="1" dirty="0">
                <a:solidFill>
                  <a:schemeClr val="tx1">
                    <a:lumMod val="75000"/>
                    <a:lumOff val="25000"/>
                  </a:schemeClr>
                </a:solidFill>
                <a:latin typeface="Arial" panose="020B0604020202020204" pitchFamily="34" charset="0"/>
                <a:cs typeface="Arial" panose="020B0604020202020204" pitchFamily="34" charset="0"/>
              </a:rPr>
              <a:t>Минфина России от 15 мая 2019 г. N </a:t>
            </a:r>
            <a:r>
              <a:rPr lang="ru-RU" sz="1400" i="1" dirty="0" smtClean="0">
                <a:solidFill>
                  <a:schemeClr val="tx1">
                    <a:lumMod val="75000"/>
                    <a:lumOff val="25000"/>
                  </a:schemeClr>
                </a:solidFill>
                <a:latin typeface="Arial" panose="020B0604020202020204" pitchFamily="34" charset="0"/>
                <a:cs typeface="Arial" panose="020B0604020202020204" pitchFamily="34" charset="0"/>
              </a:rPr>
              <a:t>24-06-08/34937 "О </a:t>
            </a:r>
            <a:r>
              <a:rPr lang="ru-RU" sz="1400" i="1" dirty="0">
                <a:solidFill>
                  <a:schemeClr val="tx1">
                    <a:lumMod val="75000"/>
                    <a:lumOff val="25000"/>
                  </a:schemeClr>
                </a:solidFill>
                <a:latin typeface="Arial" panose="020B0604020202020204" pitchFamily="34" charset="0"/>
                <a:cs typeface="Arial" panose="020B0604020202020204" pitchFamily="34" charset="0"/>
              </a:rPr>
              <a:t>подготовке и размещении в единой информационной системе в сфере закупок отчета об исполнении контракта и (или) о результатах отдельного этапа его исполнения"</a:t>
            </a:r>
            <a:endParaRPr lang="ru-RU" sz="1400" i="1" dirty="0" smtClean="0">
              <a:solidFill>
                <a:schemeClr val="tx1">
                  <a:lumMod val="75000"/>
                  <a:lumOff val="25000"/>
                </a:schemeClr>
              </a:solidFill>
              <a:latin typeface="Arial" panose="020B0604020202020204" pitchFamily="34" charset="0"/>
              <a:cs typeface="Arial" panose="020B0604020202020204" pitchFamily="34" charset="0"/>
            </a:endParaRPr>
          </a:p>
          <a:p>
            <a:pPr indent="457200"/>
            <a:endParaRPr lang="ru-RU" sz="1600" dirty="0">
              <a:latin typeface="Arial" panose="020B0604020202020204" pitchFamily="34" charset="0"/>
              <a:cs typeface="Arial" panose="020B0604020202020204" pitchFamily="34" charset="0"/>
            </a:endParaRPr>
          </a:p>
        </p:txBody>
      </p:sp>
      <p:sp>
        <p:nvSpPr>
          <p:cNvPr id="4" name="Прямоугольник 3"/>
          <p:cNvSpPr/>
          <p:nvPr/>
        </p:nvSpPr>
        <p:spPr>
          <a:xfrm>
            <a:off x="7380312" y="267494"/>
            <a:ext cx="1127232" cy="307777"/>
          </a:xfrm>
          <a:prstGeom prst="rect">
            <a:avLst/>
          </a:prstGeom>
        </p:spPr>
        <p:txBody>
          <a:bodyPr wrap="none">
            <a:spAutoFit/>
          </a:bodyPr>
          <a:lstStyle/>
          <a:p>
            <a:r>
              <a:rPr lang="ru-RU" sz="1400" b="1" dirty="0">
                <a:solidFill>
                  <a:srgbClr val="C00000"/>
                </a:solidFill>
              </a:rPr>
              <a:t>с 12.05.2019</a:t>
            </a:r>
          </a:p>
        </p:txBody>
      </p:sp>
    </p:spTree>
    <p:extLst>
      <p:ext uri="{BB962C8B-B14F-4D97-AF65-F5344CB8AC3E}">
        <p14:creationId xmlns:p14="http://schemas.microsoft.com/office/powerpoint/2010/main" val="389152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21381"/>
            <a:ext cx="7560840" cy="665458"/>
          </a:xfrm>
        </p:spPr>
        <p:txBody>
          <a:bodyPr/>
          <a:lstStyle/>
          <a:p>
            <a:pPr algn="ctr"/>
            <a:r>
              <a:rPr lang="ru-RU" sz="2000" b="1" dirty="0">
                <a:latin typeface="Arial" panose="020B0604020202020204" pitchFamily="34" charset="0"/>
                <a:cs typeface="Arial" panose="020B0604020202020204" pitchFamily="34" charset="0"/>
              </a:rPr>
              <a:t>Уточнение порядка взимания штрафа</a:t>
            </a:r>
            <a:endParaRPr lang="ru-RU" sz="2000" b="1" dirty="0">
              <a:latin typeface="Arial" panose="020B0604020202020204" pitchFamily="34" charset="0"/>
              <a:cs typeface="Arial" panose="020B0604020202020204" pitchFamily="34" charset="0"/>
            </a:endParaRPr>
          </a:p>
        </p:txBody>
      </p:sp>
      <p:sp>
        <p:nvSpPr>
          <p:cNvPr id="4" name="Прямоугольник 3"/>
          <p:cNvSpPr/>
          <p:nvPr/>
        </p:nvSpPr>
        <p:spPr>
          <a:xfrm>
            <a:off x="7524328" y="267493"/>
            <a:ext cx="1127232" cy="307777"/>
          </a:xfrm>
          <a:prstGeom prst="rect">
            <a:avLst/>
          </a:prstGeom>
        </p:spPr>
        <p:txBody>
          <a:bodyPr wrap="none">
            <a:spAutoFit/>
          </a:bodyPr>
          <a:lstStyle/>
          <a:p>
            <a:r>
              <a:rPr lang="ru-RU" sz="1400" b="1" dirty="0">
                <a:solidFill>
                  <a:srgbClr val="C00000"/>
                </a:solidFill>
              </a:rPr>
              <a:t>с 12.05.2019</a:t>
            </a:r>
          </a:p>
        </p:txBody>
      </p:sp>
      <p:sp>
        <p:nvSpPr>
          <p:cNvPr id="6" name="Текст 2"/>
          <p:cNvSpPr>
            <a:spLocks noGrp="1"/>
          </p:cNvSpPr>
          <p:nvPr>
            <p:ph type="body" idx="1"/>
          </p:nvPr>
        </p:nvSpPr>
        <p:spPr>
          <a:xfrm>
            <a:off x="457200" y="1059582"/>
            <a:ext cx="8229599" cy="3394710"/>
          </a:xfrm>
        </p:spPr>
        <p:txBody>
          <a:bodyPr/>
          <a:lstStyle/>
          <a:p>
            <a:pPr indent="457200" algn="just" rtl="0"/>
            <a:r>
              <a:rPr lang="ru-RU" sz="1600" b="1" kern="1200" dirty="0" smtClean="0">
                <a:solidFill>
                  <a:schemeClr val="tx1"/>
                </a:solidFill>
                <a:latin typeface="Arial" panose="020B0604020202020204" pitchFamily="34" charset="0"/>
                <a:ea typeface="+mn-ea"/>
                <a:cs typeface="Arial" panose="020B0604020202020204" pitchFamily="34" charset="0"/>
              </a:rPr>
              <a:t>исключены </a:t>
            </a:r>
            <a:r>
              <a:rPr lang="ru-RU" sz="1600" b="1" kern="1200" dirty="0">
                <a:solidFill>
                  <a:schemeClr val="tx1"/>
                </a:solidFill>
                <a:latin typeface="Arial" panose="020B0604020202020204" pitchFamily="34" charset="0"/>
                <a:ea typeface="+mn-ea"/>
                <a:cs typeface="Arial" panose="020B0604020202020204" pitchFamily="34" charset="0"/>
              </a:rPr>
              <a:t>положения об установлении в контрактах фиксированного размера штрафа</a:t>
            </a:r>
            <a:r>
              <a:rPr lang="ru-RU" sz="1600" kern="1200" dirty="0">
                <a:solidFill>
                  <a:schemeClr val="tx1"/>
                </a:solidFill>
                <a:latin typeface="Arial" panose="020B0604020202020204" pitchFamily="34" charset="0"/>
                <a:ea typeface="+mn-ea"/>
                <a:cs typeface="Arial" panose="020B0604020202020204" pitchFamily="34" charset="0"/>
              </a:rPr>
              <a:t>, что связано в том числе с утвержденными правилами взимания неустоек, согласно которым размер штрафа может зависеть от различных факторов (цена контракта, правовой статус организации, вид работ, вид обязательства</a:t>
            </a:r>
            <a:r>
              <a:rPr lang="ru-RU" sz="1600" kern="1200" dirty="0">
                <a:solidFill>
                  <a:schemeClr val="tx1"/>
                </a:solidFill>
                <a:latin typeface="Arial" panose="020B0604020202020204" pitchFamily="34" charset="0"/>
                <a:ea typeface="+mn-ea"/>
                <a:cs typeface="Arial" panose="020B0604020202020204" pitchFamily="34" charset="0"/>
              </a:rPr>
              <a:t>);</a:t>
            </a:r>
          </a:p>
          <a:p>
            <a:pPr indent="457200" algn="just" rtl="0"/>
            <a:endParaRPr lang="ru-RU" sz="900" kern="1200" dirty="0">
              <a:solidFill>
                <a:schemeClr val="tx1"/>
              </a:solidFill>
              <a:latin typeface="Arial" panose="020B0604020202020204" pitchFamily="34" charset="0"/>
              <a:ea typeface="+mn-ea"/>
              <a:cs typeface="Arial" panose="020B0604020202020204" pitchFamily="34" charset="0"/>
            </a:endParaRPr>
          </a:p>
          <a:p>
            <a:pPr indent="457200" algn="just" rtl="0"/>
            <a:r>
              <a:rPr lang="ru-RU" sz="1600" kern="1200" dirty="0" smtClean="0">
                <a:solidFill>
                  <a:schemeClr val="tx1"/>
                </a:solidFill>
                <a:latin typeface="Arial" panose="020B0604020202020204" pitchFamily="34" charset="0"/>
                <a:ea typeface="+mn-ea"/>
                <a:cs typeface="Arial" panose="020B0604020202020204" pitchFamily="34" charset="0"/>
              </a:rPr>
              <a:t>установлен </a:t>
            </a:r>
            <a:r>
              <a:rPr lang="ru-RU" sz="1600" kern="1200" dirty="0">
                <a:solidFill>
                  <a:schemeClr val="tx1"/>
                </a:solidFill>
                <a:latin typeface="Arial" panose="020B0604020202020204" pitchFamily="34" charset="0"/>
                <a:ea typeface="+mn-ea"/>
                <a:cs typeface="Arial" panose="020B0604020202020204" pitchFamily="34" charset="0"/>
              </a:rPr>
              <a:t>точный размер пени, начисляемых поставщикам за просрочку исполнения обязательств (1/300 ключевой ставки ЦБ РФ), что устранит правовую неопределенность между положениями закона и установленными Правительством РФ правилами взимания неустоек</a:t>
            </a:r>
            <a:r>
              <a:rPr lang="ru-RU" sz="1600" kern="1200" dirty="0">
                <a:solidFill>
                  <a:schemeClr val="tx1"/>
                </a:solidFill>
                <a:latin typeface="Arial" panose="020B0604020202020204" pitchFamily="34" charset="0"/>
                <a:ea typeface="+mn-ea"/>
                <a:cs typeface="Arial" panose="020B0604020202020204" pitchFamily="34" charset="0"/>
              </a:rPr>
              <a:t>;</a:t>
            </a:r>
          </a:p>
          <a:p>
            <a:pPr indent="457200" algn="just" rtl="0"/>
            <a:endParaRPr lang="ru-RU" sz="700" kern="1200" dirty="0">
              <a:solidFill>
                <a:schemeClr val="tx1"/>
              </a:solidFill>
              <a:latin typeface="Arial" panose="020B0604020202020204" pitchFamily="34" charset="0"/>
              <a:ea typeface="+mn-ea"/>
              <a:cs typeface="Arial" panose="020B0604020202020204" pitchFamily="34" charset="0"/>
            </a:endParaRPr>
          </a:p>
          <a:p>
            <a:pPr indent="457200" algn="just" rtl="0"/>
            <a:r>
              <a:rPr lang="ru-RU" sz="1600" kern="1200" dirty="0">
                <a:solidFill>
                  <a:schemeClr val="tx1"/>
                </a:solidFill>
                <a:latin typeface="Arial" panose="020B0604020202020204" pitchFamily="34" charset="0"/>
                <a:ea typeface="+mn-ea"/>
                <a:cs typeface="Arial" panose="020B0604020202020204" pitchFamily="34" charset="0"/>
              </a:rPr>
              <a:t>введены </a:t>
            </a:r>
            <a:r>
              <a:rPr lang="ru-RU" sz="1600" kern="1200" dirty="0">
                <a:solidFill>
                  <a:schemeClr val="tx1"/>
                </a:solidFill>
                <a:latin typeface="Arial" panose="020B0604020202020204" pitchFamily="34" charset="0"/>
                <a:ea typeface="+mn-ea"/>
                <a:cs typeface="Arial" panose="020B0604020202020204" pitchFamily="34" charset="0"/>
              </a:rPr>
              <a:t>исключения для случаев начисления пени заказчикам и поставщикам в установленном законом размере, когда законодательством РФ может быть предусмотрен иной порядок их начисления (например, при просрочке платежей за газ и услуг по транспортировке газа размер пени зависит от количества дней просрочки: до 60 дней просрочки – 1/300 ключевой ставки ЦБ РФ, с 61 до 90 – 1/170, с 91 дня и далее – 1/130</a:t>
            </a:r>
            <a:r>
              <a:rPr lang="ru-RU" sz="1600" kern="1200" dirty="0">
                <a:solidFill>
                  <a:schemeClr val="tx1"/>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18114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9300" y="445808"/>
            <a:ext cx="4885400" cy="457517"/>
          </a:xfrm>
        </p:spPr>
        <p:txBody>
          <a:bodyPr/>
          <a:lstStyle/>
          <a:p>
            <a:pPr algn="ctr"/>
            <a:r>
              <a:rPr lang="ru-RU" sz="2000" b="1" dirty="0">
                <a:latin typeface="Arial" panose="020B0604020202020204" pitchFamily="34" charset="0"/>
                <a:cs typeface="Arial" panose="020B0604020202020204" pitchFamily="34" charset="0"/>
              </a:rPr>
              <a:t>Реформа контроля</a:t>
            </a:r>
          </a:p>
        </p:txBody>
      </p:sp>
      <p:sp>
        <p:nvSpPr>
          <p:cNvPr id="4" name="Прямоугольник 3"/>
          <p:cNvSpPr/>
          <p:nvPr/>
        </p:nvSpPr>
        <p:spPr>
          <a:xfrm>
            <a:off x="7524328" y="267493"/>
            <a:ext cx="1127232" cy="307777"/>
          </a:xfrm>
          <a:prstGeom prst="rect">
            <a:avLst/>
          </a:prstGeom>
        </p:spPr>
        <p:txBody>
          <a:bodyPr wrap="none">
            <a:spAutoFit/>
          </a:bodyPr>
          <a:lstStyle/>
          <a:p>
            <a:r>
              <a:rPr lang="ru-RU" sz="1400" b="1" dirty="0">
                <a:solidFill>
                  <a:srgbClr val="C00000"/>
                </a:solidFill>
              </a:rPr>
              <a:t>с 12.05.2019</a:t>
            </a:r>
          </a:p>
        </p:txBody>
      </p:sp>
      <p:sp>
        <p:nvSpPr>
          <p:cNvPr id="5" name="TextBox 4"/>
          <p:cNvSpPr txBox="1"/>
          <p:nvPr/>
        </p:nvSpPr>
        <p:spPr>
          <a:xfrm>
            <a:off x="611560" y="987574"/>
            <a:ext cx="8040000" cy="4001095"/>
          </a:xfrm>
          <a:prstGeom prst="rect">
            <a:avLst/>
          </a:prstGeom>
          <a:noFill/>
        </p:spPr>
        <p:txBody>
          <a:bodyPr wrap="square" rtlCol="0">
            <a:spAutoFit/>
          </a:bodyPr>
          <a:lstStyle/>
          <a:p>
            <a:pPr indent="457200" algn="just"/>
            <a:r>
              <a:rPr lang="ru-RU" sz="1600" b="1" dirty="0">
                <a:latin typeface="Arial" panose="020B0604020202020204" pitchFamily="34" charset="0"/>
                <a:cs typeface="Arial" panose="020B0604020202020204" pitchFamily="34" charset="0"/>
              </a:rPr>
              <a:t>Статья 106 44-ФЗ </a:t>
            </a:r>
            <a:r>
              <a:rPr lang="ru-RU" sz="1600" dirty="0">
                <a:latin typeface="Arial" panose="020B0604020202020204" pitchFamily="34" charset="0"/>
                <a:cs typeface="Arial" panose="020B0604020202020204" pitchFamily="34" charset="0"/>
              </a:rPr>
              <a:t>дополнена новой ч. 5.1 –заказчики не должны предоставлять бумажные версии документов в ФАС при рассмотрении жалоб, если они имеются в ЕИС. </a:t>
            </a:r>
            <a:r>
              <a:rPr lang="ru-RU" sz="1600" dirty="0">
                <a:latin typeface="Arial" panose="020B0604020202020204" pitchFamily="34" charset="0"/>
                <a:cs typeface="Arial" panose="020B0604020202020204" pitchFamily="34" charset="0"/>
              </a:rPr>
              <a:t>При расхождении информации в «бумажной» форме и в ЕИС, приоритет будет отдаваться информации в ЕИС</a:t>
            </a:r>
            <a:r>
              <a:rPr lang="ru-RU" sz="1600" dirty="0" smtClean="0">
                <a:latin typeface="Arial" panose="020B0604020202020204" pitchFamily="34" charset="0"/>
                <a:cs typeface="Arial" panose="020B0604020202020204" pitchFamily="34" charset="0"/>
              </a:rPr>
              <a:t>.</a:t>
            </a:r>
          </a:p>
          <a:p>
            <a:pPr indent="457200" algn="just"/>
            <a:endParaRPr lang="ru-RU" sz="1100" dirty="0">
              <a:latin typeface="Arial" panose="020B0604020202020204" pitchFamily="34" charset="0"/>
              <a:cs typeface="Arial" panose="020B0604020202020204" pitchFamily="34" charset="0"/>
            </a:endParaRPr>
          </a:p>
          <a:p>
            <a:pPr indent="457200" algn="just"/>
            <a:r>
              <a:rPr lang="ru-RU" sz="1600" b="1" dirty="0">
                <a:latin typeface="Arial" panose="020B0604020202020204" pitchFamily="34" charset="0"/>
                <a:cs typeface="Arial" panose="020B0604020202020204" pitchFamily="34" charset="0"/>
              </a:rPr>
              <a:t>Часть 7 статьи 104 44-ФЗ </a:t>
            </a:r>
            <a:r>
              <a:rPr lang="ru-RU" sz="1600" dirty="0">
                <a:latin typeface="Arial" panose="020B0604020202020204" pitchFamily="34" charset="0"/>
                <a:cs typeface="Arial" panose="020B0604020202020204" pitchFamily="34" charset="0"/>
              </a:rPr>
              <a:t>представлена в новой редакции: срок рассмотрения ФАС информации о включении в РНП сведений о поставщике сокращен до 5 рабочих </a:t>
            </a:r>
            <a:r>
              <a:rPr lang="ru-RU" sz="1600" dirty="0" smtClean="0">
                <a:latin typeface="Arial" panose="020B0604020202020204" pitchFamily="34" charset="0"/>
                <a:cs typeface="Arial" panose="020B0604020202020204" pitchFamily="34" charset="0"/>
              </a:rPr>
              <a:t>дней.</a:t>
            </a:r>
          </a:p>
          <a:p>
            <a:pPr indent="457200" algn="just"/>
            <a:endParaRPr lang="ru-RU" sz="1200" dirty="0">
              <a:latin typeface="Arial" panose="020B0604020202020204" pitchFamily="34" charset="0"/>
              <a:cs typeface="Arial" panose="020B0604020202020204" pitchFamily="34" charset="0"/>
            </a:endParaRPr>
          </a:p>
          <a:p>
            <a:pPr indent="457200" algn="just"/>
            <a:r>
              <a:rPr lang="ru-RU" sz="1600" dirty="0">
                <a:latin typeface="Arial" panose="020B0604020202020204" pitchFamily="34" charset="0"/>
                <a:cs typeface="Arial" panose="020B0604020202020204" pitchFamily="34" charset="0"/>
              </a:rPr>
              <a:t>Также с 10 до 5 календарных дней с даты размещения в ЕИС протоколов, составляемых в ходе закупки, сократится предельный срок обжалования участниками закупок действий (бездействия) заказчика, уполномоченного органа, уполномоченного учреждения, специализированной организации, комиссии по осуществлению закупок, ее членов, должностного лица контрактной службы, контрактного управляющего, а также операторов электронных площадок.</a:t>
            </a:r>
          </a:p>
          <a:p>
            <a:endParaRPr lang="ru-RU" sz="1400" dirty="0"/>
          </a:p>
        </p:txBody>
      </p:sp>
    </p:spTree>
    <p:extLst>
      <p:ext uri="{BB962C8B-B14F-4D97-AF65-F5344CB8AC3E}">
        <p14:creationId xmlns:p14="http://schemas.microsoft.com/office/powerpoint/2010/main" val="3182982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6153</Words>
  <Application>Microsoft Office PowerPoint</Application>
  <PresentationFormat>Экран (16:9)</PresentationFormat>
  <Paragraphs>603</Paragraphs>
  <Slides>64</Slides>
  <Notes>1</Notes>
  <HiddenSlides>0</HiddenSlides>
  <MMClips>0</MMClips>
  <ScaleCrop>false</ScaleCrop>
  <HeadingPairs>
    <vt:vector size="4" baseType="variant">
      <vt:variant>
        <vt:lpstr>Тема</vt:lpstr>
      </vt:variant>
      <vt:variant>
        <vt:i4>4</vt:i4>
      </vt:variant>
      <vt:variant>
        <vt:lpstr>Заголовки слайдов</vt:lpstr>
      </vt:variant>
      <vt:variant>
        <vt:i4>64</vt:i4>
      </vt:variant>
    </vt:vector>
  </HeadingPairs>
  <TitlesOfParts>
    <vt:vector size="68" baseType="lpstr">
      <vt:lpstr>Office Theme</vt:lpstr>
      <vt:lpstr>1_Office Theme</vt:lpstr>
      <vt:lpstr>2_Office Theme</vt:lpstr>
      <vt:lpstr>1_Тема Office</vt:lpstr>
      <vt:lpstr>Презентация PowerPoint</vt:lpstr>
      <vt:lpstr>Докладчик </vt:lpstr>
      <vt:lpstr>Вопросы доклада</vt:lpstr>
      <vt:lpstr>Перечень площадок по 44-ФЗ</vt:lpstr>
      <vt:lpstr>Новые способы закупок  по 44-ФЗ</vt:lpstr>
      <vt:lpstr>Изменения в 44-ФЗ (май-июль 2019)</vt:lpstr>
      <vt:lpstr>Отмена отчетности по контрактам</vt:lpstr>
      <vt:lpstr>Уточнение порядка взимания штрафа</vt:lpstr>
      <vt:lpstr>Реформа контроля</vt:lpstr>
      <vt:lpstr> Уточнения по обеспечению заявок </vt:lpstr>
      <vt:lpstr> Изменение порядка участия в процедурах с доп.требованиями </vt:lpstr>
      <vt:lpstr>Дополнение случаев проведения конкурсов с ограниченным участием</vt:lpstr>
      <vt:lpstr>Изменения в 44-ФЗ в 2019 году. Извещение и документация по новым правилам</vt:lpstr>
      <vt:lpstr>Изменения порядка проведения электронных аукционов </vt:lpstr>
      <vt:lpstr>Извещение о проведении электронного аукциона и продление</vt:lpstr>
      <vt:lpstr>Извещение и документация по аукциону по новым правилам</vt:lpstr>
      <vt:lpstr>Разъяснение положений аукционной документации</vt:lpstr>
      <vt:lpstr>Заявка на участие в ЭА по новым правилам. Первая часть</vt:lpstr>
      <vt:lpstr>Заявка на участие в ЭА. Вторая часть</vt:lpstr>
      <vt:lpstr>Заявка на участие в ЭА. Вторая часть</vt:lpstr>
      <vt:lpstr>Рассмотрение первых частей</vt:lpstr>
      <vt:lpstr>Проведение ЭА</vt:lpstr>
      <vt:lpstr>Рассмотрение 2 частей</vt:lpstr>
      <vt:lpstr>Аукцион не состоялся. Заключение контракта</vt:lpstr>
      <vt:lpstr>Изменения в проектах ГК</vt:lpstr>
      <vt:lpstr>Изменения порядка заключения контрактов</vt:lpstr>
      <vt:lpstr>Изменения порядка работы с обеспечением исполнения контракта </vt:lpstr>
      <vt:lpstr>Дополнительные льготы для СМП и СОНКО</vt:lpstr>
      <vt:lpstr>Сокращение срока возврата обеспечения исполнения контракта </vt:lpstr>
      <vt:lpstr>Новые условия закупки у единственного поставщика</vt:lpstr>
      <vt:lpstr>Новые условия изменения контрактов</vt:lpstr>
      <vt:lpstr>Пересмотр сроков исполнения контрактов </vt:lpstr>
      <vt:lpstr>Прочие изменения с июля 2019 года</vt:lpstr>
      <vt:lpstr>Экспертиза </vt:lpstr>
      <vt:lpstr>Экспертиза </vt:lpstr>
      <vt:lpstr>Изменения, вступающие в силу с 01.10.2019</vt:lpstr>
      <vt:lpstr>Планирование, нормирование и обоснование закупок</vt:lpstr>
      <vt:lpstr>Изменения в 44-ФЗ в 2019 году. Нацрежим</vt:lpstr>
      <vt:lpstr>Изменения в 44-ФЗ в 2019 году. Нацрежим</vt:lpstr>
      <vt:lpstr>Изменения в 44-ФЗ в 2019 году. Нацрежим</vt:lpstr>
      <vt:lpstr>Способы обеспечения заявок по 44-ФЗ в 2019 году</vt:lpstr>
      <vt:lpstr>Спецсчета для внесения обеспечения заявок</vt:lpstr>
      <vt:lpstr>Когда и для кого введены спецсчета?</vt:lpstr>
      <vt:lpstr>По каким типам процедур применяются спецсчет?</vt:lpstr>
      <vt:lpstr>Открытие спецсчета  </vt:lpstr>
      <vt:lpstr>Изменения в 44-ФЗ на 2020 год. Контроль</vt:lpstr>
      <vt:lpstr>Изменения в 44-ФЗ на 2020 год. Контроль</vt:lpstr>
      <vt:lpstr>О регистрации участников закупок в ЕИС с 2019 года</vt:lpstr>
      <vt:lpstr>Кто должен пройти регистрацию в ЕИС?</vt:lpstr>
      <vt:lpstr>  Сроки регистрации в ЕИС </vt:lpstr>
      <vt:lpstr>Открытие спецсчета с привязкой к ЕИС</vt:lpstr>
      <vt:lpstr>Взимание платы с победителя</vt:lpstr>
      <vt:lpstr>Конкурс в электронной форме по 44-ФЗ</vt:lpstr>
      <vt:lpstr>Открытый конкурс с ограниченным  участием в электронной форме</vt:lpstr>
      <vt:lpstr>Двухэтапный конкурс в электронной форме</vt:lpstr>
      <vt:lpstr>Двухэтапный конкурс в электронной форме</vt:lpstr>
      <vt:lpstr>Проблемы организации и проведения конкурсов</vt:lpstr>
      <vt:lpstr>Проблемы организации и проведения конкурсов</vt:lpstr>
      <vt:lpstr>Запрос предложений в электронной форме</vt:lpstr>
      <vt:lpstr>Проблемы организации и проведения запросов предложений</vt:lpstr>
      <vt:lpstr>Запрос котировок в электронной форме</vt:lpstr>
      <vt:lpstr>Проблемы организации и проведения запросов котировок</vt:lpstr>
      <vt:lpstr>Порядок заключения контракта</vt:lpstr>
      <vt:lpstr>Порядок заключения контракта  (продолжение)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d.sozaeva</dc:creator>
  <cp:lastModifiedBy>d.sozaeva</cp:lastModifiedBy>
  <cp:revision>70</cp:revision>
  <dcterms:created xsi:type="dcterms:W3CDTF">2019-02-07T08:11:41Z</dcterms:created>
  <dcterms:modified xsi:type="dcterms:W3CDTF">2019-07-03T15:41:04Z</dcterms:modified>
</cp:coreProperties>
</file>