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350" r:id="rId4"/>
    <p:sldId id="351" r:id="rId5"/>
    <p:sldId id="303" r:id="rId6"/>
    <p:sldId id="352" r:id="rId7"/>
    <p:sldId id="361" r:id="rId8"/>
    <p:sldId id="362" r:id="rId9"/>
    <p:sldId id="363" r:id="rId10"/>
    <p:sldId id="364" r:id="rId11"/>
    <p:sldId id="365" r:id="rId12"/>
    <p:sldId id="258" r:id="rId13"/>
    <p:sldId id="260" r:id="rId14"/>
    <p:sldId id="261" r:id="rId15"/>
    <p:sldId id="359" r:id="rId16"/>
    <p:sldId id="360" r:id="rId17"/>
    <p:sldId id="262" r:id="rId18"/>
    <p:sldId id="345" r:id="rId19"/>
    <p:sldId id="346" r:id="rId20"/>
    <p:sldId id="353" r:id="rId21"/>
    <p:sldId id="354" r:id="rId22"/>
    <p:sldId id="355" r:id="rId23"/>
    <p:sldId id="267" r:id="rId24"/>
    <p:sldId id="271" r:id="rId25"/>
    <p:sldId id="304" r:id="rId26"/>
    <p:sldId id="318" r:id="rId27"/>
    <p:sldId id="308" r:id="rId28"/>
    <p:sldId id="309" r:id="rId29"/>
    <p:sldId id="310" r:id="rId30"/>
    <p:sldId id="311" r:id="rId31"/>
    <p:sldId id="312" r:id="rId32"/>
    <p:sldId id="313" r:id="rId33"/>
    <p:sldId id="314" r:id="rId34"/>
    <p:sldId id="316" r:id="rId35"/>
    <p:sldId id="319" r:id="rId36"/>
    <p:sldId id="322" r:id="rId37"/>
    <p:sldId id="323" r:id="rId38"/>
    <p:sldId id="324" r:id="rId39"/>
    <p:sldId id="347" r:id="rId40"/>
    <p:sldId id="326" r:id="rId41"/>
    <p:sldId id="349" r:id="rId42"/>
    <p:sldId id="327" r:id="rId43"/>
    <p:sldId id="328" r:id="rId44"/>
    <p:sldId id="329" r:id="rId45"/>
    <p:sldId id="332" r:id="rId46"/>
    <p:sldId id="333" r:id="rId47"/>
    <p:sldId id="334" r:id="rId48"/>
    <p:sldId id="335" r:id="rId49"/>
    <p:sldId id="336" r:id="rId50"/>
    <p:sldId id="337" r:id="rId51"/>
    <p:sldId id="338" r:id="rId52"/>
    <p:sldId id="330" r:id="rId53"/>
    <p:sldId id="358" r:id="rId54"/>
    <p:sldId id="339" r:id="rId55"/>
    <p:sldId id="340" r:id="rId56"/>
    <p:sldId id="341" r:id="rId57"/>
    <p:sldId id="342" r:id="rId58"/>
    <p:sldId id="343" r:id="rId59"/>
    <p:sldId id="344" r:id="rId60"/>
    <p:sldId id="366" r:id="rId61"/>
    <p:sldId id="367" r:id="rId62"/>
    <p:sldId id="368" r:id="rId63"/>
    <p:sldId id="369" r:id="rId6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>
      <p:cViewPr varScale="1">
        <p:scale>
          <a:sx n="116" d="100"/>
          <a:sy n="116" d="100"/>
        </p:scale>
        <p:origin x="1500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9EF60-B4F9-49E0-8C43-5F725427C247}" type="datetimeFigureOut">
              <a:rPr lang="ru-RU" smtClean="0"/>
              <a:t>12.12.2018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6E133-BCCA-4F80-8B29-7DF404F71174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9EF60-B4F9-49E0-8C43-5F725427C247}" type="datetimeFigureOut">
              <a:rPr lang="ru-RU" smtClean="0"/>
              <a:t>12.12.2018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6E133-BCCA-4F80-8B29-7DF404F71174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9EF60-B4F9-49E0-8C43-5F725427C247}" type="datetimeFigureOut">
              <a:rPr lang="ru-RU" smtClean="0"/>
              <a:t>12.12.2018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6E133-BCCA-4F80-8B29-7DF404F71174}" type="slidenum">
              <a:rPr lang="ru-RU" smtClean="0"/>
              <a:t>‹#›</a:t>
            </a:fld>
            <a:endParaRPr lang="ru-RU" dirty="0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9EF60-B4F9-49E0-8C43-5F725427C247}" type="datetimeFigureOut">
              <a:rPr lang="ru-RU" smtClean="0"/>
              <a:t>12.12.2018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6E133-BCCA-4F80-8B29-7DF404F71174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9EF60-B4F9-49E0-8C43-5F725427C247}" type="datetimeFigureOut">
              <a:rPr lang="ru-RU" smtClean="0"/>
              <a:t>12.12.2018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6E133-BCCA-4F80-8B29-7DF404F71174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9EF60-B4F9-49E0-8C43-5F725427C247}" type="datetimeFigureOut">
              <a:rPr lang="ru-RU" smtClean="0"/>
              <a:t>12.12.2018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6E133-BCCA-4F80-8B29-7DF404F71174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9EF60-B4F9-49E0-8C43-5F725427C247}" type="datetimeFigureOut">
              <a:rPr lang="ru-RU" smtClean="0"/>
              <a:t>12.12.2018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6E133-BCCA-4F80-8B29-7DF404F71174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9EF60-B4F9-49E0-8C43-5F725427C247}" type="datetimeFigureOut">
              <a:rPr lang="ru-RU" smtClean="0"/>
              <a:t>12.12.2018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6E133-BCCA-4F80-8B29-7DF404F71174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9EF60-B4F9-49E0-8C43-5F725427C247}" type="datetimeFigureOut">
              <a:rPr lang="ru-RU" smtClean="0"/>
              <a:t>12.12.2018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6E133-BCCA-4F80-8B29-7DF404F71174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9EF60-B4F9-49E0-8C43-5F725427C247}" type="datetimeFigureOut">
              <a:rPr lang="ru-RU" smtClean="0"/>
              <a:t>12.12.2018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6E133-BCCA-4F80-8B29-7DF404F71174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9EF60-B4F9-49E0-8C43-5F725427C247}" type="datetimeFigureOut">
              <a:rPr lang="ru-RU" smtClean="0"/>
              <a:t>12.12.2018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6E133-BCCA-4F80-8B29-7DF404F71174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51A9EF60-B4F9-49E0-8C43-5F725427C247}" type="datetimeFigureOut">
              <a:rPr lang="ru-RU" smtClean="0"/>
              <a:t>12.12.2018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0096E133-BCCA-4F80-8B29-7DF404F71174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minsvyaz.ru/ru/activity/govservices/certification_authority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Основные изменения законодательства о </a:t>
            </a:r>
            <a:r>
              <a:rPr lang="ru-RU" dirty="0" smtClean="0"/>
              <a:t>закупках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lvl="0">
              <a:buClr>
                <a:srgbClr val="31B6FD"/>
              </a:buClr>
            </a:pPr>
            <a:r>
              <a:rPr lang="ru-RU" dirty="0"/>
              <a:t>ВЕРГУНОВА Ольга Викторовна </a:t>
            </a:r>
          </a:p>
          <a:p>
            <a:pPr lvl="0">
              <a:buClr>
                <a:srgbClr val="31B6FD"/>
              </a:buClr>
            </a:pPr>
            <a:r>
              <a:rPr lang="ru-RU" sz="1800" dirty="0"/>
              <a:t>руководитель направления </a:t>
            </a:r>
          </a:p>
          <a:p>
            <a:pPr lvl="0">
              <a:buClr>
                <a:srgbClr val="31B6FD"/>
              </a:buClr>
            </a:pPr>
            <a:r>
              <a:rPr lang="ru-RU" sz="1800" dirty="0"/>
              <a:t>методологии организации торгов</a:t>
            </a:r>
          </a:p>
          <a:p>
            <a:pPr lvl="0">
              <a:buClr>
                <a:srgbClr val="31B6FD"/>
              </a:buClr>
            </a:pPr>
            <a:r>
              <a:rPr lang="ru-RU" sz="1800"/>
              <a:t> Национальной электронной площадки</a:t>
            </a:r>
            <a:endParaRPr lang="ru-RU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40C5E375-CCC3-42EA-B254-3E3A9174B6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2891" y="5733256"/>
            <a:ext cx="2190750" cy="676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92202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2675466"/>
            <a:ext cx="8712967" cy="3993893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ru-RU" sz="2500" dirty="0" smtClean="0"/>
              <a:t>Оператор </a:t>
            </a:r>
            <a:r>
              <a:rPr lang="ru-RU" sz="2500" dirty="0"/>
              <a:t>электронной площадки, в том числе путем информационного взаимодействия с </a:t>
            </a:r>
            <a:r>
              <a:rPr lang="ru-RU" sz="2500" dirty="0" smtClean="0"/>
              <a:t>ГИС, </a:t>
            </a:r>
            <a:r>
              <a:rPr lang="ru-RU" sz="2500" dirty="0"/>
              <a:t>в соответствии с требованиями, установленными частью 2 </a:t>
            </a:r>
            <a:r>
              <a:rPr lang="ru-RU" sz="2500" dirty="0" smtClean="0"/>
              <a:t>статьи 24.1, </a:t>
            </a:r>
            <a:r>
              <a:rPr lang="ru-RU" sz="2500" dirty="0"/>
              <a:t>обеспечивает предоставление заказчику в сроки и случаях, установленных настоящим Федеральным законом, следующих документов и информации:</a:t>
            </a:r>
          </a:p>
          <a:p>
            <a:r>
              <a:rPr lang="ru-RU" sz="2500" dirty="0"/>
              <a:t>1) копии учредительных документов участника закупки (для юридического лица), надлежащим образом заверенный перевод на русский язык учредительных документов юридического лица в соответствии с законодательством соответствующего государства (для иностранного лица);</a:t>
            </a:r>
          </a:p>
          <a:p>
            <a:r>
              <a:rPr lang="ru-RU" sz="2500" dirty="0"/>
              <a:t>2) фамилия, имя, отчество (при наличии) и должность лица, имеющего право без доверенности действовать от имени юридического лица, а также </a:t>
            </a:r>
            <a:r>
              <a:rPr lang="ru-RU" sz="2500" b="1" dirty="0"/>
              <a:t>паспортные данные такого лица</a:t>
            </a:r>
            <a:r>
              <a:rPr lang="ru-RU" sz="2500" dirty="0"/>
              <a:t> или данные иных документов, удостоверяющих личность в соответствии с законодательством Российской Федерации, и идентификационный номер налогоплательщика (при его наличии);</a:t>
            </a:r>
          </a:p>
          <a:p>
            <a:r>
              <a:rPr lang="ru-RU" sz="2500" dirty="0"/>
              <a:t>3) </a:t>
            </a:r>
            <a:r>
              <a:rPr lang="ru-RU" sz="2500" dirty="0" smtClean="0"/>
              <a:t>ИНН этого </a:t>
            </a:r>
            <a:r>
              <a:rPr lang="ru-RU" sz="2500" dirty="0"/>
              <a:t>участника закупки или в соответствии с законодательством соответствующего государства аналог идентификационного номера налогоплательщика участника закупки (для иностранного лица);</a:t>
            </a:r>
          </a:p>
          <a:p>
            <a:r>
              <a:rPr lang="ru-RU" sz="2500" dirty="0"/>
              <a:t>4) решение (копия решения) о согласии на совершение или о последующем одобрении крупных сделок по результатам электронных процедур от имени участника закупки - юридического лица с указанием </a:t>
            </a:r>
            <a:r>
              <a:rPr lang="ru-RU" sz="2500" b="1" dirty="0"/>
              <a:t>максимальных параметров условий одной сделки</a:t>
            </a:r>
            <a:r>
              <a:rPr lang="ru-RU" sz="2500" dirty="0"/>
              <a:t>;</a:t>
            </a:r>
          </a:p>
          <a:p>
            <a:r>
              <a:rPr lang="ru-RU" sz="2500" dirty="0"/>
              <a:t>5) копия документа, удостоверяющего личность участника закупки в соответствии с законодательством Российской Федерации (для физического лица, не являющегося индивидуальным предпринимателем);</a:t>
            </a:r>
          </a:p>
          <a:p>
            <a:r>
              <a:rPr lang="ru-RU" sz="2500" dirty="0"/>
              <a:t>6) надлежащим образом заверенный перевод на русский язык документов о государственной регистрации юридического лица или физического лица в качестве индивидуального предпринимателя в соответствии с законодательством соответствующего государства (для иностранного лица);</a:t>
            </a:r>
          </a:p>
          <a:p>
            <a:r>
              <a:rPr lang="ru-RU" sz="2500" dirty="0"/>
              <a:t>7) </a:t>
            </a:r>
            <a:r>
              <a:rPr lang="ru-RU" sz="2500" b="1" dirty="0"/>
              <a:t>выписка</a:t>
            </a:r>
            <a:r>
              <a:rPr lang="ru-RU" sz="2500" dirty="0"/>
              <a:t> из единого государственного реестра юридических лиц (для юридического лица), выписка из единого государственного реестра индивидуальных предпринимателей (для индивидуального предпринимателя).</a:t>
            </a:r>
          </a:p>
          <a:p>
            <a:endParaRPr lang="ru-RU" dirty="0"/>
          </a:p>
          <a:p>
            <a:endParaRPr lang="ru-RU" dirty="0" smtClean="0">
              <a:solidFill>
                <a:schemeClr val="tx1"/>
              </a:solidFill>
            </a:endParaRPr>
          </a:p>
          <a:p>
            <a:endParaRPr lang="ru-RU" dirty="0" smtClean="0">
              <a:solidFill>
                <a:schemeClr val="tx1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100" dirty="0" smtClean="0"/>
              <a:t>Противоречия</a:t>
            </a: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568" y="1794904"/>
            <a:ext cx="2194750" cy="6767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4873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2675466"/>
            <a:ext cx="8712967" cy="399389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 smtClean="0"/>
              <a:t>Часть 6 статьи 69: Заявка </a:t>
            </a:r>
            <a:r>
              <a:rPr lang="ru-RU" dirty="0"/>
              <a:t>на участие в электронном аукционе признается не соответствующей требованиям, установленным документацией о таком аукционе, в случае:</a:t>
            </a:r>
          </a:p>
          <a:p>
            <a:r>
              <a:rPr lang="ru-RU" dirty="0"/>
              <a:t>1) непредставления документов и информации, которые предусмотрены </a:t>
            </a:r>
            <a:r>
              <a:rPr lang="ru-RU" b="1" dirty="0"/>
              <a:t>частью 11 статьи 24.1</a:t>
            </a:r>
            <a:r>
              <a:rPr lang="ru-RU" dirty="0"/>
              <a:t>, частями 3 и 5 статьи 66 настоящего Федерального закона, несоответствия указанных документов и информации требованиям, установленным документацией о таком аукционе, наличия в указанных документах недостоверной информации об участнике такого аукциона на дату и время окончания срока подачи заявок на участие в таком аукционе;</a:t>
            </a:r>
          </a:p>
          <a:p>
            <a:endParaRPr lang="ru-RU" dirty="0"/>
          </a:p>
          <a:p>
            <a:endParaRPr lang="ru-RU" dirty="0" smtClean="0">
              <a:solidFill>
                <a:schemeClr val="tx1"/>
              </a:solidFill>
            </a:endParaRPr>
          </a:p>
          <a:p>
            <a:endParaRPr lang="ru-RU" dirty="0" smtClean="0">
              <a:solidFill>
                <a:schemeClr val="tx1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100" dirty="0" smtClean="0"/>
              <a:t>Противоречия</a:t>
            </a: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568" y="1794904"/>
            <a:ext cx="2194750" cy="6767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0545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>
            <a:extLst>
              <a:ext uri="{FF2B5EF4-FFF2-40B4-BE49-F238E27FC236}">
                <a16:creationId xmlns:a16="http://schemas.microsoft.com/office/drawing/2014/main" xmlns="" id="{1BF5ABDC-AD51-4EE6-8A7C-F2372AB040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0832" y="431954"/>
            <a:ext cx="8229600" cy="1879572"/>
          </a:xfrm>
        </p:spPr>
        <p:txBody>
          <a:bodyPr>
            <a:normAutofit/>
          </a:bodyPr>
          <a:lstStyle/>
          <a:p>
            <a:r>
              <a:rPr lang="ru-RU" sz="3100" dirty="0" smtClean="0"/>
              <a:t>Вопросы информационного обеспечения (новые части 13 и 14 статьи 4)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16446EAC-6184-47EC-9CDC-FFE0908BCAA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1988840"/>
            <a:ext cx="2190750" cy="67627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173811AC-F177-42E6-A38A-BBAFDD9D59A7}"/>
              </a:ext>
            </a:extLst>
          </p:cNvPr>
          <p:cNvSpPr txBox="1"/>
          <p:nvPr/>
        </p:nvSpPr>
        <p:spPr>
          <a:xfrm>
            <a:off x="683568" y="2924944"/>
            <a:ext cx="78488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10411B02-5FA8-4868-BF96-4BE5D169B78F}"/>
              </a:ext>
            </a:extLst>
          </p:cNvPr>
          <p:cNvSpPr txBox="1"/>
          <p:nvPr/>
        </p:nvSpPr>
        <p:spPr>
          <a:xfrm>
            <a:off x="251520" y="2681886"/>
            <a:ext cx="8208912" cy="373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30000"/>
              </a:lnSpc>
            </a:pPr>
            <a:r>
              <a:rPr lang="ru-RU" sz="1400" dirty="0" smtClean="0">
                <a:solidFill>
                  <a:schemeClr val="tx2"/>
                </a:solidFill>
              </a:rPr>
              <a:t>В </a:t>
            </a:r>
            <a:r>
              <a:rPr lang="ru-RU" sz="1400" dirty="0">
                <a:solidFill>
                  <a:schemeClr val="tx2"/>
                </a:solidFill>
              </a:rPr>
              <a:t>целях мониторинга и фиксации действий, бездействия участников контрактной системы в сфере закупок </a:t>
            </a:r>
            <a:r>
              <a:rPr lang="ru-RU" sz="1400" u="sng" dirty="0">
                <a:solidFill>
                  <a:schemeClr val="tx2"/>
                </a:solidFill>
              </a:rPr>
              <a:t>в единой информационной системе</a:t>
            </a:r>
            <a:r>
              <a:rPr lang="ru-RU" sz="1400" dirty="0">
                <a:solidFill>
                  <a:schemeClr val="tx2"/>
                </a:solidFill>
              </a:rPr>
              <a:t>, </a:t>
            </a:r>
            <a:r>
              <a:rPr lang="ru-RU" sz="1400" u="sng" dirty="0">
                <a:solidFill>
                  <a:schemeClr val="tx2"/>
                </a:solidFill>
              </a:rPr>
              <a:t>на электронной площадке</a:t>
            </a:r>
            <a:r>
              <a:rPr lang="ru-RU" sz="1400" dirty="0">
                <a:solidFill>
                  <a:schemeClr val="tx2"/>
                </a:solidFill>
              </a:rPr>
              <a:t> создается государственная информационная система, которая должна обеспечивать в том числе:</a:t>
            </a:r>
          </a:p>
          <a:p>
            <a:pPr algn="just">
              <a:lnSpc>
                <a:spcPct val="130000"/>
              </a:lnSpc>
            </a:pPr>
            <a:r>
              <a:rPr lang="ru-RU" sz="1400" dirty="0">
                <a:solidFill>
                  <a:schemeClr val="tx2"/>
                </a:solidFill>
              </a:rPr>
              <a:t>1) мониторинг доступности (работоспособности) единой информационной системы, электронной площадки и хранение информации о такой доступности (работоспособности);</a:t>
            </a:r>
          </a:p>
          <a:p>
            <a:pPr algn="just">
              <a:lnSpc>
                <a:spcPct val="130000"/>
              </a:lnSpc>
            </a:pPr>
            <a:r>
              <a:rPr lang="ru-RU" sz="1400" dirty="0">
                <a:solidFill>
                  <a:schemeClr val="tx2"/>
                </a:solidFill>
              </a:rPr>
              <a:t>2) фиксацию, </a:t>
            </a:r>
            <a:r>
              <a:rPr lang="ru-RU" sz="1400" u="sng" dirty="0">
                <a:solidFill>
                  <a:schemeClr val="tx2"/>
                </a:solidFill>
              </a:rPr>
              <a:t>включая </a:t>
            </a:r>
            <a:r>
              <a:rPr lang="ru-RU" sz="1400" u="sng" dirty="0" err="1">
                <a:solidFill>
                  <a:schemeClr val="tx2"/>
                </a:solidFill>
              </a:rPr>
              <a:t>видеофиксацию</a:t>
            </a:r>
            <a:r>
              <a:rPr lang="ru-RU" sz="1400" dirty="0">
                <a:solidFill>
                  <a:schemeClr val="tx2"/>
                </a:solidFill>
              </a:rPr>
              <a:t>, в режиме реального времени действий, бездействия участников контрактной системы в сфере закупок в единой информационной системе, на электронной площадке;</a:t>
            </a:r>
          </a:p>
          <a:p>
            <a:pPr algn="just">
              <a:lnSpc>
                <a:spcPct val="130000"/>
              </a:lnSpc>
            </a:pPr>
            <a:r>
              <a:rPr lang="ru-RU" sz="1400" dirty="0">
                <a:solidFill>
                  <a:schemeClr val="tx2"/>
                </a:solidFill>
              </a:rPr>
              <a:t>3) хранение информации о действиях, бездействии участников контрактной системы в сфере закупок в единой информационной системе, на электронной площадке, в том числе информации об электронных документах, формируемых участниками контрактной системы в сфере закупок и подписанных усиленной электронной подписью, если иное не предусмотрено настоящим Федеральным законом</a:t>
            </a:r>
            <a:r>
              <a:rPr lang="ru-RU" sz="1400" dirty="0" smtClean="0">
                <a:solidFill>
                  <a:schemeClr val="tx2"/>
                </a:solidFill>
              </a:rPr>
              <a:t>.</a:t>
            </a:r>
            <a:endParaRPr lang="ru-RU" sz="1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6437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>
            <a:extLst>
              <a:ext uri="{FF2B5EF4-FFF2-40B4-BE49-F238E27FC236}">
                <a16:creationId xmlns:a16="http://schemas.microsoft.com/office/drawing/2014/main" xmlns="" id="{1BF5ABDC-AD51-4EE6-8A7C-F2372AB040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1353" y="736112"/>
            <a:ext cx="8229600" cy="1252728"/>
          </a:xfrm>
        </p:spPr>
        <p:txBody>
          <a:bodyPr>
            <a:normAutofit fontScale="90000"/>
          </a:bodyPr>
          <a:lstStyle/>
          <a:p>
            <a:r>
              <a:rPr lang="ru-RU" dirty="0" err="1" smtClean="0"/>
              <a:t>Переформулирование</a:t>
            </a:r>
            <a:r>
              <a:rPr lang="ru-RU" dirty="0" smtClean="0"/>
              <a:t> правил электронного документооборота (статья 5)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16446EAC-6184-47EC-9CDC-FFE0908BCAA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1988840"/>
            <a:ext cx="2190750" cy="67627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173811AC-F177-42E6-A38A-BBAFDD9D59A7}"/>
              </a:ext>
            </a:extLst>
          </p:cNvPr>
          <p:cNvSpPr txBox="1"/>
          <p:nvPr/>
        </p:nvSpPr>
        <p:spPr>
          <a:xfrm>
            <a:off x="683568" y="2924944"/>
            <a:ext cx="78488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10411B02-5FA8-4868-BF96-4BE5D169B78F}"/>
              </a:ext>
            </a:extLst>
          </p:cNvPr>
          <p:cNvSpPr txBox="1"/>
          <p:nvPr/>
        </p:nvSpPr>
        <p:spPr>
          <a:xfrm>
            <a:off x="167984" y="2852936"/>
            <a:ext cx="8712969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tx2"/>
                </a:solidFill>
              </a:rPr>
              <a:t>Согласно </a:t>
            </a:r>
            <a:r>
              <a:rPr lang="ru-RU" dirty="0">
                <a:solidFill>
                  <a:schemeClr val="tx2"/>
                </a:solidFill>
              </a:rPr>
              <a:t>части 2 статьи 5 Закона N 44-ФЗ (в редакции Закона N 504-ФЗ) </a:t>
            </a:r>
            <a:r>
              <a:rPr lang="ru-RU" dirty="0" smtClean="0">
                <a:solidFill>
                  <a:schemeClr val="tx2"/>
                </a:solidFill>
              </a:rPr>
              <a:t>квалифицированные сертификаты </a:t>
            </a:r>
            <a:r>
              <a:rPr lang="ru-RU" dirty="0">
                <a:solidFill>
                  <a:schemeClr val="tx2"/>
                </a:solidFill>
              </a:rPr>
              <a:t>ключей проверки электронных подписей, предназначенные для использования </a:t>
            </a:r>
            <a:r>
              <a:rPr lang="ru-RU" dirty="0" smtClean="0">
                <a:solidFill>
                  <a:schemeClr val="tx2"/>
                </a:solidFill>
              </a:rPr>
              <a:t>участниками контрактной </a:t>
            </a:r>
            <a:r>
              <a:rPr lang="ru-RU" dirty="0">
                <a:solidFill>
                  <a:schemeClr val="tx2"/>
                </a:solidFill>
              </a:rPr>
              <a:t>системы в сфере закупок (за исключением участников закупок, являющихся иностранными лицами)</a:t>
            </a:r>
          </a:p>
          <a:p>
            <a:r>
              <a:rPr lang="ru-RU" dirty="0">
                <a:solidFill>
                  <a:schemeClr val="tx2"/>
                </a:solidFill>
              </a:rPr>
              <a:t>в целях Закона N 44-ФЗ, создаются и выдаются удостоверяющими центрами, получившими аккредитацию </a:t>
            </a:r>
            <a:r>
              <a:rPr lang="ru-RU" dirty="0" smtClean="0">
                <a:solidFill>
                  <a:schemeClr val="tx2"/>
                </a:solidFill>
              </a:rPr>
              <a:t>на соответствие </a:t>
            </a:r>
            <a:r>
              <a:rPr lang="ru-RU" dirty="0">
                <a:solidFill>
                  <a:schemeClr val="tx2"/>
                </a:solidFill>
              </a:rPr>
              <a:t>требованиям Федерального закона от 6 апреля 2011 года N 63-ФЗ "Об электронной </a:t>
            </a:r>
            <a:r>
              <a:rPr lang="ru-RU" dirty="0" smtClean="0">
                <a:solidFill>
                  <a:schemeClr val="tx2"/>
                </a:solidFill>
              </a:rPr>
              <a:t>подписи" </a:t>
            </a:r>
          </a:p>
          <a:p>
            <a:endParaRPr lang="ru-RU" dirty="0" smtClean="0"/>
          </a:p>
          <a:p>
            <a:r>
              <a:rPr lang="ru-RU" dirty="0" smtClean="0"/>
              <a:t>Список аккредитованных УЦ - </a:t>
            </a:r>
            <a:r>
              <a:rPr lang="en-US" dirty="0">
                <a:hlinkClick r:id="rId3"/>
              </a:rPr>
              <a:t>http://minsvyaz.ru/ru/activity/govservices/certification_authority</a:t>
            </a:r>
            <a:r>
              <a:rPr lang="en-US" dirty="0" smtClean="0">
                <a:hlinkClick r:id="rId3"/>
              </a:rPr>
              <a:t>/</a:t>
            </a: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61860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>
            <a:extLst>
              <a:ext uri="{FF2B5EF4-FFF2-40B4-BE49-F238E27FC236}">
                <a16:creationId xmlns:a16="http://schemas.microsoft.com/office/drawing/2014/main" xmlns="" id="{1BF5ABDC-AD51-4EE6-8A7C-F2372AB040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568" y="472554"/>
            <a:ext cx="8229600" cy="125272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Сроки публикации после внесения изменений в план-график (часть 14 статьи 21)</a:t>
            </a:r>
            <a:endParaRPr lang="ru-RU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16446EAC-6184-47EC-9CDC-FFE0908BCAA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1988840"/>
            <a:ext cx="2190750" cy="67627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173811AC-F177-42E6-A38A-BBAFDD9D59A7}"/>
              </a:ext>
            </a:extLst>
          </p:cNvPr>
          <p:cNvSpPr txBox="1"/>
          <p:nvPr/>
        </p:nvSpPr>
        <p:spPr>
          <a:xfrm>
            <a:off x="683568" y="2924944"/>
            <a:ext cx="78488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10411B02-5FA8-4868-BF96-4BE5D169B78F}"/>
              </a:ext>
            </a:extLst>
          </p:cNvPr>
          <p:cNvSpPr txBox="1"/>
          <p:nvPr/>
        </p:nvSpPr>
        <p:spPr>
          <a:xfrm>
            <a:off x="167984" y="2763681"/>
            <a:ext cx="8712969" cy="35811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 smtClean="0"/>
          </a:p>
          <a:p>
            <a:pPr>
              <a:lnSpc>
                <a:spcPct val="130000"/>
              </a:lnSpc>
            </a:pPr>
            <a:r>
              <a:rPr lang="ru-RU" dirty="0" smtClean="0">
                <a:solidFill>
                  <a:schemeClr val="tx2"/>
                </a:solidFill>
              </a:rPr>
              <a:t>Если закупка признана несостоявшейся в соответствии с </a:t>
            </a:r>
            <a:r>
              <a:rPr lang="ru-RU" dirty="0">
                <a:solidFill>
                  <a:schemeClr val="tx2"/>
                </a:solidFill>
              </a:rPr>
              <a:t>частями 2, 4 - 6 статьи 55, частью 4 статьи 55.1, частью 4 статьи 71, частью 4 статьи 79, частью 2 статьи 82.6, частью 19 статьи 83, частью 27 статьи 83.1 и </a:t>
            </a:r>
            <a:r>
              <a:rPr lang="ru-RU" b="1" dirty="0">
                <a:solidFill>
                  <a:schemeClr val="tx2"/>
                </a:solidFill>
              </a:rPr>
              <a:t>частью 1 статьи 93 ФЗ</a:t>
            </a:r>
            <a:r>
              <a:rPr lang="ru-RU" dirty="0">
                <a:solidFill>
                  <a:schemeClr val="tx2"/>
                </a:solidFill>
              </a:rPr>
              <a:t>, то внесение изменений в план-график может осуществляться не позднее чем </a:t>
            </a:r>
            <a:r>
              <a:rPr lang="ru-RU" u="sng" dirty="0">
                <a:solidFill>
                  <a:schemeClr val="tx2"/>
                </a:solidFill>
              </a:rPr>
              <a:t>за один день до дня размещения</a:t>
            </a:r>
            <a:r>
              <a:rPr lang="ru-RU" dirty="0">
                <a:solidFill>
                  <a:schemeClr val="tx2"/>
                </a:solidFill>
              </a:rPr>
              <a:t> в единой информационной системе извещения об осуществлении соответствующей закупки или направления приглашения принять участие в определении поставщика (подрядчика, исполнителя) закрытым способом, но не ранее размещения внесенных изменений в единой информационной системе</a:t>
            </a:r>
          </a:p>
          <a:p>
            <a:pPr>
              <a:lnSpc>
                <a:spcPct val="130000"/>
              </a:lnSpc>
            </a:pPr>
            <a:endParaRPr lang="ru-RU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0555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>
            <a:extLst>
              <a:ext uri="{FF2B5EF4-FFF2-40B4-BE49-F238E27FC236}">
                <a16:creationId xmlns:a16="http://schemas.microsoft.com/office/drawing/2014/main" xmlns="" id="{1BF5ABDC-AD51-4EE6-8A7C-F2372AB040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568" y="472554"/>
            <a:ext cx="8229600" cy="1252728"/>
          </a:xfrm>
        </p:spPr>
        <p:txBody>
          <a:bodyPr>
            <a:noAutofit/>
          </a:bodyPr>
          <a:lstStyle/>
          <a:p>
            <a:r>
              <a:rPr lang="ru-RU" sz="2400" dirty="0">
                <a:solidFill>
                  <a:schemeClr val="bg1"/>
                </a:solidFill>
              </a:rPr>
              <a:t>Постановление Правительства РФ от 16.08.2018 N 952</a:t>
            </a:r>
            <a:br>
              <a:rPr lang="ru-RU" sz="2400" dirty="0">
                <a:solidFill>
                  <a:schemeClr val="bg1"/>
                </a:solidFill>
              </a:rPr>
            </a:br>
            <a:r>
              <a:rPr lang="ru-RU" sz="2400" dirty="0">
                <a:solidFill>
                  <a:schemeClr val="bg1"/>
                </a:solidFill>
              </a:rPr>
              <a:t>"О внесении изменений в некоторые акты Правительства Российской Федерации“: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16446EAC-6184-47EC-9CDC-FFE0908BCAA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1988840"/>
            <a:ext cx="2190750" cy="67627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173811AC-F177-42E6-A38A-BBAFDD9D59A7}"/>
              </a:ext>
            </a:extLst>
          </p:cNvPr>
          <p:cNvSpPr txBox="1"/>
          <p:nvPr/>
        </p:nvSpPr>
        <p:spPr>
          <a:xfrm>
            <a:off x="683568" y="2924944"/>
            <a:ext cx="78488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10411B02-5FA8-4868-BF96-4BE5D169B78F}"/>
              </a:ext>
            </a:extLst>
          </p:cNvPr>
          <p:cNvSpPr txBox="1"/>
          <p:nvPr/>
        </p:nvSpPr>
        <p:spPr>
          <a:xfrm>
            <a:off x="167984" y="2763681"/>
            <a:ext cx="8712969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chemeClr val="tx2"/>
                </a:solidFill>
              </a:rPr>
              <a:t>Общее правило: </a:t>
            </a:r>
          </a:p>
          <a:p>
            <a:r>
              <a:rPr lang="ru-RU" sz="2000" dirty="0" smtClean="0">
                <a:solidFill>
                  <a:schemeClr val="tx2"/>
                </a:solidFill>
              </a:rPr>
              <a:t>Внесение </a:t>
            </a:r>
            <a:r>
              <a:rPr lang="ru-RU" sz="2000" dirty="0">
                <a:solidFill>
                  <a:schemeClr val="tx2"/>
                </a:solidFill>
              </a:rPr>
              <a:t>изменений в план-график закупок </a:t>
            </a:r>
            <a:r>
              <a:rPr lang="ru-RU" sz="2000" dirty="0" smtClean="0">
                <a:solidFill>
                  <a:schemeClr val="tx2"/>
                </a:solidFill>
              </a:rPr>
              <a:t>- не </a:t>
            </a:r>
            <a:r>
              <a:rPr lang="ru-RU" sz="2000" dirty="0">
                <a:solidFill>
                  <a:schemeClr val="tx2"/>
                </a:solidFill>
              </a:rPr>
              <a:t>позднее чем за 10 дней до дня размещения в </a:t>
            </a:r>
            <a:r>
              <a:rPr lang="ru-RU" sz="2000" dirty="0" smtClean="0">
                <a:solidFill>
                  <a:schemeClr val="tx2"/>
                </a:solidFill>
              </a:rPr>
              <a:t>ЕИС извещения.</a:t>
            </a:r>
          </a:p>
          <a:p>
            <a:r>
              <a:rPr lang="ru-RU" sz="2000" dirty="0" smtClean="0">
                <a:solidFill>
                  <a:schemeClr val="tx2"/>
                </a:solidFill>
              </a:rPr>
              <a:t>Исключения:</a:t>
            </a:r>
          </a:p>
          <a:p>
            <a:pPr marL="342900" indent="-342900">
              <a:buAutoNum type="arabicPeriod"/>
            </a:pPr>
            <a:r>
              <a:rPr lang="ru-RU" sz="2000" dirty="0" smtClean="0">
                <a:solidFill>
                  <a:schemeClr val="tx2"/>
                </a:solidFill>
              </a:rPr>
              <a:t>Запрос </a:t>
            </a:r>
            <a:r>
              <a:rPr lang="ru-RU" sz="2000" dirty="0">
                <a:solidFill>
                  <a:schemeClr val="tx2"/>
                </a:solidFill>
              </a:rPr>
              <a:t>котировок в целях оказания гуманитарной помощи либо ликвидации последствий чрезвычайных ситуаций природного или техногенного характера </a:t>
            </a:r>
            <a:r>
              <a:rPr lang="ru-RU" sz="2000" dirty="0" smtClean="0">
                <a:solidFill>
                  <a:schemeClr val="tx2"/>
                </a:solidFill>
              </a:rPr>
              <a:t>– изменения в ПГ </a:t>
            </a:r>
            <a:r>
              <a:rPr lang="ru-RU" sz="2000" dirty="0">
                <a:solidFill>
                  <a:schemeClr val="tx2"/>
                </a:solidFill>
              </a:rPr>
              <a:t>в день направления запроса о предоставлении котировок участникам </a:t>
            </a:r>
            <a:r>
              <a:rPr lang="ru-RU" sz="2000" dirty="0" smtClean="0">
                <a:solidFill>
                  <a:schemeClr val="tx2"/>
                </a:solidFill>
              </a:rPr>
              <a:t>закупок;</a:t>
            </a:r>
          </a:p>
          <a:p>
            <a:pPr marL="342900" indent="-342900">
              <a:buAutoNum type="arabicPeriod"/>
            </a:pPr>
            <a:r>
              <a:rPr lang="ru-RU" sz="2000" dirty="0" smtClean="0">
                <a:solidFill>
                  <a:schemeClr val="tx2"/>
                </a:solidFill>
              </a:rPr>
              <a:t>Заключение контракта с ед. поставщиком в </a:t>
            </a:r>
            <a:r>
              <a:rPr lang="ru-RU" sz="2000" dirty="0">
                <a:solidFill>
                  <a:schemeClr val="tx2"/>
                </a:solidFill>
              </a:rPr>
              <a:t>соответствии с пунктом 9 части 1 статьи 93 Федерального закона - изменения в ПГ в день </a:t>
            </a:r>
            <a:r>
              <a:rPr lang="ru-RU" sz="2000" dirty="0" smtClean="0">
                <a:solidFill>
                  <a:schemeClr val="tx2"/>
                </a:solidFill>
              </a:rPr>
              <a:t>заключения контракта;</a:t>
            </a:r>
          </a:p>
          <a:p>
            <a:endParaRPr lang="ru-RU" dirty="0">
              <a:solidFill>
                <a:schemeClr val="tx2"/>
              </a:solidFill>
            </a:endParaRPr>
          </a:p>
          <a:p>
            <a:endParaRPr lang="ru-RU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6137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>
            <a:extLst>
              <a:ext uri="{FF2B5EF4-FFF2-40B4-BE49-F238E27FC236}">
                <a16:creationId xmlns:a16="http://schemas.microsoft.com/office/drawing/2014/main" xmlns="" id="{1BF5ABDC-AD51-4EE6-8A7C-F2372AB040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568" y="472554"/>
            <a:ext cx="8229600" cy="1252728"/>
          </a:xfrm>
        </p:spPr>
        <p:txBody>
          <a:bodyPr>
            <a:noAutofit/>
          </a:bodyPr>
          <a:lstStyle/>
          <a:p>
            <a:r>
              <a:rPr lang="ru-RU" sz="2400" dirty="0">
                <a:solidFill>
                  <a:schemeClr val="bg1"/>
                </a:solidFill>
              </a:rPr>
              <a:t>Постановление Правительства РФ от 16.08.2018 N 952</a:t>
            </a:r>
            <a:br>
              <a:rPr lang="ru-RU" sz="2400" dirty="0">
                <a:solidFill>
                  <a:schemeClr val="bg1"/>
                </a:solidFill>
              </a:rPr>
            </a:br>
            <a:r>
              <a:rPr lang="ru-RU" sz="2400" dirty="0">
                <a:solidFill>
                  <a:schemeClr val="bg1"/>
                </a:solidFill>
              </a:rPr>
              <a:t>"О внесении изменений в некоторые акты Правительства Российской Федерации</a:t>
            </a:r>
            <a:r>
              <a:rPr lang="ru-RU" sz="2400" dirty="0" smtClean="0">
                <a:solidFill>
                  <a:schemeClr val="bg1"/>
                </a:solidFill>
              </a:rPr>
              <a:t>“</a:t>
            </a:r>
            <a:endParaRPr lang="ru-RU" sz="2400" dirty="0">
              <a:solidFill>
                <a:schemeClr val="bg1"/>
              </a:solidFill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16446EAC-6184-47EC-9CDC-FFE0908BCAA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1988840"/>
            <a:ext cx="2190750" cy="67627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173811AC-F177-42E6-A38A-BBAFDD9D59A7}"/>
              </a:ext>
            </a:extLst>
          </p:cNvPr>
          <p:cNvSpPr txBox="1"/>
          <p:nvPr/>
        </p:nvSpPr>
        <p:spPr>
          <a:xfrm>
            <a:off x="683568" y="2924944"/>
            <a:ext cx="78488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10411B02-5FA8-4868-BF96-4BE5D169B78F}"/>
              </a:ext>
            </a:extLst>
          </p:cNvPr>
          <p:cNvSpPr txBox="1"/>
          <p:nvPr/>
        </p:nvSpPr>
        <p:spPr>
          <a:xfrm>
            <a:off x="323529" y="2763681"/>
            <a:ext cx="8424936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tx2"/>
                </a:solidFill>
              </a:rPr>
              <a:t>Исключения:</a:t>
            </a:r>
          </a:p>
          <a:p>
            <a:r>
              <a:rPr lang="ru-RU" dirty="0" smtClean="0">
                <a:solidFill>
                  <a:schemeClr val="tx2"/>
                </a:solidFill>
              </a:rPr>
              <a:t>3. В </a:t>
            </a:r>
            <a:r>
              <a:rPr lang="ru-RU" dirty="0">
                <a:solidFill>
                  <a:schemeClr val="tx2"/>
                </a:solidFill>
              </a:rPr>
              <a:t>случае осуществления закупок в соответствии с частями 2, 4 - 6 статьи 55, частью 4 статьи 55.1, частью 4 статьи 71, частью 4 статьи 79, частью 2 статьи 82.6, частью 19 статьи 83, частью 27 статьи 83.1 и частью 1 статьи 93 Федерального </a:t>
            </a:r>
            <a:r>
              <a:rPr lang="ru-RU" dirty="0" smtClean="0">
                <a:solidFill>
                  <a:schemeClr val="tx2"/>
                </a:solidFill>
              </a:rPr>
              <a:t>закона – внесение изменений </a:t>
            </a:r>
            <a:r>
              <a:rPr lang="ru-RU" dirty="0">
                <a:solidFill>
                  <a:schemeClr val="tx2"/>
                </a:solidFill>
              </a:rPr>
              <a:t>в </a:t>
            </a:r>
            <a:r>
              <a:rPr lang="ru-RU" dirty="0" smtClean="0">
                <a:solidFill>
                  <a:schemeClr val="tx2"/>
                </a:solidFill>
              </a:rPr>
              <a:t>ПГ </a:t>
            </a:r>
            <a:r>
              <a:rPr lang="ru-RU" dirty="0">
                <a:solidFill>
                  <a:schemeClr val="tx2"/>
                </a:solidFill>
              </a:rPr>
              <a:t>закупок </a:t>
            </a:r>
            <a:r>
              <a:rPr lang="ru-RU" dirty="0" smtClean="0">
                <a:solidFill>
                  <a:schemeClr val="tx2"/>
                </a:solidFill>
              </a:rPr>
              <a:t>не </a:t>
            </a:r>
            <a:r>
              <a:rPr lang="ru-RU" dirty="0">
                <a:solidFill>
                  <a:schemeClr val="tx2"/>
                </a:solidFill>
              </a:rPr>
              <a:t>позднее чем за один день до дня размещения в </a:t>
            </a:r>
            <a:r>
              <a:rPr lang="ru-RU" dirty="0" smtClean="0">
                <a:solidFill>
                  <a:schemeClr val="tx2"/>
                </a:solidFill>
              </a:rPr>
              <a:t>ЕИС извещения;</a:t>
            </a:r>
          </a:p>
          <a:p>
            <a:endParaRPr lang="ru-RU" dirty="0" smtClean="0">
              <a:solidFill>
                <a:schemeClr val="tx2"/>
              </a:solidFill>
            </a:endParaRPr>
          </a:p>
          <a:p>
            <a:r>
              <a:rPr lang="ru-RU" dirty="0" smtClean="0">
                <a:solidFill>
                  <a:schemeClr val="tx2"/>
                </a:solidFill>
              </a:rPr>
              <a:t>4. В </a:t>
            </a:r>
            <a:r>
              <a:rPr lang="ru-RU" dirty="0">
                <a:solidFill>
                  <a:schemeClr val="tx2"/>
                </a:solidFill>
              </a:rPr>
              <a:t>случае если в соответствии с Федеральным законом не предусмотрено размещение извещения об осуществлении закупки или направление приглашения принять участие в определении поставщика (подрядчика, исполнителя), внесение изменений в план-график по каждому такому объекту закупки может осуществляться не позднее чем за один день до дня заключения контракта.</a:t>
            </a:r>
          </a:p>
          <a:p>
            <a:endParaRPr lang="ru-RU" dirty="0">
              <a:solidFill>
                <a:schemeClr val="tx2"/>
              </a:solidFill>
            </a:endParaRPr>
          </a:p>
          <a:p>
            <a:endParaRPr lang="ru-RU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1399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>
            <a:extLst>
              <a:ext uri="{FF2B5EF4-FFF2-40B4-BE49-F238E27FC236}">
                <a16:creationId xmlns:a16="http://schemas.microsoft.com/office/drawing/2014/main" xmlns="" id="{1BF5ABDC-AD51-4EE6-8A7C-F2372AB040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1353" y="736112"/>
            <a:ext cx="8229600" cy="125272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Новые формы процедур (редакция части 2 статьи 24)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16446EAC-6184-47EC-9CDC-FFE0908BCAA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1988840"/>
            <a:ext cx="2190750" cy="67627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173811AC-F177-42E6-A38A-BBAFDD9D59A7}"/>
              </a:ext>
            </a:extLst>
          </p:cNvPr>
          <p:cNvSpPr txBox="1"/>
          <p:nvPr/>
        </p:nvSpPr>
        <p:spPr>
          <a:xfrm>
            <a:off x="683568" y="2924944"/>
            <a:ext cx="78488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10411B02-5FA8-4868-BF96-4BE5D169B78F}"/>
              </a:ext>
            </a:extLst>
          </p:cNvPr>
          <p:cNvSpPr txBox="1"/>
          <p:nvPr/>
        </p:nvSpPr>
        <p:spPr>
          <a:xfrm>
            <a:off x="167984" y="2763681"/>
            <a:ext cx="8712969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tx2"/>
                </a:solidFill>
              </a:rPr>
              <a:t>Конкурентными способами определения поставщиков (подрядчиков, исполнителей) </a:t>
            </a:r>
            <a:r>
              <a:rPr lang="ru-RU" dirty="0" smtClean="0">
                <a:solidFill>
                  <a:schemeClr val="tx2"/>
                </a:solidFill>
              </a:rPr>
              <a:t>являются:</a:t>
            </a:r>
          </a:p>
          <a:p>
            <a:pPr marL="285750" indent="-285750">
              <a:buFontTx/>
              <a:buChar char="-"/>
            </a:pPr>
            <a:r>
              <a:rPr lang="ru-RU" dirty="0" smtClean="0">
                <a:solidFill>
                  <a:schemeClr val="tx2"/>
                </a:solidFill>
              </a:rPr>
              <a:t>конкурсы </a:t>
            </a:r>
            <a:r>
              <a:rPr lang="ru-RU" dirty="0">
                <a:solidFill>
                  <a:schemeClr val="tx2"/>
                </a:solidFill>
              </a:rPr>
              <a:t>(открытый конкурс, конкурс с ограниченным участием, двухэтапный конкурс, закрытый конкурс, закрытый конкурс с ограниченным участием, закрытый двухэтапный конкурс), </a:t>
            </a:r>
            <a:endParaRPr lang="ru-RU" dirty="0" smtClean="0">
              <a:solidFill>
                <a:schemeClr val="tx2"/>
              </a:solidFill>
            </a:endParaRPr>
          </a:p>
          <a:p>
            <a:pPr marL="285750" indent="-285750">
              <a:buFontTx/>
              <a:buChar char="-"/>
            </a:pPr>
            <a:r>
              <a:rPr lang="ru-RU" dirty="0" smtClean="0">
                <a:solidFill>
                  <a:schemeClr val="tx2"/>
                </a:solidFill>
              </a:rPr>
              <a:t>аукционы </a:t>
            </a:r>
            <a:r>
              <a:rPr lang="ru-RU" dirty="0">
                <a:solidFill>
                  <a:schemeClr val="tx2"/>
                </a:solidFill>
              </a:rPr>
              <a:t>(электронный аукцион, закрытый аукцион), </a:t>
            </a:r>
            <a:endParaRPr lang="ru-RU" dirty="0" smtClean="0">
              <a:solidFill>
                <a:schemeClr val="tx2"/>
              </a:solidFill>
            </a:endParaRPr>
          </a:p>
          <a:p>
            <a:pPr marL="285750" indent="-285750">
              <a:buFontTx/>
              <a:buChar char="-"/>
            </a:pPr>
            <a:r>
              <a:rPr lang="ru-RU" dirty="0" smtClean="0">
                <a:solidFill>
                  <a:schemeClr val="tx2"/>
                </a:solidFill>
              </a:rPr>
              <a:t>запрос </a:t>
            </a:r>
            <a:r>
              <a:rPr lang="ru-RU" dirty="0">
                <a:solidFill>
                  <a:schemeClr val="tx2"/>
                </a:solidFill>
              </a:rPr>
              <a:t>котировок, </a:t>
            </a:r>
            <a:endParaRPr lang="ru-RU" dirty="0" smtClean="0">
              <a:solidFill>
                <a:schemeClr val="tx2"/>
              </a:solidFill>
            </a:endParaRPr>
          </a:p>
          <a:p>
            <a:pPr marL="285750" indent="-285750">
              <a:buFontTx/>
              <a:buChar char="-"/>
            </a:pPr>
            <a:r>
              <a:rPr lang="ru-RU" dirty="0" smtClean="0">
                <a:solidFill>
                  <a:schemeClr val="tx2"/>
                </a:solidFill>
              </a:rPr>
              <a:t>запрос </a:t>
            </a:r>
            <a:r>
              <a:rPr lang="ru-RU" dirty="0">
                <a:solidFill>
                  <a:schemeClr val="tx2"/>
                </a:solidFill>
              </a:rPr>
              <a:t>предложений. </a:t>
            </a:r>
            <a:endParaRPr lang="ru-RU" dirty="0" smtClean="0">
              <a:solidFill>
                <a:schemeClr val="tx2"/>
              </a:solidFill>
            </a:endParaRPr>
          </a:p>
          <a:p>
            <a:r>
              <a:rPr lang="ru-RU" sz="1600" dirty="0" smtClean="0">
                <a:solidFill>
                  <a:schemeClr val="tx2"/>
                </a:solidFill>
              </a:rPr>
              <a:t>С </a:t>
            </a:r>
            <a:r>
              <a:rPr lang="ru-RU" sz="1600" dirty="0">
                <a:solidFill>
                  <a:schemeClr val="tx2"/>
                </a:solidFill>
              </a:rPr>
              <a:t>учетом особенностей, установленных настоящим Федеральным законом, в электронной форме проводятся открытый конкурс, конкурс с ограниченным участием, двухэтапный конкурс, электронный аукцион, запрос котировок, запрос предложений (далее также - электронные процедуры), а также в случаях, установленных решением Правительства Российской Федерации, предусмотренным частью 3 статьи 84.1 настоящего Федерального закона, закрытый конкурс, закрытый конкурс с ограниченным участием, закрытый двухэтапный конкурс, закрытый аукцион (далее также - закрытые электронные процедуры</a:t>
            </a:r>
            <a:r>
              <a:rPr lang="ru-RU" sz="1600" dirty="0" smtClean="0">
                <a:solidFill>
                  <a:schemeClr val="tx2"/>
                </a:solidFill>
              </a:rPr>
              <a:t>).</a:t>
            </a:r>
            <a:endParaRPr lang="ru-RU" sz="16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764258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2675466"/>
            <a:ext cx="8640959" cy="384987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b="1" dirty="0"/>
              <a:t>Постановление Правительства РФ от 10.05.2018 N 564 </a:t>
            </a:r>
            <a:r>
              <a:rPr lang="ru-RU" dirty="0"/>
              <a:t>"О взимании операторами электронных площадок, операторами специализированных электронных площадок платы при проведении электронной процедуры, закрытой электронной процедуры и установлении ее предельных размеров"</a:t>
            </a:r>
            <a:endParaRPr lang="en-US" dirty="0" smtClean="0"/>
          </a:p>
          <a:p>
            <a:r>
              <a:rPr lang="ru-RU" dirty="0" smtClean="0"/>
              <a:t>предельный </a:t>
            </a:r>
            <a:r>
              <a:rPr lang="ru-RU" dirty="0"/>
              <a:t>размер платы в размере </a:t>
            </a:r>
            <a:r>
              <a:rPr lang="ru-RU" dirty="0" smtClean="0"/>
              <a:t>1 (одного) </a:t>
            </a:r>
            <a:r>
              <a:rPr lang="ru-RU" dirty="0"/>
              <a:t>процента </a:t>
            </a:r>
            <a:r>
              <a:rPr lang="ru-RU" dirty="0" smtClean="0"/>
              <a:t>НМЦК и </a:t>
            </a:r>
            <a:r>
              <a:rPr lang="ru-RU" dirty="0"/>
              <a:t>не более чем 5 тыс. рублей без учета налога на добавленную стоимость. </a:t>
            </a:r>
            <a:endParaRPr lang="ru-RU" dirty="0" smtClean="0"/>
          </a:p>
          <a:p>
            <a:r>
              <a:rPr lang="ru-RU" dirty="0" smtClean="0"/>
              <a:t>в </a:t>
            </a:r>
            <a:r>
              <a:rPr lang="ru-RU" dirty="0"/>
              <a:t>случае заключения контракта по результатам осуществления закупки в соответствии с пунктом 1 части 1 статьи 30 Федерального закона предельный размер такой платы не может составлять более </a:t>
            </a:r>
            <a:r>
              <a:rPr lang="ru-RU" dirty="0" smtClean="0"/>
              <a:t>1 (одного) процента НМЦК и </a:t>
            </a:r>
            <a:r>
              <a:rPr lang="ru-RU" dirty="0"/>
              <a:t>более чем 2 тыс. рублей.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Плата за победу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916832"/>
            <a:ext cx="2188654" cy="6767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5970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2675466"/>
            <a:ext cx="8640959" cy="3921885"/>
          </a:xfrm>
        </p:spPr>
        <p:txBody>
          <a:bodyPr>
            <a:normAutofit fontScale="70000" lnSpcReduction="20000"/>
          </a:bodyPr>
          <a:lstStyle/>
          <a:p>
            <a:r>
              <a:rPr lang="ru-RU" dirty="0"/>
              <a:t>В случае наличия у участника закупки специального </a:t>
            </a:r>
            <a:r>
              <a:rPr lang="ru-RU" dirty="0" smtClean="0"/>
              <a:t>счета оператор не </a:t>
            </a:r>
            <a:r>
              <a:rPr lang="ru-RU" dirty="0"/>
              <a:t>позднее </a:t>
            </a:r>
            <a:r>
              <a:rPr lang="ru-RU" dirty="0" smtClean="0"/>
              <a:t>1 </a:t>
            </a:r>
            <a:r>
              <a:rPr lang="ru-RU" dirty="0"/>
              <a:t>рабочего дня со дня осуществления заказчиком действий, предусмотренных частями 7 и 13 статьи 83.2 Федерального закона </a:t>
            </a:r>
            <a:r>
              <a:rPr lang="ru-RU" dirty="0" smtClean="0"/>
              <a:t>(подписание контракта или размещения </a:t>
            </a:r>
            <a:r>
              <a:rPr lang="ru-RU" dirty="0"/>
              <a:t>протокола о признании победителя </a:t>
            </a:r>
            <a:r>
              <a:rPr lang="ru-RU" dirty="0" smtClean="0"/>
              <a:t>уклонившимся </a:t>
            </a:r>
            <a:r>
              <a:rPr lang="ru-RU" dirty="0"/>
              <a:t>от заключения контракта), направляют в банк, в котором соответствующим участником закупки открыт специальный счет и с которого осуществлено блокирование денежных средств в целях обеспечения заявки на участие в электронной процедуре, требование для списания денежных средств в размере платы в соответствии с договором между банком и участником закупки.</a:t>
            </a:r>
          </a:p>
          <a:p>
            <a:r>
              <a:rPr lang="ru-RU" dirty="0" smtClean="0"/>
              <a:t>В </a:t>
            </a:r>
            <a:r>
              <a:rPr lang="ru-RU" dirty="0"/>
              <a:t>случае отсутствия у участника закупки специального </a:t>
            </a:r>
            <a:r>
              <a:rPr lang="ru-RU" dirty="0" smtClean="0"/>
              <a:t>счета оператор не позднее 1 рабочего </a:t>
            </a:r>
            <a:r>
              <a:rPr lang="ru-RU" dirty="0"/>
              <a:t>дня со дня осуществления заказчиком действий, предусмотренных частями 7 и 13 статьи 83.2 Федерального закона </a:t>
            </a:r>
            <a:r>
              <a:rPr lang="ru-RU" dirty="0" smtClean="0"/>
              <a:t>(</a:t>
            </a:r>
            <a:r>
              <a:rPr lang="ru-RU" dirty="0"/>
              <a:t>подписание контракта или размещения протокола о признании победителя уклонившимся от заключения контракта</a:t>
            </a:r>
            <a:r>
              <a:rPr lang="ru-RU" dirty="0" smtClean="0"/>
              <a:t>), </a:t>
            </a:r>
            <a:r>
              <a:rPr lang="ru-RU" dirty="0"/>
              <a:t>направляют такому участнику закупки посредством аппаратно-программного комплекса </a:t>
            </a:r>
            <a:r>
              <a:rPr lang="ru-RU" dirty="0" smtClean="0"/>
              <a:t>площадки требование </a:t>
            </a:r>
            <a:r>
              <a:rPr lang="ru-RU" dirty="0"/>
              <a:t>о перечислении денежных средств на банковский счет соответствующих оператора электронной площадки, оператора специализированной площадки.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Порядок получения платы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916832"/>
            <a:ext cx="2188654" cy="6767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4523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>
            <a:extLst>
              <a:ext uri="{FF2B5EF4-FFF2-40B4-BE49-F238E27FC236}">
                <a16:creationId xmlns:a16="http://schemas.microsoft.com/office/drawing/2014/main" xmlns="" id="{1BF5ABDC-AD51-4EE6-8A7C-F2372AB040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3204" y="606198"/>
            <a:ext cx="8229600" cy="1252728"/>
          </a:xfrm>
        </p:spPr>
        <p:txBody>
          <a:bodyPr>
            <a:normAutofit fontScale="90000"/>
          </a:bodyPr>
          <a:lstStyle/>
          <a:p>
            <a:r>
              <a:rPr lang="ru-RU" sz="3600" dirty="0" smtClean="0"/>
              <a:t>С 1 июня 2018 года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16446EAC-6184-47EC-9CDC-FFE0908BCAA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1988840"/>
            <a:ext cx="2190750" cy="67627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173811AC-F177-42E6-A38A-BBAFDD9D59A7}"/>
              </a:ext>
            </a:extLst>
          </p:cNvPr>
          <p:cNvSpPr txBox="1"/>
          <p:nvPr/>
        </p:nvSpPr>
        <p:spPr>
          <a:xfrm>
            <a:off x="179512" y="2924944"/>
            <a:ext cx="8784976" cy="4862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Изменение формулировки статьи 45 Федерального закона №44-ФЗ: требования к банкам, выдающим банковские гарантии, установлены ПП РФ.</a:t>
            </a:r>
          </a:p>
          <a:p>
            <a:r>
              <a:rPr lang="ru-RU" b="1" dirty="0" smtClean="0"/>
              <a:t>Постановление </a:t>
            </a:r>
            <a:r>
              <a:rPr lang="ru-RU" b="1" dirty="0"/>
              <a:t>Правительства РФ от 12.04.2018 N 440</a:t>
            </a:r>
          </a:p>
          <a:p>
            <a:r>
              <a:rPr lang="ru-RU" dirty="0"/>
              <a:t>"О требованиях к банкам, которые вправе выдавать банковские гарантии для обеспечения заявок и исполнения контрактов"</a:t>
            </a:r>
          </a:p>
          <a:p>
            <a:r>
              <a:rPr lang="ru-RU" sz="1400" dirty="0" smtClean="0"/>
              <a:t>- наличие </a:t>
            </a:r>
            <a:r>
              <a:rPr lang="ru-RU" sz="1400" dirty="0"/>
              <a:t>у банка собственных средств (капитала) в размере не менее 300 млн. рублей, рассчитываемых по методике Центрального банка Российской Федерации, по состоянию на последнюю отчетную дату;</a:t>
            </a:r>
          </a:p>
          <a:p>
            <a:r>
              <a:rPr lang="ru-RU" sz="1400" dirty="0" smtClean="0"/>
              <a:t>- наличие </a:t>
            </a:r>
            <a:r>
              <a:rPr lang="ru-RU" sz="1400" dirty="0"/>
              <a:t>у банка кредитного рейтинга не ниже уровня "BB-(RU)" по национальной рейтинговой шкале для Российской Федерации кредитного рейтингового агентства Аналитическое Кредитное Рейтинговое Агентство (Акционерное общество) и (или) кредитного рейтинга не ниже уровня "</a:t>
            </a:r>
            <a:r>
              <a:rPr lang="ru-RU" sz="1400" dirty="0" err="1"/>
              <a:t>ruBB</a:t>
            </a:r>
            <a:r>
              <a:rPr lang="ru-RU" sz="1400" dirty="0"/>
              <a:t>-" по национальной рейтинговой шкале для Российской Федерации кредитного рейтингового агентства Акционерное общество "Рейтинговое агентство "Эксперт РА</a:t>
            </a:r>
            <a:r>
              <a:rPr lang="ru-RU" sz="1400" dirty="0" smtClean="0"/>
              <a:t>".</a:t>
            </a:r>
          </a:p>
          <a:p>
            <a:endParaRPr lang="ru-RU" sz="1400" dirty="0"/>
          </a:p>
          <a:p>
            <a:r>
              <a:rPr lang="ru-RU" dirty="0" smtClean="0"/>
              <a:t>Перечень банков ведет Минфин на своем сайте</a:t>
            </a:r>
            <a:r>
              <a:rPr lang="ru-RU" dirty="0"/>
              <a:t>:</a:t>
            </a:r>
            <a:endParaRPr lang="en-US" dirty="0" smtClean="0"/>
          </a:p>
          <a:p>
            <a:r>
              <a:rPr lang="en-US" dirty="0"/>
              <a:t>https://www.minfin.ru/ru/perfomance/contracts/list_banks/ </a:t>
            </a:r>
            <a:endParaRPr lang="ru-RU" dirty="0" smtClean="0"/>
          </a:p>
          <a:p>
            <a:r>
              <a:rPr lang="ru-RU" dirty="0" smtClean="0"/>
              <a:t>По состоянию на 19 ноября 2018 года в список включено </a:t>
            </a:r>
            <a:r>
              <a:rPr lang="ru-RU" smtClean="0"/>
              <a:t>199 банков</a:t>
            </a:r>
            <a:endParaRPr lang="ru-RU" dirty="0"/>
          </a:p>
          <a:p>
            <a:endParaRPr lang="ru-RU" dirty="0"/>
          </a:p>
          <a:p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0306142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2675467"/>
            <a:ext cx="8640959" cy="3450696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/>
              <a:t>До 1 октября – механизм обеспечения старый</a:t>
            </a:r>
          </a:p>
          <a:p>
            <a:r>
              <a:rPr lang="ru-RU" dirty="0" smtClean="0"/>
              <a:t>После 1 октября – обеспечение через </a:t>
            </a:r>
            <a:r>
              <a:rPr lang="ru-RU" dirty="0" err="1" smtClean="0"/>
              <a:t>спецсчет</a:t>
            </a:r>
            <a:r>
              <a:rPr lang="ru-RU" dirty="0" smtClean="0"/>
              <a:t>. Банковская гарантия в качестве обеспечения может быть предоставлена только после 30 июня 2019 г . (часть 52 статьи 112)</a:t>
            </a:r>
          </a:p>
          <a:p>
            <a:pPr marL="0" indent="0">
              <a:buNone/>
            </a:pPr>
            <a:r>
              <a:rPr lang="ru-RU" dirty="0"/>
              <a:t>Постановление Правительства РФ от 12.04.2018 N 439</a:t>
            </a:r>
          </a:p>
          <a:p>
            <a:pPr marL="0" indent="0">
              <a:buNone/>
            </a:pPr>
            <a:r>
              <a:rPr lang="ru-RU" dirty="0"/>
              <a:t>"Об утверждении значения начальной (максимальной) цены контракта, при превышении которого заказчик обязан установить требование к обеспечению заявок на участие в конкурсах и </a:t>
            </a:r>
            <a:r>
              <a:rPr lang="ru-RU" dirty="0" smtClean="0"/>
              <a:t>аукционах»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Вопросы: каков размер обеспечения при цене от 1 млн. до 5 млн., возможно ли устанавливать обеспечение при НМЦК ниже 1 млн. руб.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Вопросы обеспечения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6259" y="1975235"/>
            <a:ext cx="2188654" cy="6767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7370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2675467"/>
            <a:ext cx="8640959" cy="3450696"/>
          </a:xfrm>
        </p:spPr>
        <p:txBody>
          <a:bodyPr>
            <a:normAutofit lnSpcReduction="10000"/>
          </a:bodyPr>
          <a:lstStyle/>
          <a:p>
            <a:pPr marL="0" lvl="0" indent="0" algn="just">
              <a:spcBef>
                <a:spcPts val="0"/>
              </a:spcBef>
              <a:buClrTx/>
              <a:buSzTx/>
              <a:buNone/>
            </a:pPr>
            <a:r>
              <a:rPr lang="ru-RU" sz="2000" dirty="0"/>
              <a:t>Размер обеспечения заявки на участие в конкурсе или аукционе должен составлять</a:t>
            </a:r>
            <a:r>
              <a:rPr lang="ru-RU" sz="2000" dirty="0" smtClean="0"/>
              <a:t>:</a:t>
            </a:r>
          </a:p>
          <a:p>
            <a:pPr marL="0" lvl="0" indent="0" algn="just">
              <a:spcBef>
                <a:spcPts val="0"/>
              </a:spcBef>
              <a:buClrTx/>
              <a:buSzTx/>
              <a:buNone/>
            </a:pPr>
            <a:endParaRPr lang="ru-RU" sz="2000" dirty="0"/>
          </a:p>
          <a:p>
            <a:pPr marL="342900" lvl="0" indent="-342900" algn="just">
              <a:spcBef>
                <a:spcPts val="0"/>
              </a:spcBef>
              <a:buClrTx/>
              <a:buSzTx/>
              <a:buFontTx/>
              <a:buAutoNum type="arabicParenR"/>
            </a:pPr>
            <a:r>
              <a:rPr lang="ru-RU" sz="2000" dirty="0"/>
              <a:t>от </a:t>
            </a:r>
            <a:r>
              <a:rPr lang="ru-RU" sz="2000" dirty="0" smtClean="0"/>
              <a:t>0,5% </a:t>
            </a:r>
            <a:r>
              <a:rPr lang="ru-RU" sz="2000" dirty="0"/>
              <a:t>до 1% НМЦК, если размер НМЦК составляет от 5 млн. рублей до 20 млн. рублей;</a:t>
            </a:r>
          </a:p>
          <a:p>
            <a:pPr marL="342900" lvl="0" indent="-342900" algn="just">
              <a:spcBef>
                <a:spcPts val="0"/>
              </a:spcBef>
              <a:buClrTx/>
              <a:buSzTx/>
              <a:buFontTx/>
              <a:buAutoNum type="arabicParenR"/>
            </a:pPr>
            <a:r>
              <a:rPr lang="ru-RU" sz="2000" dirty="0"/>
              <a:t>от </a:t>
            </a:r>
            <a:r>
              <a:rPr lang="ru-RU" sz="2000" dirty="0" smtClean="0"/>
              <a:t>0,5% </a:t>
            </a:r>
            <a:r>
              <a:rPr lang="ru-RU" sz="2000" dirty="0"/>
              <a:t>до 5% НМЦК, если размер НМЦК составляет более 20 млн. рублей</a:t>
            </a:r>
            <a:r>
              <a:rPr lang="ru-RU" sz="2000" dirty="0" smtClean="0"/>
              <a:t>.</a:t>
            </a:r>
          </a:p>
          <a:p>
            <a:pPr marL="342900" lvl="0" indent="-342900" algn="just">
              <a:spcBef>
                <a:spcPts val="0"/>
              </a:spcBef>
              <a:buClrTx/>
              <a:buSzTx/>
              <a:buFontTx/>
              <a:buAutoNum type="arabicParenR"/>
            </a:pPr>
            <a:endParaRPr lang="ru-RU" sz="2000" dirty="0"/>
          </a:p>
          <a:p>
            <a:pPr marL="0" lvl="0" indent="0" algn="just">
              <a:spcBef>
                <a:spcPts val="0"/>
              </a:spcBef>
              <a:buClrTx/>
              <a:buSzTx/>
              <a:buNone/>
            </a:pPr>
            <a:r>
              <a:rPr lang="ru-RU" sz="2000" dirty="0" smtClean="0"/>
              <a:t>О размере обеспечения при НМЦК от 1 млн. до 5 млн. ничего не сказано, о размере обеспечения при НМЦК до 1 млн. ничего </a:t>
            </a:r>
            <a:r>
              <a:rPr lang="ru-RU" sz="2000" dirty="0"/>
              <a:t>не </a:t>
            </a:r>
            <a:r>
              <a:rPr lang="ru-RU" sz="2000" dirty="0" smtClean="0"/>
              <a:t>сказано. См. разъясняющие письма Минфина (рекомендуется размер обеспечения устанавливать «по аналогии» </a:t>
            </a:r>
            <a:r>
              <a:rPr lang="ru-RU" sz="2000" dirty="0"/>
              <a:t>- от 0,5% до 1% </a:t>
            </a:r>
            <a:r>
              <a:rPr lang="ru-RU" sz="2000" dirty="0" smtClean="0"/>
              <a:t>НМЦК)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Вопросы обеспечения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6259" y="1975235"/>
            <a:ext cx="2188654" cy="6767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8115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2675466"/>
            <a:ext cx="8640959" cy="4065901"/>
          </a:xfrm>
        </p:spPr>
        <p:txBody>
          <a:bodyPr>
            <a:normAutofit fontScale="55000" lnSpcReduction="20000"/>
          </a:bodyPr>
          <a:lstStyle/>
          <a:p>
            <a:pPr marL="0" lvl="0" indent="0" algn="just">
              <a:spcBef>
                <a:spcPts val="0"/>
              </a:spcBef>
              <a:buClrTx/>
              <a:buSzTx/>
              <a:buNone/>
            </a:pPr>
            <a:r>
              <a:rPr lang="ru-RU" sz="3200" dirty="0"/>
              <a:t>Распоряжение Правительства РФ от 13.07.2018 N 1451-р</a:t>
            </a:r>
          </a:p>
          <a:p>
            <a:pPr marL="0" lvl="0" indent="0" algn="just">
              <a:spcBef>
                <a:spcPts val="0"/>
              </a:spcBef>
              <a:buClrTx/>
              <a:buSzTx/>
              <a:buNone/>
            </a:pPr>
            <a:r>
              <a:rPr lang="ru-RU" sz="3200" dirty="0" smtClean="0"/>
              <a:t>«Об </a:t>
            </a:r>
            <a:r>
              <a:rPr lang="ru-RU" sz="3200" dirty="0"/>
              <a:t>утверждении перечня банков в соответствии с частью 10 статьи 44 и частью 5 статьи 84.1 Федерального закона от 05.04.2013 N </a:t>
            </a:r>
            <a:r>
              <a:rPr lang="ru-RU" sz="3200" dirty="0" smtClean="0"/>
              <a:t>44-ФЗ»</a:t>
            </a:r>
          </a:p>
          <a:p>
            <a:pPr marL="0" lvl="0" indent="0" algn="just">
              <a:spcBef>
                <a:spcPts val="0"/>
              </a:spcBef>
              <a:buClrTx/>
              <a:buSzTx/>
              <a:buNone/>
            </a:pPr>
            <a:endParaRPr lang="ru-RU" dirty="0" smtClean="0"/>
          </a:p>
          <a:p>
            <a:pPr marL="0" lvl="0" indent="0" algn="just">
              <a:spcBef>
                <a:spcPts val="0"/>
              </a:spcBef>
              <a:buClrTx/>
              <a:buSzTx/>
              <a:buNone/>
            </a:pPr>
            <a:r>
              <a:rPr lang="ru-RU" dirty="0" smtClean="0"/>
              <a:t>1</a:t>
            </a:r>
            <a:r>
              <a:rPr lang="ru-RU" dirty="0"/>
              <a:t>. Публичное акционерное общество "Сбербанк России"</a:t>
            </a:r>
          </a:p>
          <a:p>
            <a:pPr marL="0" lvl="0" indent="0" algn="just">
              <a:spcBef>
                <a:spcPts val="0"/>
              </a:spcBef>
              <a:buClrTx/>
              <a:buSzTx/>
              <a:buNone/>
            </a:pPr>
            <a:r>
              <a:rPr lang="ru-RU" dirty="0"/>
              <a:t>2. Банк ВТБ (публичное акционерное общество)</a:t>
            </a:r>
          </a:p>
          <a:p>
            <a:pPr marL="0" lvl="0" indent="0" algn="just">
              <a:spcBef>
                <a:spcPts val="0"/>
              </a:spcBef>
              <a:buClrTx/>
              <a:buSzTx/>
              <a:buNone/>
            </a:pPr>
            <a:r>
              <a:rPr lang="ru-RU" dirty="0"/>
              <a:t>3. "Газпромбанк" (Акционерное общество)</a:t>
            </a:r>
          </a:p>
          <a:p>
            <a:pPr marL="0" lvl="0" indent="0" algn="just">
              <a:spcBef>
                <a:spcPts val="0"/>
              </a:spcBef>
              <a:buClrTx/>
              <a:buSzTx/>
              <a:buNone/>
            </a:pPr>
            <a:r>
              <a:rPr lang="ru-RU" dirty="0"/>
              <a:t>4. Акционерное общество "Российский Сельскохозяйственный банк"</a:t>
            </a:r>
          </a:p>
          <a:p>
            <a:pPr marL="0" lvl="0" indent="0" algn="just">
              <a:spcBef>
                <a:spcPts val="0"/>
              </a:spcBef>
              <a:buClrTx/>
              <a:buSzTx/>
              <a:buNone/>
            </a:pPr>
            <a:r>
              <a:rPr lang="ru-RU" dirty="0"/>
              <a:t>5. АКЦИОНЕРНОЕ ОБЩЕСТВО "АЛЬФА-БАНК"</a:t>
            </a:r>
          </a:p>
          <a:p>
            <a:pPr marL="0" lvl="0" indent="0" algn="just">
              <a:spcBef>
                <a:spcPts val="0"/>
              </a:spcBef>
              <a:buClrTx/>
              <a:buSzTx/>
              <a:buNone/>
            </a:pPr>
            <a:r>
              <a:rPr lang="ru-RU" dirty="0"/>
              <a:t>6. "МОСКОВСКИЙ КРЕДИТНЫЙ БАНК" (публичное акционерное общество)</a:t>
            </a:r>
          </a:p>
          <a:p>
            <a:pPr marL="0" lvl="0" indent="0" algn="just">
              <a:spcBef>
                <a:spcPts val="0"/>
              </a:spcBef>
              <a:buClrTx/>
              <a:buSzTx/>
              <a:buNone/>
            </a:pPr>
            <a:r>
              <a:rPr lang="ru-RU" dirty="0"/>
              <a:t>7. Публичное акционерное общество Банк "Финансовая Корпорация Открытие"</a:t>
            </a:r>
          </a:p>
          <a:p>
            <a:pPr marL="0" lvl="0" indent="0" algn="just">
              <a:spcBef>
                <a:spcPts val="0"/>
              </a:spcBef>
              <a:buClrTx/>
              <a:buSzTx/>
              <a:buNone/>
            </a:pPr>
            <a:r>
              <a:rPr lang="ru-RU" dirty="0"/>
              <a:t>8. Акционерное общество "Райффайзенбанк"</a:t>
            </a:r>
          </a:p>
          <a:p>
            <a:pPr marL="0" lvl="0" indent="0" algn="just">
              <a:spcBef>
                <a:spcPts val="0"/>
              </a:spcBef>
              <a:buClrTx/>
              <a:buSzTx/>
              <a:buNone/>
            </a:pPr>
            <a:r>
              <a:rPr lang="ru-RU" dirty="0"/>
              <a:t>9. Публичное акционерное общество РОСБАНК</a:t>
            </a:r>
          </a:p>
          <a:p>
            <a:pPr marL="0" lvl="0" indent="0" algn="just">
              <a:spcBef>
                <a:spcPts val="0"/>
              </a:spcBef>
              <a:buClrTx/>
              <a:buSzTx/>
              <a:buNone/>
            </a:pPr>
            <a:r>
              <a:rPr lang="ru-RU" dirty="0"/>
              <a:t>10. Акционерное общество "Всероссийский банк развития регионов"</a:t>
            </a:r>
          </a:p>
          <a:p>
            <a:pPr marL="0" lvl="0" indent="0" algn="just">
              <a:spcBef>
                <a:spcPts val="0"/>
              </a:spcBef>
              <a:buClrTx/>
              <a:buSzTx/>
              <a:buNone/>
            </a:pPr>
            <a:r>
              <a:rPr lang="ru-RU" dirty="0"/>
              <a:t>11. Публичное акционерное общество "Промсвязьбанк"</a:t>
            </a:r>
          </a:p>
          <a:p>
            <a:pPr marL="0" lvl="0" indent="0" algn="just">
              <a:spcBef>
                <a:spcPts val="0"/>
              </a:spcBef>
              <a:buClrTx/>
              <a:buSzTx/>
              <a:buNone/>
            </a:pPr>
            <a:r>
              <a:rPr lang="ru-RU" dirty="0"/>
              <a:t>12. Акционерное общество "Акционерный Банк "РОССИЯ"</a:t>
            </a:r>
          </a:p>
          <a:p>
            <a:pPr marL="0" lvl="0" indent="0" algn="just">
              <a:spcBef>
                <a:spcPts val="0"/>
              </a:spcBef>
              <a:buClrTx/>
              <a:buSzTx/>
              <a:buNone/>
            </a:pPr>
            <a:r>
              <a:rPr lang="ru-RU" dirty="0"/>
              <a:t>13. ПУБЛИЧНОЕ АКЦИОНЕРНОЕ ОБЩЕСТВО "БАНК "САНКТ-ПЕТЕРБУРГ"</a:t>
            </a:r>
          </a:p>
          <a:p>
            <a:pPr marL="0" lvl="0" indent="0" algn="just">
              <a:spcBef>
                <a:spcPts val="0"/>
              </a:spcBef>
              <a:buClrTx/>
              <a:buSzTx/>
              <a:buNone/>
            </a:pPr>
            <a:r>
              <a:rPr lang="ru-RU" dirty="0"/>
              <a:t>14. Публичное акционерное общество "</a:t>
            </a:r>
            <a:r>
              <a:rPr lang="ru-RU" dirty="0" err="1"/>
              <a:t>Совкомбанк</a:t>
            </a:r>
            <a:r>
              <a:rPr lang="ru-RU" dirty="0"/>
              <a:t>"</a:t>
            </a:r>
          </a:p>
          <a:p>
            <a:pPr marL="0" lvl="0" indent="0" algn="just">
              <a:spcBef>
                <a:spcPts val="0"/>
              </a:spcBef>
              <a:buClrTx/>
              <a:buSzTx/>
              <a:buNone/>
            </a:pPr>
            <a:r>
              <a:rPr lang="ru-RU" dirty="0"/>
              <a:t>15. РОССИЙСКИЙ НАЦИОНАЛЬНЫЙ КОММЕРЧЕСКИЙ БАНК (публичное акционерное общество)</a:t>
            </a:r>
          </a:p>
          <a:p>
            <a:pPr marL="0" lvl="0" indent="0" algn="just">
              <a:spcBef>
                <a:spcPts val="0"/>
              </a:spcBef>
              <a:buClrTx/>
              <a:buSzTx/>
              <a:buNone/>
            </a:pPr>
            <a:r>
              <a:rPr lang="ru-RU" dirty="0"/>
              <a:t>16. Акционерный коммерческий банк "</a:t>
            </a:r>
            <a:r>
              <a:rPr lang="ru-RU" dirty="0" err="1"/>
              <a:t>РосЕвроБанк</a:t>
            </a:r>
            <a:r>
              <a:rPr lang="ru-RU" dirty="0"/>
              <a:t>" (акционерное общество)</a:t>
            </a:r>
          </a:p>
          <a:p>
            <a:pPr marL="0" lvl="0" indent="0" algn="just">
              <a:spcBef>
                <a:spcPts val="0"/>
              </a:spcBef>
              <a:buClrTx/>
              <a:buSzTx/>
              <a:buNone/>
            </a:pPr>
            <a:r>
              <a:rPr lang="ru-RU" dirty="0"/>
              <a:t>17. Акционерное общество "ОТП Банк"</a:t>
            </a:r>
          </a:p>
          <a:p>
            <a:pPr marL="0" lvl="0" indent="0" algn="just">
              <a:spcBef>
                <a:spcPts val="0"/>
              </a:spcBef>
              <a:buClrTx/>
              <a:buSzTx/>
              <a:buNone/>
            </a:pPr>
            <a:r>
              <a:rPr lang="ru-RU" dirty="0"/>
              <a:t>18. Акционерное общество "</a:t>
            </a:r>
            <a:r>
              <a:rPr lang="ru-RU" dirty="0" err="1"/>
              <a:t>ЮниКредит</a:t>
            </a:r>
            <a:r>
              <a:rPr lang="ru-RU" dirty="0"/>
              <a:t> Банк</a:t>
            </a:r>
            <a:r>
              <a:rPr lang="ru-RU" dirty="0" smtClean="0"/>
              <a:t>"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46259" y="476672"/>
            <a:ext cx="8229600" cy="125272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Вопросы обеспечения – список банков, в которых открываются </a:t>
            </a:r>
            <a:r>
              <a:rPr lang="ru-RU" dirty="0" err="1" smtClean="0"/>
              <a:t>спецсчета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6259" y="1975235"/>
            <a:ext cx="2188654" cy="6767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1671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16446EAC-6184-47EC-9CDC-FFE0908BCAA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1988840"/>
            <a:ext cx="2190750" cy="67627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173811AC-F177-42E6-A38A-BBAFDD9D59A7}"/>
              </a:ext>
            </a:extLst>
          </p:cNvPr>
          <p:cNvSpPr txBox="1"/>
          <p:nvPr/>
        </p:nvSpPr>
        <p:spPr>
          <a:xfrm>
            <a:off x="683568" y="2924944"/>
            <a:ext cx="78488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10411B02-5FA8-4868-BF96-4BE5D169B78F}"/>
              </a:ext>
            </a:extLst>
          </p:cNvPr>
          <p:cNvSpPr txBox="1"/>
          <p:nvPr/>
        </p:nvSpPr>
        <p:spPr>
          <a:xfrm>
            <a:off x="323529" y="2615165"/>
            <a:ext cx="8424936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ru-RU" dirty="0" smtClean="0"/>
          </a:p>
          <a:p>
            <a:pPr algn="just"/>
            <a:endParaRPr lang="ru-RU" dirty="0"/>
          </a:p>
          <a:p>
            <a:pPr algn="just"/>
            <a:endParaRPr lang="ru-RU" dirty="0" smtClean="0"/>
          </a:p>
          <a:p>
            <a:pPr algn="ctr"/>
            <a:r>
              <a:rPr lang="ru-RU" sz="2800" dirty="0" smtClean="0">
                <a:solidFill>
                  <a:schemeClr val="tx2"/>
                </a:solidFill>
              </a:rPr>
              <a:t>отсутствие </a:t>
            </a:r>
            <a:r>
              <a:rPr lang="ru-RU" sz="2800" dirty="0">
                <a:solidFill>
                  <a:schemeClr val="tx2"/>
                </a:solidFill>
              </a:rPr>
              <a:t>у участника закупки ограничений для участия в закупках, установленных законодательством Российской Федерации.</a:t>
            </a:r>
          </a:p>
        </p:txBody>
      </p:sp>
      <p:sp>
        <p:nvSpPr>
          <p:cNvPr id="10" name="Заголовок 2">
            <a:extLst>
              <a:ext uri="{FF2B5EF4-FFF2-40B4-BE49-F238E27FC236}">
                <a16:creationId xmlns:a16="http://schemas.microsoft.com/office/drawing/2014/main" xmlns="" id="{86E2C68D-C648-410C-8465-AE7B28BA83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3204" y="900062"/>
            <a:ext cx="8229600" cy="1252728"/>
          </a:xfrm>
        </p:spPr>
        <p:txBody>
          <a:bodyPr>
            <a:normAutofit fontScale="90000"/>
          </a:bodyPr>
          <a:lstStyle/>
          <a:p>
            <a:r>
              <a:rPr lang="ru-RU" sz="3600" dirty="0" smtClean="0"/>
              <a:t>Требования к участникам закупок (новый пункт 11 части 1 статьи 31)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63790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16446EAC-6184-47EC-9CDC-FFE0908BCAA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1988840"/>
            <a:ext cx="2190750" cy="67627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173811AC-F177-42E6-A38A-BBAFDD9D59A7}"/>
              </a:ext>
            </a:extLst>
          </p:cNvPr>
          <p:cNvSpPr txBox="1"/>
          <p:nvPr/>
        </p:nvSpPr>
        <p:spPr>
          <a:xfrm>
            <a:off x="683568" y="2924944"/>
            <a:ext cx="78488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10411B02-5FA8-4868-BF96-4BE5D169B78F}"/>
              </a:ext>
            </a:extLst>
          </p:cNvPr>
          <p:cNvSpPr txBox="1"/>
          <p:nvPr/>
        </p:nvSpPr>
        <p:spPr>
          <a:xfrm>
            <a:off x="173748" y="2639894"/>
            <a:ext cx="8868512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>
                <a:solidFill>
                  <a:schemeClr val="tx2"/>
                </a:solidFill>
              </a:rPr>
              <a:t>В контракт включаются обязательные условия</a:t>
            </a:r>
            <a:r>
              <a:rPr lang="ru-RU" dirty="0" smtClean="0">
                <a:solidFill>
                  <a:schemeClr val="tx2"/>
                </a:solidFill>
              </a:rPr>
              <a:t>:</a:t>
            </a:r>
          </a:p>
          <a:p>
            <a:pPr marL="342900" indent="-342900" algn="just">
              <a:buAutoNum type="arabicParenR"/>
            </a:pPr>
            <a:r>
              <a:rPr lang="ru-RU" dirty="0" smtClean="0">
                <a:solidFill>
                  <a:schemeClr val="tx2"/>
                </a:solidFill>
              </a:rPr>
              <a:t>о </a:t>
            </a:r>
            <a:r>
              <a:rPr lang="ru-RU" dirty="0">
                <a:solidFill>
                  <a:schemeClr val="tx2"/>
                </a:solidFill>
              </a:rPr>
              <a:t>порядке и сроках оплаты товара, работы или услуги, о порядке и сроках осуществления заказчиком приемки поставленного товара, выполненной работы (ее результатов) или оказанной услуги в части соответствия их количества, комплектности, объема требованиям, установленным контрактом, а также о порядке и сроках оформления результатов такой приемки</a:t>
            </a:r>
            <a:r>
              <a:rPr lang="ru-RU" dirty="0" smtClean="0">
                <a:solidFill>
                  <a:schemeClr val="tx2"/>
                </a:solidFill>
              </a:rPr>
              <a:t>;</a:t>
            </a:r>
          </a:p>
          <a:p>
            <a:pPr marL="342900" indent="-342900" algn="just">
              <a:buAutoNum type="arabicParenR"/>
            </a:pPr>
            <a:r>
              <a:rPr lang="ru-RU" dirty="0" smtClean="0">
                <a:solidFill>
                  <a:schemeClr val="tx2"/>
                </a:solidFill>
              </a:rPr>
              <a:t>об </a:t>
            </a:r>
            <a:r>
              <a:rPr lang="ru-RU" dirty="0">
                <a:solidFill>
                  <a:schemeClr val="tx2"/>
                </a:solidFill>
              </a:rPr>
              <a:t>уменьшении суммы, подлежащей уплате заказчиком юридическому лицу или физическому лицу, в том числе зарегистрированному в качестве индивидуального предпринимателя, на размер налогов, сборов и иных обязательных платежей в бюджеты бюджетной системы Российской Федерации, связанных с оплатой контракта, если в соответствии с законодательством Российской Федерации о налогах и сборах такие налоги, сборы и иные обязательные платежи подлежат уплате в бюджеты бюджетной системы Российской Федерации заказчиком (см. Письмо Минфина России от 16 февраля 2018 г. N 24-01-07/9833 </a:t>
            </a:r>
            <a:r>
              <a:rPr lang="ru-RU" dirty="0" smtClean="0">
                <a:solidFill>
                  <a:schemeClr val="tx2"/>
                </a:solidFill>
              </a:rPr>
              <a:t>«О </a:t>
            </a:r>
            <a:r>
              <a:rPr lang="ru-RU" dirty="0">
                <a:solidFill>
                  <a:schemeClr val="tx2"/>
                </a:solidFill>
              </a:rPr>
              <a:t>рассмотрении </a:t>
            </a:r>
            <a:r>
              <a:rPr lang="ru-RU" dirty="0" smtClean="0">
                <a:solidFill>
                  <a:schemeClr val="tx2"/>
                </a:solidFill>
              </a:rPr>
              <a:t>обращения»)</a:t>
            </a:r>
            <a:endParaRPr lang="ru-RU" dirty="0">
              <a:solidFill>
                <a:schemeClr val="tx2"/>
              </a:solidFill>
            </a:endParaRPr>
          </a:p>
          <a:p>
            <a:pPr algn="just"/>
            <a:endParaRPr lang="ru-RU" dirty="0"/>
          </a:p>
          <a:p>
            <a:pPr algn="just"/>
            <a:endParaRPr lang="ru-RU" b="1" dirty="0"/>
          </a:p>
        </p:txBody>
      </p:sp>
      <p:sp>
        <p:nvSpPr>
          <p:cNvPr id="10" name="Заголовок 2">
            <a:extLst>
              <a:ext uri="{FF2B5EF4-FFF2-40B4-BE49-F238E27FC236}">
                <a16:creationId xmlns:a16="http://schemas.microsoft.com/office/drawing/2014/main" xmlns="" id="{86E2C68D-C648-410C-8465-AE7B28BA83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3204" y="900062"/>
            <a:ext cx="8229600" cy="1252728"/>
          </a:xfrm>
        </p:spPr>
        <p:txBody>
          <a:bodyPr>
            <a:normAutofit fontScale="90000"/>
          </a:bodyPr>
          <a:lstStyle/>
          <a:p>
            <a:r>
              <a:rPr lang="ru-RU" sz="4000" dirty="0" smtClean="0"/>
              <a:t>Требования к содержанию контракта (новая редакция части 13 статьи 34)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72920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16446EAC-6184-47EC-9CDC-FFE0908BCAA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1988840"/>
            <a:ext cx="2190750" cy="67627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173811AC-F177-42E6-A38A-BBAFDD9D59A7}"/>
              </a:ext>
            </a:extLst>
          </p:cNvPr>
          <p:cNvSpPr txBox="1"/>
          <p:nvPr/>
        </p:nvSpPr>
        <p:spPr>
          <a:xfrm>
            <a:off x="600708" y="2780928"/>
            <a:ext cx="8543292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t>Основные</a:t>
            </a:r>
            <a:r>
              <a:rPr kumimoji="0" lang="ru-RU" sz="1800" b="0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t> моменты:</a:t>
            </a:r>
          </a:p>
          <a:p>
            <a:pPr marL="342900" lvl="0" indent="-342900">
              <a:buAutoNum type="arabicPeriod"/>
            </a:pPr>
            <a:r>
              <a:rPr lang="ru-RU" dirty="0" smtClean="0">
                <a:solidFill>
                  <a:schemeClr val="tx2"/>
                </a:solidFill>
              </a:rPr>
              <a:t>Извещение </a:t>
            </a:r>
            <a:r>
              <a:rPr lang="ru-RU" dirty="0">
                <a:solidFill>
                  <a:schemeClr val="tx2"/>
                </a:solidFill>
              </a:rPr>
              <a:t>не менее чем за пятнадцать рабочих дней до даты окончания срока подачи заявок на участие в таком </a:t>
            </a:r>
            <a:r>
              <a:rPr lang="ru-RU" dirty="0" smtClean="0">
                <a:solidFill>
                  <a:schemeClr val="tx2"/>
                </a:solidFill>
              </a:rPr>
              <a:t>конкурсе</a:t>
            </a:r>
          </a:p>
          <a:p>
            <a:pPr marL="342900" lvl="0" indent="-342900">
              <a:buAutoNum type="arabicPeriod"/>
            </a:pPr>
            <a:r>
              <a:rPr lang="ru-RU" dirty="0" smtClean="0">
                <a:solidFill>
                  <a:schemeClr val="tx2"/>
                </a:solidFill>
              </a:rPr>
              <a:t>Изменения не позднее, чем за 5 дней до окончания срока подачи заявок, продление срока – 10 рабочих дней до даты окончания срока подачи заявок</a:t>
            </a:r>
          </a:p>
          <a:p>
            <a:pPr marL="342900" lvl="0" indent="-342900">
              <a:buAutoNum type="arabicPeriod"/>
            </a:pPr>
            <a:r>
              <a:rPr lang="ru-RU" dirty="0" smtClean="0">
                <a:solidFill>
                  <a:schemeClr val="tx2"/>
                </a:solidFill>
              </a:rPr>
              <a:t>Запрос </a:t>
            </a:r>
            <a:r>
              <a:rPr lang="ru-RU" dirty="0">
                <a:solidFill>
                  <a:schemeClr val="tx2"/>
                </a:solidFill>
              </a:rPr>
              <a:t>не позднее, чем за</a:t>
            </a:r>
            <a:r>
              <a:rPr lang="ru-RU" dirty="0" smtClean="0">
                <a:solidFill>
                  <a:schemeClr val="tx2"/>
                </a:solidFill>
              </a:rPr>
              <a:t> 5 дней до окончания срока подачи заявок, срок ответа на запрос – 2 рабочих дня</a:t>
            </a:r>
          </a:p>
          <a:p>
            <a:pPr marL="342900" lvl="0" indent="-342900">
              <a:buAutoNum type="arabicPeriod"/>
            </a:pPr>
            <a:r>
              <a:rPr lang="ru-RU" dirty="0">
                <a:solidFill>
                  <a:schemeClr val="tx2"/>
                </a:solidFill>
              </a:rPr>
              <a:t>Заявка на участие в </a:t>
            </a:r>
            <a:r>
              <a:rPr lang="ru-RU" dirty="0" smtClean="0">
                <a:solidFill>
                  <a:schemeClr val="tx2"/>
                </a:solidFill>
              </a:rPr>
              <a:t>ОК в ЭФ состоит </a:t>
            </a:r>
            <a:r>
              <a:rPr lang="ru-RU" dirty="0">
                <a:solidFill>
                  <a:schemeClr val="tx2"/>
                </a:solidFill>
              </a:rPr>
              <a:t>из двух частей и предложения участника открытого конкурса в электронной форме о цене </a:t>
            </a:r>
            <a:r>
              <a:rPr lang="ru-RU" dirty="0" smtClean="0">
                <a:solidFill>
                  <a:schemeClr val="tx2"/>
                </a:solidFill>
              </a:rPr>
              <a:t>контракта</a:t>
            </a:r>
          </a:p>
          <a:p>
            <a:pPr marL="342900" lvl="0" indent="-342900">
              <a:buAutoNum type="arabicPeriod"/>
            </a:pPr>
            <a:r>
              <a:rPr lang="ru-RU" dirty="0" smtClean="0">
                <a:solidFill>
                  <a:schemeClr val="tx2"/>
                </a:solidFill>
              </a:rPr>
              <a:t>Отдельно проводится рассмотрение и оценка 1 части заявок. </a:t>
            </a:r>
            <a:r>
              <a:rPr lang="ru-RU" dirty="0">
                <a:solidFill>
                  <a:schemeClr val="tx2"/>
                </a:solidFill>
              </a:rPr>
              <a:t>Срок </a:t>
            </a:r>
            <a:r>
              <a:rPr lang="ru-RU" dirty="0" smtClean="0">
                <a:solidFill>
                  <a:schemeClr val="tx2"/>
                </a:solidFill>
              </a:rPr>
              <a:t>не </a:t>
            </a:r>
            <a:r>
              <a:rPr lang="ru-RU" dirty="0">
                <a:solidFill>
                  <a:schemeClr val="tx2"/>
                </a:solidFill>
              </a:rPr>
              <a:t>может превышать </a:t>
            </a:r>
            <a:r>
              <a:rPr lang="ru-RU" dirty="0" smtClean="0">
                <a:solidFill>
                  <a:schemeClr val="tx2"/>
                </a:solidFill>
              </a:rPr>
              <a:t>5 </a:t>
            </a:r>
            <a:r>
              <a:rPr lang="ru-RU" dirty="0">
                <a:solidFill>
                  <a:schemeClr val="tx2"/>
                </a:solidFill>
              </a:rPr>
              <a:t>рабочих дней, а в случае, если </a:t>
            </a:r>
            <a:r>
              <a:rPr lang="ru-RU" dirty="0" smtClean="0">
                <a:solidFill>
                  <a:schemeClr val="tx2"/>
                </a:solidFill>
              </a:rPr>
              <a:t>НМЦК ≤1 млн. руб.  1 </a:t>
            </a:r>
            <a:r>
              <a:rPr lang="ru-RU" dirty="0">
                <a:solidFill>
                  <a:schemeClr val="tx2"/>
                </a:solidFill>
              </a:rPr>
              <a:t>рабочий день с даты окончания срока подачи указанных </a:t>
            </a:r>
            <a:r>
              <a:rPr lang="ru-RU" dirty="0" smtClean="0">
                <a:solidFill>
                  <a:schemeClr val="tx2"/>
                </a:solidFill>
              </a:rPr>
              <a:t>заявок. Если </a:t>
            </a:r>
            <a:r>
              <a:rPr lang="ru-RU" dirty="0">
                <a:solidFill>
                  <a:schemeClr val="tx2"/>
                </a:solidFill>
              </a:rPr>
              <a:t>предмет закупки </a:t>
            </a:r>
            <a:r>
              <a:rPr lang="ru-RU" dirty="0" smtClean="0">
                <a:solidFill>
                  <a:schemeClr val="tx2"/>
                </a:solidFill>
              </a:rPr>
              <a:t>поставка </a:t>
            </a:r>
            <a:r>
              <a:rPr lang="ru-RU" dirty="0">
                <a:solidFill>
                  <a:schemeClr val="tx2"/>
                </a:solidFill>
              </a:rPr>
              <a:t>товара, выполнение работы либо оказание услуги в сфере науки, культуры или </a:t>
            </a:r>
            <a:r>
              <a:rPr lang="ru-RU" dirty="0" smtClean="0">
                <a:solidFill>
                  <a:schemeClr val="tx2"/>
                </a:solidFill>
              </a:rPr>
              <a:t>искусства – не более 10 рабочих дней.</a:t>
            </a:r>
          </a:p>
          <a:p>
            <a:pPr marL="342900" lvl="0" indent="-342900">
              <a:buAutoNum type="arabicPeriod"/>
            </a:pPr>
            <a:endParaRPr lang="ru-RU" dirty="0">
              <a:solidFill>
                <a:prstClr val="black"/>
              </a:solidFill>
            </a:endParaRPr>
          </a:p>
          <a:p>
            <a:pPr marL="342900" lvl="0" indent="-342900">
              <a:buAutoNum type="arabicPeriod"/>
            </a:pPr>
            <a:endParaRPr lang="ru-RU" dirty="0">
              <a:solidFill>
                <a:prstClr val="black"/>
              </a:solidFill>
            </a:endParaRPr>
          </a:p>
          <a:p>
            <a:pPr marL="342900" lvl="0" indent="-342900">
              <a:buAutoNum type="arabicPeriod"/>
            </a:pPr>
            <a:endParaRPr lang="ru-RU" dirty="0">
              <a:solidFill>
                <a:prstClr val="black"/>
              </a:solidFill>
            </a:endParaRPr>
          </a:p>
          <a:p>
            <a:pPr marL="342900" lvl="0" indent="-342900">
              <a:buAutoNum type="arabicPeriod"/>
            </a:pPr>
            <a:endParaRPr lang="ru-RU" dirty="0" smtClean="0">
              <a:solidFill>
                <a:prstClr val="black"/>
              </a:solidFill>
            </a:endParaRPr>
          </a:p>
          <a:p>
            <a:pPr marL="342900" lvl="0" indent="-342900">
              <a:buAutoNum type="arabicPeriod"/>
            </a:pPr>
            <a:endParaRPr lang="ru-RU" dirty="0">
              <a:solidFill>
                <a:prstClr val="black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  <p:sp>
        <p:nvSpPr>
          <p:cNvPr id="10" name="Заголовок 2">
            <a:extLst>
              <a:ext uri="{FF2B5EF4-FFF2-40B4-BE49-F238E27FC236}">
                <a16:creationId xmlns:a16="http://schemas.microsoft.com/office/drawing/2014/main" xmlns="" id="{86E2C68D-C648-410C-8465-AE7B28BA83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3204" y="390430"/>
            <a:ext cx="8229600" cy="1252728"/>
          </a:xfrm>
        </p:spPr>
        <p:txBody>
          <a:bodyPr>
            <a:noAutofit/>
          </a:bodyPr>
          <a:lstStyle/>
          <a:p>
            <a:r>
              <a:rPr lang="ru-RU" sz="2800" dirty="0" smtClean="0"/>
              <a:t>Открытый конкурс в электронной форме </a:t>
            </a:r>
            <a:br>
              <a:rPr lang="ru-RU" sz="2800" dirty="0" smtClean="0"/>
            </a:br>
            <a:r>
              <a:rPr lang="ru-RU" sz="2800" dirty="0" smtClean="0"/>
              <a:t>(новые статьи 54.1-54.7)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243737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2675467"/>
            <a:ext cx="8712967" cy="3450696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dirty="0" smtClean="0"/>
              <a:t>Основные моменты (продолжение)</a:t>
            </a:r>
          </a:p>
          <a:p>
            <a:pPr marL="0" indent="0">
              <a:buNone/>
            </a:pPr>
            <a:r>
              <a:rPr lang="ru-RU" dirty="0"/>
              <a:t>6) </a:t>
            </a:r>
            <a:r>
              <a:rPr lang="ru-RU" dirty="0" smtClean="0"/>
              <a:t>Участники подают окончательные предложения. Днем подачи окончательных предложений является рабочий день, следующий после истечения одного рабочего дня с даты окончания срока рассмотрения и оценки первых частей заявок. Подача длится 3 часа, время назначает оператор. Допускается только одно предложение. Допускается только снижение цены. Если окончательного предложения нет-окончательным считается первоначальное.</a:t>
            </a:r>
          </a:p>
          <a:p>
            <a:pPr marL="0" indent="0">
              <a:buNone/>
            </a:pPr>
            <a:r>
              <a:rPr lang="ru-RU" dirty="0"/>
              <a:t>7) Срок рассмотрения и оценки вторых частей заявок на участие в открытом конкурсе в электронной форме не может превышать </a:t>
            </a:r>
            <a:r>
              <a:rPr lang="ru-RU" dirty="0" smtClean="0"/>
              <a:t>3 </a:t>
            </a:r>
            <a:r>
              <a:rPr lang="ru-RU" dirty="0"/>
              <a:t>рабочих дня, а в случае, если </a:t>
            </a:r>
            <a:r>
              <a:rPr lang="ru-RU" dirty="0" smtClean="0"/>
              <a:t>НМЦК </a:t>
            </a:r>
            <a:r>
              <a:rPr lang="ru-RU" dirty="0"/>
              <a:t>≤1 млн. руб. </a:t>
            </a:r>
            <a:r>
              <a:rPr lang="ru-RU" dirty="0" smtClean="0"/>
              <a:t>- </a:t>
            </a:r>
            <a:r>
              <a:rPr lang="ru-RU" dirty="0"/>
              <a:t>1 рабочий день. Если предмет закупки поставка товара, выполнение работы либо оказание услуги в сфере науки, культуры или искусства – не более </a:t>
            </a:r>
            <a:r>
              <a:rPr lang="ru-RU" dirty="0" smtClean="0"/>
              <a:t>5 рабочих </a:t>
            </a:r>
            <a:r>
              <a:rPr lang="ru-RU" dirty="0"/>
              <a:t>дней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r>
              <a:rPr lang="ru-RU" dirty="0" smtClean="0"/>
              <a:t>8) Протоколы рассмотрения и оценки 1 и 2 частей заявок размещаются в ЕИС одновременно (в течение часа после размещения второго протокола). Еще в течение часа Заказчик получает протокол подачи окончательных предложений. Не позднее следующего рабочего дня формируется итоговый протокол.</a:t>
            </a:r>
            <a:endParaRPr lang="ru-RU" dirty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>
              <a:solidFill>
                <a:schemeClr val="tx1"/>
              </a:solidFill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Открытый конкурс в электронной форме </a:t>
            </a:r>
            <a:r>
              <a:rPr lang="ru-RU" dirty="0" smtClean="0"/>
              <a:t>(</a:t>
            </a:r>
            <a:r>
              <a:rPr lang="ru-RU" dirty="0"/>
              <a:t>новые статьи 54.1-54.7)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16446EAC-6184-47EC-9CDC-FFE0908BCAA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552" y="1983563"/>
            <a:ext cx="2190750" cy="676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989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16446EAC-6184-47EC-9CDC-FFE0908BCAA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1988840"/>
            <a:ext cx="2190750" cy="67627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173811AC-F177-42E6-A38A-BBAFDD9D59A7}"/>
              </a:ext>
            </a:extLst>
          </p:cNvPr>
          <p:cNvSpPr txBox="1"/>
          <p:nvPr/>
        </p:nvSpPr>
        <p:spPr>
          <a:xfrm>
            <a:off x="270120" y="2619975"/>
            <a:ext cx="854329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u="sng" dirty="0">
                <a:solidFill>
                  <a:schemeClr val="tx2"/>
                </a:solidFill>
              </a:rPr>
              <a:t>Первая часть заявки </a:t>
            </a:r>
            <a:r>
              <a:rPr lang="ru-RU" u="sng" dirty="0" smtClean="0">
                <a:solidFill>
                  <a:schemeClr val="tx2"/>
                </a:solidFill>
              </a:rPr>
              <a:t>:</a:t>
            </a:r>
          </a:p>
          <a:p>
            <a:pPr marL="342900" lvl="0" indent="-342900">
              <a:buAutoNum type="arabicParenR"/>
            </a:pPr>
            <a:r>
              <a:rPr lang="ru-RU" dirty="0" smtClean="0">
                <a:solidFill>
                  <a:schemeClr val="tx2"/>
                </a:solidFill>
              </a:rPr>
              <a:t>согласие </a:t>
            </a:r>
            <a:r>
              <a:rPr lang="ru-RU" dirty="0">
                <a:solidFill>
                  <a:schemeClr val="tx2"/>
                </a:solidFill>
              </a:rPr>
              <a:t>участника открытого конкурса в электронной форме на поставку товара, выполнение работы или оказание услуги на условиях, предусмотренных конкурсной документацией и не подлежащих изменению по результатам проведения открытого конкурса в электронной форме (такое согласие дается с применением программно-аппаратных средств электронной площадки</a:t>
            </a:r>
            <a:r>
              <a:rPr lang="ru-RU" dirty="0" smtClean="0">
                <a:solidFill>
                  <a:schemeClr val="tx2"/>
                </a:solidFill>
              </a:rPr>
              <a:t>);</a:t>
            </a:r>
          </a:p>
          <a:p>
            <a:pPr marL="342900" lvl="0" indent="-342900">
              <a:buAutoNum type="arabicParenR"/>
            </a:pPr>
            <a:r>
              <a:rPr lang="ru-RU" dirty="0" smtClean="0">
                <a:solidFill>
                  <a:schemeClr val="tx2"/>
                </a:solidFill>
              </a:rPr>
              <a:t>предложение </a:t>
            </a:r>
            <a:r>
              <a:rPr lang="ru-RU" dirty="0">
                <a:solidFill>
                  <a:schemeClr val="tx2"/>
                </a:solidFill>
              </a:rPr>
              <a:t>участника открытого конкурса в электронной форме о качественных, функциональных и об экологических характеристиках объекта закупки при установлении в конкурсной документации критерия, предусмотренного пунктом 3 части 1 статьи 32 настоящего Федерального закона. При этом отсутствие указанного предложения не является основанием для принятия решения об отказе участнику закупки в допуске к участию в открытом конкурсе в электронной форме</a:t>
            </a:r>
            <a:r>
              <a:rPr lang="ru-RU" dirty="0" smtClean="0">
                <a:solidFill>
                  <a:schemeClr val="tx2"/>
                </a:solidFill>
              </a:rPr>
              <a:t>;</a:t>
            </a:r>
          </a:p>
        </p:txBody>
      </p:sp>
      <p:sp>
        <p:nvSpPr>
          <p:cNvPr id="10" name="Заголовок 2">
            <a:extLst>
              <a:ext uri="{FF2B5EF4-FFF2-40B4-BE49-F238E27FC236}">
                <a16:creationId xmlns:a16="http://schemas.microsoft.com/office/drawing/2014/main" xmlns="" id="{86E2C68D-C648-410C-8465-AE7B28BA83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3204" y="390430"/>
            <a:ext cx="8229600" cy="1252728"/>
          </a:xfrm>
        </p:spPr>
        <p:txBody>
          <a:bodyPr>
            <a:noAutofit/>
          </a:bodyPr>
          <a:lstStyle/>
          <a:p>
            <a:r>
              <a:rPr lang="ru-RU" sz="2800" dirty="0" smtClean="0"/>
              <a:t>Заявка на участие в ОК в ЭФ (статья 54.4.)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97103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16446EAC-6184-47EC-9CDC-FFE0908BCAA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1988840"/>
            <a:ext cx="2190750" cy="67627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173811AC-F177-42E6-A38A-BBAFDD9D59A7}"/>
              </a:ext>
            </a:extLst>
          </p:cNvPr>
          <p:cNvSpPr txBox="1"/>
          <p:nvPr/>
        </p:nvSpPr>
        <p:spPr>
          <a:xfrm>
            <a:off x="270120" y="2619975"/>
            <a:ext cx="854329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1400" dirty="0" smtClean="0">
                <a:solidFill>
                  <a:schemeClr val="tx2"/>
                </a:solidFill>
              </a:rPr>
              <a:t>3) при </a:t>
            </a:r>
            <a:r>
              <a:rPr lang="ru-RU" sz="1400" dirty="0">
                <a:solidFill>
                  <a:schemeClr val="tx2"/>
                </a:solidFill>
              </a:rPr>
              <a:t>осуществлении закупки товара или закупки работы, услуги, для выполнения, оказания которых используется товар</a:t>
            </a:r>
            <a:r>
              <a:rPr lang="ru-RU" sz="1400" dirty="0" smtClean="0">
                <a:solidFill>
                  <a:schemeClr val="tx2"/>
                </a:solidFill>
              </a:rPr>
              <a:t>:</a:t>
            </a:r>
          </a:p>
          <a:p>
            <a:pPr lvl="0"/>
            <a:r>
              <a:rPr lang="ru-RU" sz="1400" dirty="0" smtClean="0">
                <a:solidFill>
                  <a:schemeClr val="tx2"/>
                </a:solidFill>
              </a:rPr>
              <a:t>а</a:t>
            </a:r>
            <a:r>
              <a:rPr lang="ru-RU" sz="1400" dirty="0">
                <a:solidFill>
                  <a:schemeClr val="tx2"/>
                </a:solidFill>
              </a:rPr>
              <a:t>) наименование страны происхождения товара (в случае установления заказчиком в извещении о проведении открытого конкурса в электронной форме, конкурсной документации условий, запретов, ограничений допуска товаров, происходящих из иностранного государства или группы иностранных государств, в соответствии со статьей 14 настоящего Федерального закона</a:t>
            </a:r>
            <a:r>
              <a:rPr lang="ru-RU" sz="1400" dirty="0" smtClean="0">
                <a:solidFill>
                  <a:schemeClr val="tx2"/>
                </a:solidFill>
              </a:rPr>
              <a:t>);</a:t>
            </a:r>
          </a:p>
          <a:p>
            <a:pPr lvl="0"/>
            <a:r>
              <a:rPr lang="ru-RU" sz="1400" dirty="0" smtClean="0">
                <a:solidFill>
                  <a:schemeClr val="tx2"/>
                </a:solidFill>
              </a:rPr>
              <a:t>б</a:t>
            </a:r>
            <a:r>
              <a:rPr lang="ru-RU" sz="1400" dirty="0">
                <a:solidFill>
                  <a:schemeClr val="tx2"/>
                </a:solidFill>
              </a:rPr>
              <a:t>) конкретные показатели товара, соответствующие значениям, установленным конкурсной документацией, и указание на товарный знак (при наличии). </a:t>
            </a:r>
            <a:r>
              <a:rPr lang="ru-RU" sz="1400" dirty="0" smtClean="0">
                <a:solidFill>
                  <a:schemeClr val="tx2"/>
                </a:solidFill>
              </a:rPr>
              <a:t>Информация</a:t>
            </a:r>
            <a:r>
              <a:rPr lang="ru-RU" sz="1400" dirty="0">
                <a:solidFill>
                  <a:schemeClr val="tx2"/>
                </a:solidFill>
              </a:rPr>
              <a:t>, предусмотренная настоящим подпунктом, включается в заявку на участие в открытом конкурсе в электронной форме в случае отсутствия в конкурсной документации указания на товарный знак или в случае, если участник закупки предлагает товар, который обозначен товарным знаком, отличным от товарного знака, указанного в конкурсной документации</a:t>
            </a:r>
            <a:r>
              <a:rPr lang="ru-RU" sz="1400" dirty="0" smtClean="0">
                <a:solidFill>
                  <a:schemeClr val="tx2"/>
                </a:solidFill>
              </a:rPr>
              <a:t>.</a:t>
            </a:r>
          </a:p>
          <a:p>
            <a:pPr lvl="0"/>
            <a:r>
              <a:rPr lang="ru-RU" sz="1400" u="sng" dirty="0" smtClean="0">
                <a:solidFill>
                  <a:schemeClr val="tx2"/>
                </a:solidFill>
              </a:rPr>
              <a:t>В </a:t>
            </a:r>
            <a:r>
              <a:rPr lang="ru-RU" sz="1400" u="sng" dirty="0">
                <a:solidFill>
                  <a:schemeClr val="tx2"/>
                </a:solidFill>
              </a:rPr>
              <a:t>первой части заявки на участие в открытом конкурсе в электронной форме не допускается указание сведений об участнике открытого конкурса в электронной форме, подавшем заявку на участие в таком конкурсе, а также сведений о предлагаемой этим участником открытого конкурса в электронной форме цене контракта. </a:t>
            </a:r>
            <a:r>
              <a:rPr lang="ru-RU" sz="1400" dirty="0">
                <a:solidFill>
                  <a:schemeClr val="tx2"/>
                </a:solidFill>
              </a:rPr>
              <a:t>При этом первая часть заявки на участие в открытом конкурсе в электронной форме может содержать эскиз, рисунок, чертеж, фотографию, иное изображение товара, закупка которого осуществляется.</a:t>
            </a:r>
          </a:p>
        </p:txBody>
      </p:sp>
      <p:sp>
        <p:nvSpPr>
          <p:cNvPr id="10" name="Заголовок 2">
            <a:extLst>
              <a:ext uri="{FF2B5EF4-FFF2-40B4-BE49-F238E27FC236}">
                <a16:creationId xmlns:a16="http://schemas.microsoft.com/office/drawing/2014/main" xmlns="" id="{86E2C68D-C648-410C-8465-AE7B28BA83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3204" y="390430"/>
            <a:ext cx="8229600" cy="1252728"/>
          </a:xfrm>
        </p:spPr>
        <p:txBody>
          <a:bodyPr>
            <a:noAutofit/>
          </a:bodyPr>
          <a:lstStyle/>
          <a:p>
            <a:r>
              <a:rPr lang="ru-RU" sz="2800" dirty="0"/>
              <a:t>Заявка на участие в ОК в ЭФ (статья 54.4.)</a:t>
            </a:r>
          </a:p>
        </p:txBody>
      </p:sp>
    </p:spTree>
    <p:extLst>
      <p:ext uri="{BB962C8B-B14F-4D97-AF65-F5344CB8AC3E}">
        <p14:creationId xmlns:p14="http://schemas.microsoft.com/office/powerpoint/2010/main" val="3786508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16446EAC-6184-47EC-9CDC-FFE0908BCAA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1988840"/>
            <a:ext cx="2190750" cy="67627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173811AC-F177-42E6-A38A-BBAFDD9D59A7}"/>
              </a:ext>
            </a:extLst>
          </p:cNvPr>
          <p:cNvSpPr txBox="1"/>
          <p:nvPr/>
        </p:nvSpPr>
        <p:spPr>
          <a:xfrm>
            <a:off x="270120" y="2619975"/>
            <a:ext cx="8543292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t>Вторая часть заявки:</a:t>
            </a:r>
          </a:p>
          <a:p>
            <a:pPr marL="342900" lvl="0" indent="-342900">
              <a:buAutoNum type="arabicParenR"/>
            </a:pPr>
            <a:r>
              <a:rPr lang="ru-RU" sz="1600" dirty="0" smtClean="0">
                <a:solidFill>
                  <a:schemeClr val="tx2"/>
                </a:solidFill>
              </a:rPr>
              <a:t>наименование</a:t>
            </a:r>
            <a:r>
              <a:rPr lang="ru-RU" sz="1600" dirty="0">
                <a:solidFill>
                  <a:schemeClr val="tx2"/>
                </a:solidFill>
              </a:rPr>
              <a:t>, фирменное наименование (при наличии), место нахождения (для юридического лица), фамилию, имя, отчество (при наличии), паспортные данные, место жительства (для физического лица), почтовый адрес </a:t>
            </a:r>
            <a:r>
              <a:rPr lang="ru-RU" sz="1600" dirty="0" smtClean="0">
                <a:solidFill>
                  <a:schemeClr val="tx2"/>
                </a:solidFill>
              </a:rPr>
              <a:t>участника, </a:t>
            </a:r>
            <a:r>
              <a:rPr lang="ru-RU" sz="1600" dirty="0">
                <a:solidFill>
                  <a:schemeClr val="tx2"/>
                </a:solidFill>
              </a:rPr>
              <a:t>номер контактного телефона, </a:t>
            </a:r>
            <a:r>
              <a:rPr lang="ru-RU" sz="1600" dirty="0" smtClean="0">
                <a:solidFill>
                  <a:schemeClr val="tx2"/>
                </a:solidFill>
              </a:rPr>
              <a:t>ИНН участника </a:t>
            </a:r>
            <a:r>
              <a:rPr lang="ru-RU" sz="1600" dirty="0">
                <a:solidFill>
                  <a:schemeClr val="tx2"/>
                </a:solidFill>
              </a:rPr>
              <a:t>такого конкурса или в соответствии с законодательством соответствующего иностранного государства аналог </a:t>
            </a:r>
            <a:r>
              <a:rPr lang="ru-RU" sz="1600" dirty="0" smtClean="0">
                <a:solidFill>
                  <a:schemeClr val="tx2"/>
                </a:solidFill>
              </a:rPr>
              <a:t>ИНН участника </a:t>
            </a:r>
            <a:r>
              <a:rPr lang="ru-RU" sz="1600" dirty="0">
                <a:solidFill>
                  <a:schemeClr val="tx2"/>
                </a:solidFill>
              </a:rPr>
              <a:t>такого конкурса (для иностранного лица), </a:t>
            </a:r>
            <a:r>
              <a:rPr lang="ru-RU" sz="1600" dirty="0" smtClean="0">
                <a:solidFill>
                  <a:schemeClr val="tx2"/>
                </a:solidFill>
              </a:rPr>
              <a:t>ИНН (при </a:t>
            </a:r>
            <a:r>
              <a:rPr lang="ru-RU" sz="1600" dirty="0">
                <a:solidFill>
                  <a:schemeClr val="tx2"/>
                </a:solidFill>
              </a:rPr>
              <a:t>наличии) учредителей, членов коллегиального исполнительного органа, лица, исполняющего функции единоличного исполнительного органа участника такого конкурса</a:t>
            </a:r>
            <a:r>
              <a:rPr lang="ru-RU" sz="1600" dirty="0" smtClean="0">
                <a:solidFill>
                  <a:schemeClr val="tx2"/>
                </a:solidFill>
              </a:rPr>
              <a:t>;</a:t>
            </a:r>
          </a:p>
          <a:p>
            <a:pPr marL="342900" lvl="0" indent="-342900">
              <a:buAutoNum type="arabicParenR"/>
            </a:pPr>
            <a:r>
              <a:rPr lang="ru-RU" sz="1600" dirty="0" smtClean="0">
                <a:solidFill>
                  <a:schemeClr val="tx2"/>
                </a:solidFill>
              </a:rPr>
              <a:t>копии </a:t>
            </a:r>
            <a:r>
              <a:rPr lang="ru-RU" sz="1600" dirty="0">
                <a:solidFill>
                  <a:schemeClr val="tx2"/>
                </a:solidFill>
              </a:rPr>
              <a:t>документов, подтверждающих соответствие товара, работы или услуги требованиям, установленным в соответствии с законодательством Российской Федерации, в случае, если в соответствии с законодательством Российской Федерации установлены требования к товару, работе или услуге и предоставление указанных копий документов предусмотрено конкурсной документацией. При этом не допускается требовать предоставления копий указанных документов, если в соответствии с законодательством Российской Федерации указанные документы передаются вместе с товаром</a:t>
            </a:r>
            <a:r>
              <a:rPr lang="ru-RU" sz="1600" dirty="0" smtClean="0">
                <a:solidFill>
                  <a:schemeClr val="tx2"/>
                </a:solidFill>
              </a:rPr>
              <a:t>;</a:t>
            </a:r>
          </a:p>
        </p:txBody>
      </p:sp>
      <p:sp>
        <p:nvSpPr>
          <p:cNvPr id="10" name="Заголовок 2">
            <a:extLst>
              <a:ext uri="{FF2B5EF4-FFF2-40B4-BE49-F238E27FC236}">
                <a16:creationId xmlns:a16="http://schemas.microsoft.com/office/drawing/2014/main" xmlns="" id="{86E2C68D-C648-410C-8465-AE7B28BA83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3204" y="390430"/>
            <a:ext cx="8229600" cy="1252728"/>
          </a:xfrm>
        </p:spPr>
        <p:txBody>
          <a:bodyPr>
            <a:noAutofit/>
          </a:bodyPr>
          <a:lstStyle/>
          <a:p>
            <a:r>
              <a:rPr lang="ru-RU" sz="2800" dirty="0"/>
              <a:t>Заявка на участие в ОК в ЭФ (статья 54.4.)</a:t>
            </a:r>
          </a:p>
        </p:txBody>
      </p:sp>
    </p:spTree>
    <p:extLst>
      <p:ext uri="{BB962C8B-B14F-4D97-AF65-F5344CB8AC3E}">
        <p14:creationId xmlns:p14="http://schemas.microsoft.com/office/powerpoint/2010/main" val="1999538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2675467"/>
            <a:ext cx="8640959" cy="3450696"/>
          </a:xfrm>
        </p:spPr>
        <p:txBody>
          <a:bodyPr>
            <a:normAutofit fontScale="92500" lnSpcReduction="20000"/>
          </a:bodyPr>
          <a:lstStyle/>
          <a:p>
            <a:r>
              <a:rPr lang="ru-RU" b="1" dirty="0"/>
              <a:t>Постановление Правительства РФ от 08.11.2013 N </a:t>
            </a:r>
            <a:r>
              <a:rPr lang="ru-RU" b="1" dirty="0" smtClean="0"/>
              <a:t>1005 </a:t>
            </a:r>
            <a:r>
              <a:rPr lang="ru-RU" dirty="0" smtClean="0"/>
              <a:t>(</a:t>
            </a:r>
            <a:r>
              <a:rPr lang="ru-RU" dirty="0"/>
              <a:t>ред. от 30.06.2018</a:t>
            </a:r>
            <a:r>
              <a:rPr lang="ru-RU" dirty="0" smtClean="0"/>
              <a:t>) – БГ должна </a:t>
            </a:r>
            <a:r>
              <a:rPr lang="ru-RU" dirty="0"/>
              <a:t>быть подписана </a:t>
            </a:r>
            <a:r>
              <a:rPr lang="ru-RU" dirty="0" smtClean="0"/>
              <a:t>электронной подписью, вид </a:t>
            </a:r>
            <a:r>
              <a:rPr lang="ru-RU" dirty="0"/>
              <a:t>которой предусмотрен Федеральным законом "О контрактной системе в сфере закупок товаров, работ, услуг для обеспечения государственных и муниципальных нужд", </a:t>
            </a:r>
            <a:r>
              <a:rPr lang="ru-RU" dirty="0" smtClean="0"/>
              <a:t>также следует отразить в документации о закупке измерения, вступившие в силу </a:t>
            </a:r>
            <a:r>
              <a:rPr lang="ru-RU" dirty="0"/>
              <a:t>18 марта </a:t>
            </a:r>
            <a:r>
              <a:rPr lang="ru-RU" dirty="0" smtClean="0"/>
              <a:t>(конкретизировано</a:t>
            </a:r>
            <a:r>
              <a:rPr lang="ru-RU" dirty="0"/>
              <a:t>, что Заказчик имеет право направлять требование как в письменной форме, так и в форме электронного документа, </a:t>
            </a:r>
            <a:r>
              <a:rPr lang="ru-RU" dirty="0" smtClean="0"/>
              <a:t>к </a:t>
            </a:r>
            <a:r>
              <a:rPr lang="ru-RU" dirty="0"/>
              <a:t>требованию прикладываются документы, подтверждающие полномочия представителя бенефициара только в том случае, если в ЕГРЮЛ не указано данное лицо как законный представитель </a:t>
            </a:r>
            <a:r>
              <a:rPr lang="ru-RU" dirty="0" smtClean="0"/>
              <a:t>бенефициара)</a:t>
            </a:r>
          </a:p>
          <a:p>
            <a:endParaRPr lang="ru-RU" dirty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Связанные изменения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552" y="1916832"/>
            <a:ext cx="2188654" cy="6767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96269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16446EAC-6184-47EC-9CDC-FFE0908BCAA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1988840"/>
            <a:ext cx="2190750" cy="67627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173811AC-F177-42E6-A38A-BBAFDD9D59A7}"/>
              </a:ext>
            </a:extLst>
          </p:cNvPr>
          <p:cNvSpPr txBox="1"/>
          <p:nvPr/>
        </p:nvSpPr>
        <p:spPr>
          <a:xfrm>
            <a:off x="305311" y="2632540"/>
            <a:ext cx="854329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endParaRPr lang="ru-RU" sz="1600" dirty="0" smtClean="0">
              <a:solidFill>
                <a:prstClr val="black"/>
              </a:solidFill>
            </a:endParaRPr>
          </a:p>
          <a:p>
            <a:pPr lvl="0"/>
            <a:r>
              <a:rPr lang="ru-RU" sz="1600" dirty="0" smtClean="0">
                <a:solidFill>
                  <a:schemeClr val="tx2"/>
                </a:solidFill>
              </a:rPr>
              <a:t>3) документы</a:t>
            </a:r>
            <a:r>
              <a:rPr lang="ru-RU" sz="1600" dirty="0">
                <a:solidFill>
                  <a:schemeClr val="tx2"/>
                </a:solidFill>
              </a:rPr>
              <a:t>, подтверждающие соответствие участника </a:t>
            </a:r>
            <a:r>
              <a:rPr lang="ru-RU" sz="1600" dirty="0" smtClean="0">
                <a:solidFill>
                  <a:schemeClr val="tx2"/>
                </a:solidFill>
              </a:rPr>
              <a:t>требованиям </a:t>
            </a:r>
            <a:r>
              <a:rPr lang="ru-RU" sz="1600" dirty="0">
                <a:solidFill>
                  <a:schemeClr val="tx2"/>
                </a:solidFill>
              </a:rPr>
              <a:t>к участникам такого конкурса, установленным заказчиком в конкурсной документации в соответствии с пунктом 1 части 1 статьи 31 настоящего Федерального закона, или копии таких документов, а также декларацию о соответствии участника открытого конкурса в электронной форме требованиям, установленным в соответствии с пунктами 3 - 9, 11 части 1 статьи 31 настоящего Федерального закона (указанная декларация предоставляется с использованием программно-аппаратных средств электронной площадки</a:t>
            </a:r>
            <a:r>
              <a:rPr lang="ru-RU" sz="1600" dirty="0" smtClean="0">
                <a:solidFill>
                  <a:schemeClr val="tx2"/>
                </a:solidFill>
              </a:rPr>
              <a:t>);</a:t>
            </a:r>
          </a:p>
          <a:p>
            <a:pPr lvl="0"/>
            <a:r>
              <a:rPr lang="ru-RU" sz="1600" dirty="0" smtClean="0">
                <a:solidFill>
                  <a:schemeClr val="tx2"/>
                </a:solidFill>
              </a:rPr>
              <a:t>4</a:t>
            </a:r>
            <a:r>
              <a:rPr lang="ru-RU" sz="1600" dirty="0">
                <a:solidFill>
                  <a:schemeClr val="tx2"/>
                </a:solidFill>
              </a:rPr>
              <a:t>) документы, подтверждающие право участника открытого конкурса в электронной форме на получение преимуществ в соответствии со статьями 28 и 29 настоящего Федерального закона, в случае, если участник открытого конкурса в электронной форме заявил о получении указанных преимуществ, или копии этих документов</a:t>
            </a:r>
            <a:r>
              <a:rPr lang="ru-RU" sz="1600" dirty="0" smtClean="0">
                <a:solidFill>
                  <a:schemeClr val="tx2"/>
                </a:solidFill>
              </a:rPr>
              <a:t>;</a:t>
            </a:r>
          </a:p>
        </p:txBody>
      </p:sp>
      <p:sp>
        <p:nvSpPr>
          <p:cNvPr id="10" name="Заголовок 2">
            <a:extLst>
              <a:ext uri="{FF2B5EF4-FFF2-40B4-BE49-F238E27FC236}">
                <a16:creationId xmlns:a16="http://schemas.microsoft.com/office/drawing/2014/main" xmlns="" id="{86E2C68D-C648-410C-8465-AE7B28BA83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3204" y="390430"/>
            <a:ext cx="8229600" cy="1252728"/>
          </a:xfrm>
        </p:spPr>
        <p:txBody>
          <a:bodyPr>
            <a:noAutofit/>
          </a:bodyPr>
          <a:lstStyle/>
          <a:p>
            <a:r>
              <a:rPr lang="ru-RU" sz="2800" dirty="0"/>
              <a:t>Заявка на участие в ОК в ЭФ (статья 54.4.)</a:t>
            </a:r>
          </a:p>
        </p:txBody>
      </p:sp>
    </p:spTree>
    <p:extLst>
      <p:ext uri="{BB962C8B-B14F-4D97-AF65-F5344CB8AC3E}">
        <p14:creationId xmlns:p14="http://schemas.microsoft.com/office/powerpoint/2010/main" val="3056946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16446EAC-6184-47EC-9CDC-FFE0908BCAA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1988840"/>
            <a:ext cx="2190750" cy="67627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173811AC-F177-42E6-A38A-BBAFDD9D59A7}"/>
              </a:ext>
            </a:extLst>
          </p:cNvPr>
          <p:cNvSpPr txBox="1"/>
          <p:nvPr/>
        </p:nvSpPr>
        <p:spPr>
          <a:xfrm>
            <a:off x="270120" y="2619975"/>
            <a:ext cx="8766376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1600" dirty="0">
                <a:solidFill>
                  <a:schemeClr val="tx2"/>
                </a:solidFill>
              </a:rPr>
              <a:t>5) документы, предусмотренные нормативными правовыми актами, принятыми в соответствии со статьей 14 настоящего Федерального закона, в случае закупки товаров, работ, услуг, на которые распространяется действие указанных нормативных правовых актов, или копии этих документов. При отсутствии в заявке на участие в открытом конкурсе в электронной форме документов, предусмотренных настоящим пунктом, или копий этих документов эта заявка приравнивается к заявке, в которой содержится предложение о поставке товаров, происходящих из иностранного государства или группы иностранных государств, работ, услуг, соответственно выполняемых, оказываемых иностранными лицами;</a:t>
            </a:r>
          </a:p>
          <a:p>
            <a:pPr lvl="0"/>
            <a:r>
              <a:rPr lang="ru-RU" sz="1600" dirty="0">
                <a:solidFill>
                  <a:schemeClr val="tx2"/>
                </a:solidFill>
              </a:rPr>
              <a:t>6) документы, подтверждающие квалификацию участника открытого конкурса в электронной форме. При этом отсутствие этих документов не является основанием для признания заявки на участие в открытом конкурсе в электронной форме не соответствующей требованиям документации о таком конкурсе</a:t>
            </a:r>
            <a:r>
              <a:rPr lang="ru-RU" sz="1600" dirty="0" smtClean="0">
                <a:solidFill>
                  <a:schemeClr val="tx2"/>
                </a:solidFill>
              </a:rPr>
              <a:t>;</a:t>
            </a:r>
          </a:p>
          <a:p>
            <a:pPr lvl="0"/>
            <a:r>
              <a:rPr lang="ru-RU" sz="1600" dirty="0" smtClean="0">
                <a:solidFill>
                  <a:schemeClr val="tx2"/>
                </a:solidFill>
              </a:rPr>
              <a:t>7</a:t>
            </a:r>
            <a:r>
              <a:rPr lang="ru-RU" sz="1600" dirty="0">
                <a:solidFill>
                  <a:schemeClr val="tx2"/>
                </a:solidFill>
              </a:rPr>
              <a:t>) декларацию о принадлежности участника открытого конкурса в электронной форме к субъектам малого предпринимательства или социально ориентированным некоммерческим организациям в случае установления заказчиком ограничения, предусмотренного частью 3 статьи 30 настоящего Федерального закона (указанная декларация предоставляется с использованием программно-аппаратных средств электронной площадки).</a:t>
            </a:r>
          </a:p>
        </p:txBody>
      </p:sp>
      <p:sp>
        <p:nvSpPr>
          <p:cNvPr id="10" name="Заголовок 2">
            <a:extLst>
              <a:ext uri="{FF2B5EF4-FFF2-40B4-BE49-F238E27FC236}">
                <a16:creationId xmlns:a16="http://schemas.microsoft.com/office/drawing/2014/main" xmlns="" id="{86E2C68D-C648-410C-8465-AE7B28BA83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3204" y="390430"/>
            <a:ext cx="8229600" cy="1252728"/>
          </a:xfrm>
        </p:spPr>
        <p:txBody>
          <a:bodyPr>
            <a:noAutofit/>
          </a:bodyPr>
          <a:lstStyle/>
          <a:p>
            <a:r>
              <a:rPr lang="ru-RU" sz="2800" dirty="0"/>
              <a:t>Заявка на участие в ОК в ЭФ (статья 54.4.)</a:t>
            </a:r>
          </a:p>
        </p:txBody>
      </p:sp>
    </p:spTree>
    <p:extLst>
      <p:ext uri="{BB962C8B-B14F-4D97-AF65-F5344CB8AC3E}">
        <p14:creationId xmlns:p14="http://schemas.microsoft.com/office/powerpoint/2010/main" val="3048424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7" y="2675466"/>
            <a:ext cx="8568953" cy="3849877"/>
          </a:xfrm>
        </p:spPr>
        <p:txBody>
          <a:bodyPr>
            <a:normAutofit fontScale="55000" lnSpcReduction="20000"/>
          </a:bodyPr>
          <a:lstStyle/>
          <a:p>
            <a:pPr marL="457200" indent="-457200">
              <a:buAutoNum type="arabicParenR"/>
            </a:pPr>
            <a:r>
              <a:rPr lang="ru-RU" dirty="0" smtClean="0">
                <a:solidFill>
                  <a:schemeClr val="tx1"/>
                </a:solidFill>
              </a:rPr>
              <a:t>подачи </a:t>
            </a:r>
            <a:r>
              <a:rPr lang="ru-RU" dirty="0">
                <a:solidFill>
                  <a:schemeClr val="tx1"/>
                </a:solidFill>
              </a:rPr>
              <a:t>данной заявки с нарушением требований, предусмотренных частью 6 статьи 24.1 </a:t>
            </a:r>
            <a:r>
              <a:rPr lang="ru-RU" dirty="0" smtClean="0">
                <a:solidFill>
                  <a:schemeClr val="tx1"/>
                </a:solidFill>
              </a:rPr>
              <a:t>Федерального закона (документы должны быть подписаны усиленной электронной подписью);</a:t>
            </a:r>
          </a:p>
          <a:p>
            <a:pPr marL="457200" indent="-457200">
              <a:buAutoNum type="arabicParenR"/>
            </a:pPr>
            <a:r>
              <a:rPr lang="ru-RU" dirty="0" smtClean="0">
                <a:solidFill>
                  <a:schemeClr val="tx1"/>
                </a:solidFill>
              </a:rPr>
              <a:t>подачи </a:t>
            </a:r>
            <a:r>
              <a:rPr lang="ru-RU" dirty="0">
                <a:solidFill>
                  <a:schemeClr val="tx1"/>
                </a:solidFill>
              </a:rPr>
              <a:t>одним участником открытого конкурса в электронной форме двух и более заявок на участие в нем при условии, что поданные ранее заявки этим участником не отозваны. В указанном случае этому участнику возвращаются все заявки на участие в открытом конкурсе в электронной форме</a:t>
            </a:r>
            <a:r>
              <a:rPr lang="ru-RU" dirty="0" smtClean="0">
                <a:solidFill>
                  <a:schemeClr val="tx1"/>
                </a:solidFill>
              </a:rPr>
              <a:t>;</a:t>
            </a:r>
          </a:p>
          <a:p>
            <a:pPr marL="457200" indent="-457200">
              <a:buAutoNum type="arabicParenR"/>
            </a:pPr>
            <a:r>
              <a:rPr lang="ru-RU" dirty="0" smtClean="0">
                <a:solidFill>
                  <a:schemeClr val="tx1"/>
                </a:solidFill>
              </a:rPr>
              <a:t>получения </a:t>
            </a:r>
            <a:r>
              <a:rPr lang="ru-RU" dirty="0">
                <a:solidFill>
                  <a:schemeClr val="tx1"/>
                </a:solidFill>
              </a:rPr>
              <a:t>данной заявки после даты или времени окончания срока подачи заявок на участие в открытом конкурсе в электронной форме</a:t>
            </a:r>
            <a:r>
              <a:rPr lang="ru-RU" dirty="0" smtClean="0">
                <a:solidFill>
                  <a:schemeClr val="tx1"/>
                </a:solidFill>
              </a:rPr>
              <a:t>;</a:t>
            </a:r>
          </a:p>
          <a:p>
            <a:pPr marL="457200" indent="-457200">
              <a:buAutoNum type="arabicParenR"/>
            </a:pPr>
            <a:r>
              <a:rPr lang="ru-RU" dirty="0" smtClean="0">
                <a:solidFill>
                  <a:schemeClr val="tx1"/>
                </a:solidFill>
              </a:rPr>
              <a:t>получения </a:t>
            </a:r>
            <a:r>
              <a:rPr lang="ru-RU" dirty="0">
                <a:solidFill>
                  <a:schemeClr val="tx1"/>
                </a:solidFill>
              </a:rPr>
              <a:t>данной заявки от участника открытого конкурса в электронной форме с нарушением положений части 9 статьи 24.2 </a:t>
            </a:r>
            <a:r>
              <a:rPr lang="ru-RU" dirty="0" smtClean="0">
                <a:solidFill>
                  <a:schemeClr val="tx1"/>
                </a:solidFill>
              </a:rPr>
              <a:t>Федерального </a:t>
            </a:r>
            <a:r>
              <a:rPr lang="ru-RU" dirty="0">
                <a:solidFill>
                  <a:schemeClr val="tx1"/>
                </a:solidFill>
              </a:rPr>
              <a:t>закона</a:t>
            </a:r>
            <a:r>
              <a:rPr lang="ru-RU" dirty="0" smtClean="0">
                <a:solidFill>
                  <a:schemeClr val="tx1"/>
                </a:solidFill>
              </a:rPr>
              <a:t>;</a:t>
            </a:r>
          </a:p>
          <a:p>
            <a:pPr marL="457200" indent="-457200">
              <a:buAutoNum type="arabicParenR"/>
            </a:pPr>
            <a:r>
              <a:rPr lang="ru-RU" dirty="0" smtClean="0">
                <a:solidFill>
                  <a:schemeClr val="tx1"/>
                </a:solidFill>
              </a:rPr>
              <a:t>подачи </a:t>
            </a:r>
            <a:r>
              <a:rPr lang="ru-RU" dirty="0">
                <a:solidFill>
                  <a:schemeClr val="tx1"/>
                </a:solidFill>
              </a:rPr>
              <a:t>участником закупки заявки, содержащей предложение о цене контракта, превышающее начальную (максимальную) цену контракта или равное нулю</a:t>
            </a:r>
            <a:r>
              <a:rPr lang="ru-RU" dirty="0" smtClean="0">
                <a:solidFill>
                  <a:schemeClr val="tx1"/>
                </a:solidFill>
              </a:rPr>
              <a:t>;</a:t>
            </a:r>
          </a:p>
          <a:p>
            <a:pPr marL="457200" indent="-457200">
              <a:buAutoNum type="arabicParenR"/>
            </a:pPr>
            <a:r>
              <a:rPr lang="ru-RU" dirty="0" smtClean="0">
                <a:solidFill>
                  <a:schemeClr val="tx1"/>
                </a:solidFill>
              </a:rPr>
              <a:t>наличия </a:t>
            </a:r>
            <a:r>
              <a:rPr lang="ru-RU" dirty="0">
                <a:solidFill>
                  <a:schemeClr val="tx1"/>
                </a:solidFill>
              </a:rPr>
              <a:t>в предусмотренном настоящим Федеральным законом реестре недобросовестных поставщиков (подрядчиков, исполнителей) информации об участнике закупки, в том числе информации об учредителях, о членах коллегиального исполнительного органа, лице, исполняющем функции единоличного исполнительного органа участника закупки - юридического лица, при условии установления заказчиком требования, предусмотренного частью 1.1 статьи 31 настоящего Федерального закона</a:t>
            </a:r>
            <a:r>
              <a:rPr lang="ru-RU" dirty="0" smtClean="0">
                <a:solidFill>
                  <a:schemeClr val="tx1"/>
                </a:solidFill>
              </a:rPr>
              <a:t>.</a:t>
            </a:r>
          </a:p>
          <a:p>
            <a:pPr marL="0" indent="0">
              <a:buNone/>
            </a:pPr>
            <a:r>
              <a:rPr lang="ru-RU" sz="2200" dirty="0" smtClean="0"/>
              <a:t>Вопросы:</a:t>
            </a:r>
          </a:p>
          <a:p>
            <a:pPr marL="457200" indent="-457200">
              <a:buAutoNum type="arabicPeriod"/>
            </a:pPr>
            <a:r>
              <a:rPr lang="ru-RU" sz="2200" dirty="0" smtClean="0"/>
              <a:t>В законе нет части 9 статьи 24.2 (до 1 января 2019 г.)</a:t>
            </a:r>
          </a:p>
          <a:p>
            <a:pPr marL="457200" indent="-457200">
              <a:buAutoNum type="arabicPeriod"/>
            </a:pPr>
            <a:r>
              <a:rPr lang="ru-RU" sz="2200" dirty="0" smtClean="0"/>
              <a:t>Что делать, если предложенная цена меньше нуля</a:t>
            </a:r>
            <a:endParaRPr lang="ru-RU" sz="2200" dirty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Основания для возврата заявки (часть 11 статьи 54.4)</a:t>
            </a:r>
            <a:endParaRPr lang="ru-RU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16446EAC-6184-47EC-9CDC-FFE0908BCAA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4274" y="1916832"/>
            <a:ext cx="2190750" cy="676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2533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7" y="2675466"/>
            <a:ext cx="8568953" cy="3849877"/>
          </a:xfrm>
        </p:spPr>
        <p:txBody>
          <a:bodyPr>
            <a:normAutofit fontScale="92500" lnSpcReduction="10000"/>
          </a:bodyPr>
          <a:lstStyle/>
          <a:p>
            <a:pPr marL="457200" indent="-457200">
              <a:buAutoNum type="arabicParenR"/>
            </a:pPr>
            <a:r>
              <a:rPr lang="ru-RU" dirty="0" err="1" smtClean="0"/>
              <a:t>непредоставления</a:t>
            </a:r>
            <a:r>
              <a:rPr lang="ru-RU" dirty="0" smtClean="0"/>
              <a:t> </a:t>
            </a:r>
            <a:r>
              <a:rPr lang="ru-RU" dirty="0"/>
              <a:t>информации, предусмотренной частью 4 статьи 54.4 настоящего Федерального закона (за исключением случаев, предусмотренных настоящим Федеральным законом), или предоставления недостоверной информации</a:t>
            </a:r>
            <a:r>
              <a:rPr lang="ru-RU" dirty="0" smtClean="0"/>
              <a:t>;</a:t>
            </a:r>
          </a:p>
          <a:p>
            <a:pPr marL="457200" indent="-457200">
              <a:buAutoNum type="arabicParenR"/>
            </a:pPr>
            <a:r>
              <a:rPr lang="ru-RU" dirty="0" smtClean="0"/>
              <a:t>несоответствия </a:t>
            </a:r>
            <a:r>
              <a:rPr lang="ru-RU" dirty="0"/>
              <a:t>предложений участника открытого конкурса в электронной форме требованиям, предусмотренным пунктом 3 части 4 статьи 54.4 настоящего Федерального закона и установленным в извещении о проведении открытого конкурса в электронной форме, конкурсной документации</a:t>
            </a:r>
            <a:r>
              <a:rPr lang="ru-RU" dirty="0" smtClean="0"/>
              <a:t>;</a:t>
            </a:r>
          </a:p>
          <a:p>
            <a:pPr marL="457200" indent="-457200">
              <a:buAutoNum type="arabicParenR"/>
            </a:pPr>
            <a:r>
              <a:rPr lang="ru-RU" dirty="0" smtClean="0"/>
              <a:t>указания </a:t>
            </a:r>
            <a:r>
              <a:rPr lang="ru-RU" dirty="0"/>
              <a:t>в первой части заявки участника открытого конкурса в электронной форме сведений о таком участнике и (или) о предлагаемой им цене контракта.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 smtClean="0"/>
              <a:t>Основания для признания заявки несоответствующей требованиям </a:t>
            </a:r>
            <a:br>
              <a:rPr lang="ru-RU" sz="3200" dirty="0" smtClean="0"/>
            </a:br>
            <a:r>
              <a:rPr lang="ru-RU" sz="3200" dirty="0" smtClean="0"/>
              <a:t>(часть 3 статьи 54.5)</a:t>
            </a:r>
            <a:endParaRPr lang="ru-RU" sz="3200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16446EAC-6184-47EC-9CDC-FFE0908BCAA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4274" y="1916832"/>
            <a:ext cx="2190750" cy="676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0426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9" y="2675466"/>
            <a:ext cx="8568952" cy="4182534"/>
          </a:xfrm>
        </p:spPr>
        <p:txBody>
          <a:bodyPr>
            <a:normAutofit fontScale="47500" lnSpcReduction="20000"/>
          </a:bodyPr>
          <a:lstStyle/>
          <a:p>
            <a:pPr marL="457200" indent="-457200">
              <a:buAutoNum type="arabicParenR"/>
            </a:pPr>
            <a:r>
              <a:rPr lang="ru-RU" sz="3400" dirty="0" smtClean="0"/>
              <a:t>о </a:t>
            </a:r>
            <a:r>
              <a:rPr lang="ru-RU" sz="3400" dirty="0"/>
              <a:t>решении, принятом в отношении заявки, поданной участником открытого конкурса в электронной форме, в том числе о допуске участника закупки, подавшего заявку на участие в таком конкурсе, к участию в открытом конкурсе в электронной форме и признании его участником такого конкурса или об отказе в допуске к участию в открытом конкурсе в электронной форме, с обоснованием этого решения, предусмотренным пунктом 3 части 6 настоящей статьи</a:t>
            </a:r>
            <a:r>
              <a:rPr lang="ru-RU" sz="3400" dirty="0" smtClean="0"/>
              <a:t>;</a:t>
            </a:r>
          </a:p>
          <a:p>
            <a:pPr marL="457200" indent="-457200">
              <a:buAutoNum type="arabicParenR"/>
            </a:pPr>
            <a:r>
              <a:rPr lang="ru-RU" sz="3400" dirty="0" smtClean="0"/>
              <a:t>о </a:t>
            </a:r>
            <a:r>
              <a:rPr lang="ru-RU" sz="3400" dirty="0"/>
              <a:t>наименьшей цене контракта, предложенной участником открытого конкурса в электронной форме, допущенным к участию в открытом конкурсе в электронной форме, без указания сведений об этом участнике</a:t>
            </a:r>
            <a:r>
              <a:rPr lang="ru-RU" sz="3400" dirty="0" smtClean="0"/>
              <a:t>;</a:t>
            </a:r>
          </a:p>
          <a:p>
            <a:pPr marL="457200" indent="-457200">
              <a:buAutoNum type="arabicParenR"/>
            </a:pPr>
            <a:r>
              <a:rPr lang="ru-RU" sz="3400" dirty="0" smtClean="0"/>
              <a:t>о </a:t>
            </a:r>
            <a:r>
              <a:rPr lang="ru-RU" sz="3400" dirty="0"/>
              <a:t>наличии среди предложений участников открытого конкурса в электронной форме, допущенных к участию в таком конкурсе, предложений о поставке товара </a:t>
            </a:r>
            <a:r>
              <a:rPr lang="ru-RU" sz="3400" u="sng" dirty="0"/>
              <a:t>российского происхождения</a:t>
            </a:r>
            <a:r>
              <a:rPr lang="ru-RU" sz="3400" dirty="0"/>
              <a:t> в случае, если конкурсной документацией установлены условия, запреты, ограничения допуска товаров, происходящих из иностранного государства или группы иностранных государств, работ, услуг, соответственно выполняемых, оказываемых иностранными лицами, в соответствии со статьей 14 настоящего Федерального закона, без указания сведений об этих участниках</a:t>
            </a:r>
            <a:r>
              <a:rPr lang="ru-RU" sz="3400" dirty="0" smtClean="0"/>
              <a:t>;</a:t>
            </a:r>
          </a:p>
          <a:p>
            <a:pPr marL="457200" indent="-457200">
              <a:buAutoNum type="arabicParenR"/>
            </a:pPr>
            <a:r>
              <a:rPr lang="ru-RU" sz="3400" dirty="0" smtClean="0"/>
              <a:t>о </a:t>
            </a:r>
            <a:r>
              <a:rPr lang="ru-RU" sz="3400" dirty="0"/>
              <a:t>дате и времени начала проведения процедуры подачи окончательных предложений о цене контракта.</a:t>
            </a:r>
          </a:p>
          <a:p>
            <a:pPr marL="457200" indent="-457200">
              <a:buAutoNum type="arabicParenR"/>
            </a:pPr>
            <a:endParaRPr lang="ru-RU" sz="3400" dirty="0">
              <a:solidFill>
                <a:schemeClr val="tx1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 smtClean="0"/>
              <a:t>Уведомление оператором участников</a:t>
            </a:r>
            <a:br>
              <a:rPr lang="ru-RU" sz="3200" dirty="0" smtClean="0"/>
            </a:br>
            <a:r>
              <a:rPr lang="ru-RU" sz="3200" dirty="0" smtClean="0"/>
              <a:t>(часть 9 статьи 54.5)</a:t>
            </a:r>
            <a:endParaRPr lang="ru-RU" sz="3200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16446EAC-6184-47EC-9CDC-FFE0908BCAA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4274" y="1916832"/>
            <a:ext cx="2190750" cy="676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2720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2675466"/>
            <a:ext cx="8640959" cy="4065901"/>
          </a:xfrm>
        </p:spPr>
        <p:txBody>
          <a:bodyPr>
            <a:normAutofit fontScale="70000" lnSpcReduction="20000"/>
          </a:bodyPr>
          <a:lstStyle/>
          <a:p>
            <a:pPr marL="457200" indent="-457200">
              <a:buAutoNum type="arabicParenR"/>
            </a:pPr>
            <a:r>
              <a:rPr lang="ru-RU" dirty="0" smtClean="0"/>
              <a:t>в </a:t>
            </a:r>
            <a:r>
              <a:rPr lang="ru-RU" dirty="0"/>
              <a:t>случае непредставления документов и информации, предусмотренных пунктами 1 - 3, 7 части 6 статьи 54.4 настоящего Федерального закона, либо несоответствия указанных документов и информации требованиям, установленным конкурсной документацией</a:t>
            </a:r>
            <a:r>
              <a:rPr lang="ru-RU" dirty="0" smtClean="0"/>
              <a:t>;</a:t>
            </a:r>
          </a:p>
          <a:p>
            <a:pPr marL="457200" indent="-457200">
              <a:buAutoNum type="arabicParenR"/>
            </a:pPr>
            <a:r>
              <a:rPr lang="ru-RU" dirty="0" smtClean="0"/>
              <a:t>в </a:t>
            </a:r>
            <a:r>
              <a:rPr lang="ru-RU" dirty="0"/>
              <a:t>случае наличия в документах и информации, предусмотренных частью 11 статьи 24.1, частями 4 и 6 статьи 54.4 настоящего Федерального закона, недостоверной информации на дату и время рассмотрения вторых частей заявок на участие в таком конкурсе</a:t>
            </a:r>
            <a:r>
              <a:rPr lang="ru-RU" dirty="0" smtClean="0"/>
              <a:t>;</a:t>
            </a:r>
          </a:p>
          <a:p>
            <a:pPr marL="457200" indent="-457200">
              <a:buAutoNum type="arabicParenR"/>
            </a:pPr>
            <a:r>
              <a:rPr lang="ru-RU" dirty="0" smtClean="0"/>
              <a:t>в </a:t>
            </a:r>
            <a:r>
              <a:rPr lang="ru-RU" dirty="0"/>
              <a:t>случае несоответствия участника такого конкурса требованиям, установленным конкурсной документацией в соответствии с частью 1, частями 1.1 и 2.1 (при наличии таких требований) статьи 31 настоящего Федерального закона</a:t>
            </a:r>
            <a:r>
              <a:rPr lang="ru-RU" dirty="0" smtClean="0"/>
              <a:t>;</a:t>
            </a:r>
          </a:p>
          <a:p>
            <a:pPr marL="457200" indent="-457200">
              <a:buAutoNum type="arabicParenR"/>
            </a:pPr>
            <a:r>
              <a:rPr lang="ru-RU" dirty="0" smtClean="0"/>
              <a:t>в </a:t>
            </a:r>
            <a:r>
              <a:rPr lang="ru-RU" dirty="0"/>
              <a:t>случаях, предусмотренных нормативными правовыми актами, принятыми в соответствии со статьей 14 настоящего Федерального закона</a:t>
            </a:r>
            <a:r>
              <a:rPr lang="ru-RU" dirty="0" smtClean="0"/>
              <a:t>;</a:t>
            </a:r>
          </a:p>
          <a:p>
            <a:pPr marL="457200" indent="-457200">
              <a:buAutoNum type="arabicParenR"/>
            </a:pPr>
            <a:r>
              <a:rPr lang="ru-RU" dirty="0" smtClean="0"/>
              <a:t>в </a:t>
            </a:r>
            <a:r>
              <a:rPr lang="ru-RU" dirty="0"/>
              <a:t>случае непредставления документов, предусмотренных пунктом 5 части 6 статьи 54.4 настоящего Федерального закона, при осуществлении закупки товаров, работ, услуг, в отношении которых установлен запрет, предусмотренный статьей 14 настоящего Федерального закона</a:t>
            </a:r>
            <a:r>
              <a:rPr lang="ru-RU" dirty="0" smtClean="0"/>
              <a:t>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Основания для отказа в допуске по вторым частям (часть 5 статьи 54.7)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916832"/>
            <a:ext cx="2194750" cy="6767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0542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1" y="2675467"/>
            <a:ext cx="8028880" cy="3450696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ru-RU" dirty="0" smtClean="0"/>
              <a:t>Подача единственной заявки (допуск/</a:t>
            </a:r>
            <a:r>
              <a:rPr lang="ru-RU" dirty="0" err="1" smtClean="0"/>
              <a:t>недопуск</a:t>
            </a:r>
            <a:r>
              <a:rPr lang="ru-RU" dirty="0" smtClean="0"/>
              <a:t>)</a:t>
            </a:r>
          </a:p>
          <a:p>
            <a:pPr marL="457200" indent="-457200">
              <a:buFont typeface="+mj-lt"/>
              <a:buAutoNum type="arabicPeriod"/>
            </a:pPr>
            <a:r>
              <a:rPr lang="ru-RU" dirty="0" smtClean="0"/>
              <a:t>По результатам рассмотрения первых частей только одна допущена (допуск/</a:t>
            </a:r>
            <a:r>
              <a:rPr lang="ru-RU" dirty="0" err="1" smtClean="0"/>
              <a:t>недопуск</a:t>
            </a:r>
            <a:r>
              <a:rPr lang="ru-RU" dirty="0" smtClean="0"/>
              <a:t> по вторым частям)</a:t>
            </a:r>
          </a:p>
          <a:p>
            <a:pPr marL="457200" indent="-457200">
              <a:buFont typeface="+mj-lt"/>
              <a:buAutoNum type="arabicPeriod"/>
            </a:pPr>
            <a:r>
              <a:rPr lang="ru-RU" dirty="0" smtClean="0"/>
              <a:t>По результатам рассмотрения вторых частей только одна допущена </a:t>
            </a:r>
          </a:p>
          <a:p>
            <a:pPr marL="0" indent="0">
              <a:buNone/>
            </a:pPr>
            <a:r>
              <a:rPr lang="ru-RU" dirty="0" smtClean="0"/>
              <a:t>Итог: если заявка соответствует требованиям, контракт заключается по предложенной цене без согласования с органом контроля.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Случаи и последствия признания ОК в ЭФ несостоявшимся (статья 55.1)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4274" y="1916832"/>
            <a:ext cx="2194750" cy="6767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6707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2675466"/>
            <a:ext cx="8712967" cy="3849877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ru-RU" sz="3300" dirty="0"/>
              <a:t>Заказчик не позднее чем на следующий рабочий день после дня признания открытого конкурса в электронной форме несостоявшимся продлевает срок подачи заявок на участие в таком конкурсе на десять дней с даты размещения соответствующего извещения, если такой конкурс признан не состоявшимся по основаниям, предусмотренным</a:t>
            </a:r>
            <a:r>
              <a:rPr lang="ru-RU" sz="3300" dirty="0" smtClean="0"/>
              <a:t>:</a:t>
            </a:r>
          </a:p>
          <a:p>
            <a:pPr marL="457200" indent="-457200">
              <a:buAutoNum type="arabicParenR"/>
            </a:pPr>
            <a:r>
              <a:rPr lang="ru-RU" sz="3300" dirty="0" smtClean="0"/>
              <a:t>частью </a:t>
            </a:r>
            <a:r>
              <a:rPr lang="ru-RU" sz="3300" dirty="0"/>
              <a:t>16 статьи 54.4 настоящего Федерального закона в связи с тем, что </a:t>
            </a:r>
            <a:r>
              <a:rPr lang="ru-RU" sz="3300" u="sng" dirty="0"/>
              <a:t>по окончании срока подачи заявок на участие в открытом конкурсе в электронной форме не подано ни одной такой заявки</a:t>
            </a:r>
            <a:r>
              <a:rPr lang="ru-RU" sz="3300" dirty="0" smtClean="0"/>
              <a:t>;</a:t>
            </a:r>
          </a:p>
          <a:p>
            <a:pPr marL="457200" indent="-457200">
              <a:buAutoNum type="arabicParenR"/>
            </a:pPr>
            <a:r>
              <a:rPr lang="ru-RU" sz="3300" dirty="0" smtClean="0"/>
              <a:t>частью </a:t>
            </a:r>
            <a:r>
              <a:rPr lang="ru-RU" sz="3300" dirty="0"/>
              <a:t>8 статьи 54.5 настоящего Федерального закона в связи с тем, что </a:t>
            </a:r>
            <a:r>
              <a:rPr lang="ru-RU" sz="3300" u="sng" dirty="0"/>
              <a:t>по результатам рассмотрения первых частей заявок на участие в открытом конкурсе в электронной форме конкурсная комиссия приняла решение об отказе в допуске к участию в таком конкурсе всем участникам закупки, подавшим заявки на участие в нем</a:t>
            </a:r>
            <a:r>
              <a:rPr lang="ru-RU" sz="3300" dirty="0" smtClean="0"/>
              <a:t>;</a:t>
            </a:r>
          </a:p>
          <a:p>
            <a:pPr marL="457200" indent="-457200">
              <a:buAutoNum type="arabicParenR"/>
            </a:pPr>
            <a:r>
              <a:rPr lang="ru-RU" sz="3300" dirty="0" smtClean="0"/>
              <a:t>частью </a:t>
            </a:r>
            <a:r>
              <a:rPr lang="ru-RU" sz="3300" dirty="0"/>
              <a:t>9 статьи 54.7 настоящего Федерального закона в связи с тем, что </a:t>
            </a:r>
            <a:r>
              <a:rPr lang="ru-RU" sz="3300" u="sng" dirty="0"/>
              <a:t>по результатам рассмотрения вторых частей заявок на участие в открытом конкурсе в электронной форме конкурсная комиссия отклонила все такие заявки</a:t>
            </a:r>
            <a:r>
              <a:rPr lang="ru-RU" sz="3300" dirty="0" smtClean="0"/>
              <a:t>.</a:t>
            </a:r>
          </a:p>
          <a:p>
            <a:pPr marL="0" indent="0">
              <a:buNone/>
            </a:pPr>
            <a:endParaRPr lang="ru-RU" sz="3300" dirty="0" smtClean="0"/>
          </a:p>
          <a:p>
            <a:pPr marL="0" indent="0">
              <a:buNone/>
            </a:pPr>
            <a:r>
              <a:rPr lang="ru-RU" sz="3400" dirty="0" smtClean="0"/>
              <a:t>Прошло 10 дней и ничего не поменялось? – Основание для проведения запроса предложений в электронной форме</a:t>
            </a:r>
            <a:endParaRPr lang="ru-RU" sz="34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Случаи и последствия признания ОК в ЭФ несостоявшимся (статья 55.1)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4274" y="1916832"/>
            <a:ext cx="2194750" cy="6767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5258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В извещении документации устанавливаются дополнительные требования к участникам в соответствии с частью 2 статьи 31</a:t>
            </a:r>
          </a:p>
          <a:p>
            <a:r>
              <a:rPr lang="ru-RU" dirty="0" smtClean="0"/>
              <a:t>Документы, подтверждающие соответствие требованиям, участник вкладывает во вторую часть заявки</a:t>
            </a:r>
          </a:p>
          <a:p>
            <a:r>
              <a:rPr lang="ru-RU" dirty="0" smtClean="0"/>
              <a:t>Дополнительным основанием для признания заявки несоответствующей требованиям </a:t>
            </a:r>
            <a:r>
              <a:rPr lang="ru-RU" dirty="0"/>
              <a:t>документации становится </a:t>
            </a:r>
            <a:r>
              <a:rPr lang="ru-RU" dirty="0" smtClean="0"/>
              <a:t>«несоответствия </a:t>
            </a:r>
            <a:r>
              <a:rPr lang="ru-RU" dirty="0"/>
              <a:t>участника требованиям, установленным конкурсной документацией в соответствии с частью 2 статьи 31 </a:t>
            </a:r>
            <a:r>
              <a:rPr lang="ru-RU" dirty="0" smtClean="0"/>
              <a:t>Федерального закона»</a:t>
            </a:r>
            <a:endParaRPr lang="ru-RU" dirty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100" dirty="0"/>
              <a:t>Особенности проведения конкурса с ограниченным участием в электронной </a:t>
            </a:r>
            <a:r>
              <a:rPr lang="ru-RU" sz="3100" dirty="0" smtClean="0"/>
              <a:t>форме (КСУ в ЭФ) – статья 56.1</a:t>
            </a: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568" y="1794904"/>
            <a:ext cx="2194750" cy="6767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6655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2675466"/>
            <a:ext cx="8712967" cy="3993893"/>
          </a:xfrm>
        </p:spPr>
        <p:txBody>
          <a:bodyPr>
            <a:normAutofit fontScale="62500" lnSpcReduction="20000"/>
          </a:bodyPr>
          <a:lstStyle/>
          <a:p>
            <a:r>
              <a:rPr lang="ru-RU" b="1" dirty="0" smtClean="0">
                <a:solidFill>
                  <a:schemeClr val="tx1"/>
                </a:solidFill>
              </a:rPr>
              <a:t>Корректировка состава заявки</a:t>
            </a:r>
          </a:p>
          <a:p>
            <a:pPr marL="0" indent="0">
              <a:buNone/>
            </a:pPr>
            <a:r>
              <a:rPr lang="ru-RU" dirty="0" smtClean="0"/>
              <a:t>Первая часть:</a:t>
            </a:r>
          </a:p>
          <a:p>
            <a:pPr marL="457200" indent="-457200">
              <a:buAutoNum type="arabicParenR"/>
            </a:pPr>
            <a:r>
              <a:rPr lang="ru-RU" dirty="0" smtClean="0"/>
              <a:t>согласие </a:t>
            </a:r>
            <a:r>
              <a:rPr lang="ru-RU" dirty="0"/>
              <a:t>участника электронного аукциона на поставку товара, выполнение работы или оказание услуги на условиях, предусмотренных документацией об электронном аукционе и не подлежащих изменению по результатам проведения электронного аукциона (такое согласие дается с применением программно-аппаратных средств электронной площадки</a:t>
            </a:r>
            <a:r>
              <a:rPr lang="ru-RU" dirty="0" smtClean="0"/>
              <a:t>);</a:t>
            </a:r>
          </a:p>
          <a:p>
            <a:pPr marL="457200" indent="-457200">
              <a:buAutoNum type="arabicParenR"/>
            </a:pPr>
            <a:r>
              <a:rPr lang="ru-RU" dirty="0" smtClean="0"/>
              <a:t>при </a:t>
            </a:r>
            <a:r>
              <a:rPr lang="ru-RU" dirty="0"/>
              <a:t>осуществлении закупки товара или закупки работы, услуги, для выполнения, оказания которых используется товар</a:t>
            </a:r>
            <a:r>
              <a:rPr lang="ru-RU" dirty="0" smtClean="0"/>
              <a:t>:</a:t>
            </a:r>
          </a:p>
          <a:p>
            <a:pPr marL="0" indent="0">
              <a:buNone/>
            </a:pPr>
            <a:r>
              <a:rPr lang="ru-RU" dirty="0" smtClean="0"/>
              <a:t>а</a:t>
            </a:r>
            <a:r>
              <a:rPr lang="ru-RU" dirty="0"/>
              <a:t>) наименование страны происхождения товара (в случае установления заказчиком в извещении о проведении электронного аукциона, документации об электронном аукционе условий, запретов, ограничений допуска товаров, происходящих из иностранного государства или группы иностранных государств, в соответствии со статьей 14 настоящего Федерального закона</a:t>
            </a:r>
            <a:r>
              <a:rPr lang="ru-RU" dirty="0" smtClean="0"/>
              <a:t>);</a:t>
            </a:r>
          </a:p>
          <a:p>
            <a:pPr marL="0" indent="0">
              <a:buNone/>
            </a:pPr>
            <a:r>
              <a:rPr lang="ru-RU" dirty="0" smtClean="0"/>
              <a:t>б</a:t>
            </a:r>
            <a:r>
              <a:rPr lang="ru-RU" dirty="0"/>
              <a:t>) конкретные показатели товара, соответствующие значениям, установленным в документации об электронном аукционе, и указание на товарный знак (при наличии). Информация, предусмотренная настоящим подпунктом, включается в заявку на участие в электронном аукционе в случае отсутствия в документации об электронном аукционе указания на товарный знак или в случае, если участник закупки предлагает товар, который обозначен товарным знаком, отличным от товарного знака, указанного в документации об электронном аукционе</a:t>
            </a:r>
            <a:r>
              <a:rPr lang="ru-RU" dirty="0" smtClean="0"/>
              <a:t>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100" dirty="0" smtClean="0"/>
              <a:t>Изменения в порядок проведения ОАЭФ</a:t>
            </a: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568" y="1794904"/>
            <a:ext cx="2194750" cy="6767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3471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2675466"/>
            <a:ext cx="8640959" cy="3921885"/>
          </a:xfrm>
        </p:spPr>
        <p:txBody>
          <a:bodyPr>
            <a:normAutofit lnSpcReduction="10000"/>
          </a:bodyPr>
          <a:lstStyle/>
          <a:p>
            <a:r>
              <a:rPr lang="ru-RU" b="1" dirty="0" smtClean="0"/>
              <a:t>Часть 8.1 статьи 45 Федерального закона №44-ФЗ</a:t>
            </a:r>
          </a:p>
          <a:p>
            <a:pPr marL="0" indent="0">
              <a:buNone/>
            </a:pPr>
            <a:r>
              <a:rPr lang="ru-RU" dirty="0" smtClean="0"/>
              <a:t>Предусмотренная </a:t>
            </a:r>
            <a:r>
              <a:rPr lang="ru-RU" dirty="0"/>
              <a:t>частью 9 </a:t>
            </a:r>
            <a:r>
              <a:rPr lang="ru-RU" dirty="0" smtClean="0"/>
              <a:t>статьи 45 информация </a:t>
            </a:r>
            <a:r>
              <a:rPr lang="ru-RU" dirty="0"/>
              <a:t>о банковских гарантиях, предоставляемых в качестве обеспечения заявок и исполнения контрактов (реестр банковских гарантий и закрытый реестр банковских гарантий), не размещается на официальном сайте, а при осуществлении закупок товаров, работ, услуг, сведения о которых составляют государственную тайну, включается в закрытый реестр банковских гарантий, который не размещается в единой информационной системе и на официальном сайте.</a:t>
            </a:r>
            <a:endParaRPr lang="ru-RU" dirty="0" smtClean="0"/>
          </a:p>
          <a:p>
            <a:endParaRPr lang="ru-RU" dirty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Связанные изменения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552" y="1916832"/>
            <a:ext cx="2188654" cy="6767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550659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/>
              <a:t>Вторая часть:</a:t>
            </a:r>
          </a:p>
          <a:p>
            <a:r>
              <a:rPr lang="ru-RU" dirty="0"/>
              <a:t>Почтовый адрес указывают и юр лица, и </a:t>
            </a:r>
            <a:r>
              <a:rPr lang="ru-RU" dirty="0" err="1"/>
              <a:t>физ</a:t>
            </a:r>
            <a:r>
              <a:rPr lang="ru-RU" dirty="0"/>
              <a:t> лица</a:t>
            </a:r>
          </a:p>
          <a:p>
            <a:r>
              <a:rPr lang="ru-RU" dirty="0"/>
              <a:t>Декларация о соответствии требованиям - с применением программно-аппаратных средств электронной </a:t>
            </a:r>
            <a:r>
              <a:rPr lang="ru-RU" dirty="0" smtClean="0"/>
              <a:t>площадки</a:t>
            </a:r>
          </a:p>
          <a:p>
            <a:r>
              <a:rPr lang="ru-RU" dirty="0" smtClean="0"/>
              <a:t>Декларация о принадлежности к СМП - </a:t>
            </a:r>
            <a:r>
              <a:rPr lang="ru-RU" dirty="0"/>
              <a:t>с применением программно-аппаратных средств электронной площадки</a:t>
            </a:r>
          </a:p>
          <a:p>
            <a:r>
              <a:rPr lang="ru-RU" dirty="0" smtClean="0"/>
              <a:t>Отсутствие документов по статье 14 приравнивается к предложению иностранного товара</a:t>
            </a:r>
            <a:endParaRPr lang="ru-RU" dirty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/>
              <a:t>Изменения в порядок проведения ОАЭФ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560" y="1844824"/>
            <a:ext cx="2194750" cy="6767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0472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2675466"/>
            <a:ext cx="8640959" cy="3921885"/>
          </a:xfrm>
        </p:spPr>
        <p:txBody>
          <a:bodyPr>
            <a:normAutofit fontScale="70000" lnSpcReduction="20000"/>
          </a:bodyPr>
          <a:lstStyle/>
          <a:p>
            <a:pPr marL="457200" indent="-457200">
              <a:buAutoNum type="arabicParenR"/>
            </a:pPr>
            <a:r>
              <a:rPr lang="ru-RU" dirty="0" smtClean="0"/>
              <a:t>подачи </a:t>
            </a:r>
            <a:r>
              <a:rPr lang="ru-RU" dirty="0"/>
              <a:t>данной заявки с нарушением требований, предусмотренных частью 6 статьи 24.1 настоящего Федерального </a:t>
            </a:r>
            <a:r>
              <a:rPr lang="ru-RU" dirty="0" smtClean="0"/>
              <a:t>закона (не подписаны квалифицированной подписью уполномоченного лица);</a:t>
            </a:r>
          </a:p>
          <a:p>
            <a:pPr marL="457200" indent="-457200">
              <a:buAutoNum type="arabicParenR"/>
            </a:pPr>
            <a:r>
              <a:rPr lang="ru-RU" dirty="0" smtClean="0"/>
              <a:t>подачи </a:t>
            </a:r>
            <a:r>
              <a:rPr lang="ru-RU" dirty="0"/>
              <a:t>одним участником такого аукциона двух и более заявок на участие в нем при условии, что поданные ранее заявки этим участником не отозваны. В указанном случае этому участнику возвращаются все заявки на участие в таком аукционе</a:t>
            </a:r>
            <a:r>
              <a:rPr lang="ru-RU" dirty="0" smtClean="0"/>
              <a:t>;</a:t>
            </a:r>
          </a:p>
          <a:p>
            <a:pPr marL="457200" indent="-457200">
              <a:buAutoNum type="arabicParenR"/>
            </a:pPr>
            <a:r>
              <a:rPr lang="ru-RU" dirty="0"/>
              <a:t>получения данной заявки после даты или времени окончания срока подачи заявок на участие в таком </a:t>
            </a:r>
            <a:r>
              <a:rPr lang="ru-RU" dirty="0" smtClean="0"/>
              <a:t>аукционе;</a:t>
            </a:r>
          </a:p>
          <a:p>
            <a:pPr marL="457200" indent="-457200">
              <a:buAutoNum type="arabicParenR"/>
            </a:pPr>
            <a:r>
              <a:rPr lang="ru-RU" dirty="0"/>
              <a:t>получения данной заявки от участника такого аукциона с нарушением положений части 9 статьи 24.2 настоящего Федерального </a:t>
            </a:r>
            <a:r>
              <a:rPr lang="ru-RU" dirty="0" smtClean="0"/>
              <a:t>закона (нет такой статьи);</a:t>
            </a:r>
          </a:p>
          <a:p>
            <a:pPr marL="457200" indent="-457200">
              <a:buAutoNum type="arabicParenR"/>
            </a:pPr>
            <a:r>
              <a:rPr lang="ru-RU" dirty="0"/>
              <a:t>наличия в предусмотренном настоящим Федеральным законом реестре недобросовестных поставщиков (подрядчиков, исполнителей) информации об участнике закупки, в том числе информации об учредителях, о членах коллегиального исполнительного органа, лице, исполняющем функции единоличного исполнительного органа участника закупки - юридического лица, при условии установления заказчиком требования, предусмотренного частью 1.1 статьи 31 настоящего Федерального </a:t>
            </a:r>
            <a:r>
              <a:rPr lang="ru-RU" dirty="0" smtClean="0"/>
              <a:t>закона.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Основания для возврата заявки</a:t>
            </a:r>
            <a:endParaRPr lang="ru-RU" sz="32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560" y="1844824"/>
            <a:ext cx="2194750" cy="6767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2527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Корректировка сроков проведения</a:t>
            </a:r>
          </a:p>
          <a:p>
            <a:pPr marL="0" indent="0">
              <a:buNone/>
            </a:pPr>
            <a:r>
              <a:rPr lang="ru-RU" dirty="0"/>
              <a:t>Срок рассмотрения первых частей заявок на участие в электронном аукционе не может превышать </a:t>
            </a:r>
            <a:r>
              <a:rPr lang="ru-RU" dirty="0" smtClean="0"/>
              <a:t>7 </a:t>
            </a:r>
            <a:r>
              <a:rPr lang="ru-RU" dirty="0"/>
              <a:t>дней с даты окончания срока подачи указанных заявок, а в случае, если </a:t>
            </a:r>
            <a:r>
              <a:rPr lang="ru-RU" dirty="0" smtClean="0"/>
              <a:t>НМЦК </a:t>
            </a:r>
            <a:r>
              <a:rPr lang="ru-RU" dirty="0"/>
              <a:t>не превышает </a:t>
            </a:r>
            <a:r>
              <a:rPr lang="ru-RU" dirty="0" smtClean="0"/>
              <a:t>3 </a:t>
            </a:r>
            <a:r>
              <a:rPr lang="ru-RU" dirty="0"/>
              <a:t>миллиона рублей, такой срок не может превышать </a:t>
            </a:r>
            <a:r>
              <a:rPr lang="ru-RU" dirty="0" smtClean="0"/>
              <a:t>1 </a:t>
            </a:r>
            <a:r>
              <a:rPr lang="ru-RU" dirty="0"/>
              <a:t>рабочий день с даты окончания срока подачи указанных заявок.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/>
              <a:t>Изменения в порядок проведения ОАЭФ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560" y="1844824"/>
            <a:ext cx="2194750" cy="6767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1973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2675466"/>
            <a:ext cx="8712967" cy="4065902"/>
          </a:xfrm>
        </p:spPr>
        <p:txBody>
          <a:bodyPr>
            <a:normAutofit fontScale="70000" lnSpcReduction="20000"/>
          </a:bodyPr>
          <a:lstStyle/>
          <a:p>
            <a:r>
              <a:rPr lang="ru-RU" b="1" dirty="0" smtClean="0"/>
              <a:t>Дополнение содержания протокола рассмотрения первых частей</a:t>
            </a:r>
          </a:p>
          <a:p>
            <a:pPr marL="0" indent="0">
              <a:buNone/>
            </a:pPr>
            <a:r>
              <a:rPr lang="ru-RU" dirty="0" smtClean="0"/>
              <a:t>Сведения о </a:t>
            </a:r>
            <a:r>
              <a:rPr lang="ru-RU" dirty="0"/>
              <a:t>наличии среди предложений участников закупки, признанных участниками электронного аукциона, </a:t>
            </a:r>
            <a:r>
              <a:rPr lang="ru-RU" u="sng" dirty="0"/>
              <a:t>предложений о поставке товаров, происходящих из иностранного государства или группы иностранных государств, работ, услуг, соответственно выполняемых, оказываемых иностранными лицами</a:t>
            </a:r>
            <a:r>
              <a:rPr lang="ru-RU" dirty="0"/>
              <a:t>, в случае, если условия, запреты, ограничения допуска товаров, работ, услуг установлены заказчиком в документации об электронном аукционе в соответствии </a:t>
            </a:r>
            <a:r>
              <a:rPr lang="ru-RU" dirty="0" smtClean="0"/>
              <a:t>со статьей 14 настоящего </a:t>
            </a:r>
            <a:r>
              <a:rPr lang="ru-RU" dirty="0"/>
              <a:t>Федерального закона</a:t>
            </a:r>
            <a:r>
              <a:rPr lang="ru-RU" dirty="0" smtClean="0"/>
              <a:t>.</a:t>
            </a:r>
          </a:p>
          <a:p>
            <a:r>
              <a:rPr lang="ru-RU" b="1" dirty="0" smtClean="0"/>
              <a:t>При этом в уведомлении участникам уже:</a:t>
            </a:r>
          </a:p>
          <a:p>
            <a:pPr marL="0" indent="0">
              <a:buNone/>
            </a:pPr>
            <a:r>
              <a:rPr lang="ru-RU" dirty="0" smtClean="0"/>
              <a:t>сведения о наличии среди предложений участников закупки, признанных участниками электронного аукциона, предложений о поставке товаров </a:t>
            </a:r>
            <a:r>
              <a:rPr lang="ru-RU" u="sng" dirty="0" smtClean="0"/>
              <a:t>российского происхождения </a:t>
            </a:r>
            <a:r>
              <a:rPr lang="ru-RU" dirty="0" smtClean="0"/>
              <a:t>в случае, если документацией об электронном аукционе установлены условия, запреты, ограничения допуска товаров, происходящих из иностранного государства или группы иностранных государств, работ, услуг, соответственно выполняемых, оказываемых иностранными лицами, в соответствии со статьей 14 настоящего Федерального закона</a:t>
            </a:r>
          </a:p>
          <a:p>
            <a:pPr marL="0" indent="0">
              <a:buNone/>
            </a:pPr>
            <a:endParaRPr lang="ru-RU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/>
              <a:t>Изменения в порядок проведения ОАЭФ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560" y="1844824"/>
            <a:ext cx="2194750" cy="6767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4198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2675466"/>
            <a:ext cx="8712967" cy="4065902"/>
          </a:xfrm>
        </p:spPr>
        <p:txBody>
          <a:bodyPr>
            <a:normAutofit fontScale="92500" lnSpcReduction="20000"/>
          </a:bodyPr>
          <a:lstStyle/>
          <a:p>
            <a:r>
              <a:rPr lang="ru-RU" b="1" dirty="0" smtClean="0"/>
              <a:t>Изменение размера шага аукциона</a:t>
            </a:r>
          </a:p>
          <a:p>
            <a:pPr marL="0" indent="0">
              <a:buNone/>
            </a:pPr>
            <a:r>
              <a:rPr lang="ru-RU" dirty="0"/>
              <a:t>Величина снижения начальной (максимальной) цены контракта (далее - "шаг аукциона") составляет от 0,5 процента до 5 процентов начальной (максимальной) цены контракта, </a:t>
            </a:r>
            <a:r>
              <a:rPr lang="ru-RU" u="sng" dirty="0"/>
              <a:t>но не менее чем сто рублей</a:t>
            </a:r>
            <a:r>
              <a:rPr lang="ru-RU" dirty="0"/>
              <a:t>.</a:t>
            </a:r>
          </a:p>
          <a:p>
            <a:r>
              <a:rPr lang="ru-RU" b="1" dirty="0" smtClean="0"/>
              <a:t>Изменение и дополнение оснований для признания заявки несоответствующей требованиям при подведении итогов</a:t>
            </a:r>
          </a:p>
          <a:p>
            <a:pPr marL="457200" indent="-457200">
              <a:buAutoNum type="arabicParenR"/>
            </a:pPr>
            <a:r>
              <a:rPr lang="ru-RU" dirty="0" smtClean="0"/>
              <a:t>непредставления </a:t>
            </a:r>
            <a:r>
              <a:rPr lang="ru-RU" dirty="0"/>
              <a:t>документов и информации, которые предусмотрены частью 11 статьи </a:t>
            </a:r>
            <a:r>
              <a:rPr lang="ru-RU" dirty="0" smtClean="0"/>
              <a:t>24.1 (эти сведения предоставляет оператор, откуда он их берет – пока не понятно)</a:t>
            </a:r>
          </a:p>
          <a:p>
            <a:pPr marL="457200" indent="-457200">
              <a:buAutoNum type="arabicParenR"/>
            </a:pPr>
            <a:r>
              <a:rPr lang="ru-RU" dirty="0" smtClean="0"/>
              <a:t>В случае, предусмотренном </a:t>
            </a:r>
            <a:r>
              <a:rPr lang="ru-RU" dirty="0"/>
              <a:t>нормативными правовыми актами, принятыми в соответствии со статьей 14 настоящего Федерального закона</a:t>
            </a:r>
          </a:p>
          <a:p>
            <a:pPr marL="457200" indent="-457200">
              <a:buAutoNum type="arabicParenR"/>
            </a:pPr>
            <a:endParaRPr lang="ru-RU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ru-RU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/>
              <a:t>Изменения в порядок проведения ОАЭФ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560" y="1844824"/>
            <a:ext cx="2194750" cy="6767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6923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2675466"/>
            <a:ext cx="8712967" cy="4065902"/>
          </a:xfrm>
        </p:spPr>
        <p:txBody>
          <a:bodyPr>
            <a:normAutofit fontScale="62500" lnSpcReduction="20000"/>
          </a:bodyPr>
          <a:lstStyle/>
          <a:p>
            <a:r>
              <a:rPr lang="ru-RU" b="1" dirty="0" smtClean="0"/>
              <a:t>Дополнение содержания извещения</a:t>
            </a:r>
          </a:p>
          <a:p>
            <a:pPr marL="0" indent="0">
              <a:buNone/>
            </a:pPr>
            <a:r>
              <a:rPr lang="ru-RU" dirty="0" smtClean="0"/>
              <a:t>- преимущества</a:t>
            </a:r>
            <a:r>
              <a:rPr lang="ru-RU" dirty="0"/>
              <a:t>, предоставляемые заказчиком в соответствии со статьями 28 и 29 настоящего Федерального закона;</a:t>
            </a:r>
          </a:p>
          <a:p>
            <a:pPr marL="0" indent="0">
              <a:buNone/>
            </a:pPr>
            <a:r>
              <a:rPr lang="ru-RU" dirty="0" smtClean="0"/>
              <a:t>- информация </a:t>
            </a:r>
            <a:r>
              <a:rPr lang="ru-RU" dirty="0"/>
              <a:t>об условиях, о запретах и об ограничениях допуска товаров, происходящих из иностранного государства или группы иностранных государств, работ, услуг, соответственно выполняемых, оказываемых иностранными лицами, в случае, если данные условия, запреты и ограничения установлены заказчиком в соответствии со статьей 14 настоящего Федерального закона</a:t>
            </a:r>
            <a:r>
              <a:rPr lang="ru-RU" dirty="0" smtClean="0"/>
              <a:t>;</a:t>
            </a:r>
          </a:p>
          <a:p>
            <a:pPr marL="0" indent="0">
              <a:buNone/>
            </a:pPr>
            <a:r>
              <a:rPr lang="ru-RU" dirty="0" smtClean="0"/>
              <a:t>- информация </a:t>
            </a:r>
            <a:r>
              <a:rPr lang="ru-RU" dirty="0"/>
              <a:t>об осуществлении закупки товара, работы, услуги по государственному оборонному заказу в соответствии с Федеральным законом от 29 декабря 2012 года N 275-ФЗ "О государственном оборонном заказе" (в случае осуществления такой закупки заказчиком).</a:t>
            </a:r>
          </a:p>
          <a:p>
            <a:pPr marL="0" indent="0">
              <a:buNone/>
            </a:pPr>
            <a:endParaRPr lang="ru-RU" dirty="0"/>
          </a:p>
          <a:p>
            <a:r>
              <a:rPr lang="ru-RU" b="1" dirty="0" smtClean="0"/>
              <a:t>Изменение содержания заявки</a:t>
            </a:r>
          </a:p>
          <a:p>
            <a:pPr marL="457200" indent="-457200">
              <a:buAutoNum type="arabicParenR"/>
            </a:pPr>
            <a:r>
              <a:rPr lang="ru-RU" dirty="0" smtClean="0"/>
              <a:t>Почтовый адрес – в любом случае</a:t>
            </a:r>
          </a:p>
          <a:p>
            <a:pPr marL="457200" indent="-457200">
              <a:buAutoNum type="arabicParenR"/>
            </a:pPr>
            <a:r>
              <a:rPr lang="ru-RU" dirty="0" smtClean="0"/>
              <a:t>Предложение </a:t>
            </a:r>
            <a:r>
              <a:rPr lang="ru-RU" dirty="0"/>
              <a:t>о цене контракта, предложение о цене каждого наименования поставляемого товара в случае осуществления закупки </a:t>
            </a:r>
            <a:r>
              <a:rPr lang="ru-RU" dirty="0" smtClean="0"/>
              <a:t>товара</a:t>
            </a:r>
          </a:p>
          <a:p>
            <a:pPr marL="457200" indent="-457200">
              <a:buAutoNum type="arabicParenR"/>
            </a:pPr>
            <a:r>
              <a:rPr lang="ru-RU" dirty="0" smtClean="0"/>
              <a:t>Отсутствие в заявке документов согласно ст.14 приравнивается к предложению иностранного товара</a:t>
            </a:r>
            <a:endParaRPr lang="ru-RU" dirty="0"/>
          </a:p>
          <a:p>
            <a:pPr marL="457200" indent="-457200">
              <a:buAutoNum type="arabicParenR"/>
            </a:pPr>
            <a:r>
              <a:rPr lang="ru-RU" dirty="0" smtClean="0"/>
              <a:t>Декларация о соответствии требованиям </a:t>
            </a:r>
            <a:r>
              <a:rPr lang="ru-RU" dirty="0" err="1" smtClean="0"/>
              <a:t>пп</a:t>
            </a:r>
            <a:r>
              <a:rPr lang="ru-RU" dirty="0" smtClean="0"/>
              <a:t>. 3-9 части 1 статьи 31 (забыли про часть 11)</a:t>
            </a:r>
            <a:endParaRPr lang="ru-RU" dirty="0"/>
          </a:p>
          <a:p>
            <a:pPr marL="0" indent="0">
              <a:buNone/>
            </a:pPr>
            <a:endParaRPr lang="ru-RU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Изменение порядка проведения запроса котировок</a:t>
            </a:r>
            <a:endParaRPr lang="ru-RU" sz="32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560" y="1844824"/>
            <a:ext cx="2194750" cy="6767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5880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2675466"/>
            <a:ext cx="8712967" cy="4065902"/>
          </a:xfrm>
        </p:spPr>
        <p:txBody>
          <a:bodyPr>
            <a:normAutofit/>
          </a:bodyPr>
          <a:lstStyle/>
          <a:p>
            <a:r>
              <a:rPr lang="ru-RU" dirty="0" smtClean="0"/>
              <a:t>Извещение - не </a:t>
            </a:r>
            <a:r>
              <a:rPr lang="ru-RU" dirty="0"/>
              <a:t>менее чем за </a:t>
            </a:r>
            <a:r>
              <a:rPr lang="ru-RU" dirty="0" smtClean="0"/>
              <a:t>5 </a:t>
            </a:r>
            <a:r>
              <a:rPr lang="ru-RU" dirty="0"/>
              <a:t>рабочих дней до даты истечения срока подачи заявок на </a:t>
            </a:r>
            <a:r>
              <a:rPr lang="ru-RU" dirty="0" smtClean="0"/>
              <a:t>участие</a:t>
            </a:r>
          </a:p>
          <a:p>
            <a:r>
              <a:rPr lang="ru-RU" dirty="0" smtClean="0"/>
              <a:t>Изменения </a:t>
            </a:r>
            <a:r>
              <a:rPr lang="ru-RU" dirty="0"/>
              <a:t>- </a:t>
            </a:r>
            <a:r>
              <a:rPr lang="ru-RU" dirty="0" smtClean="0"/>
              <a:t>не </a:t>
            </a:r>
            <a:r>
              <a:rPr lang="ru-RU" dirty="0"/>
              <a:t>позднее чем за </a:t>
            </a:r>
            <a:r>
              <a:rPr lang="ru-RU" dirty="0" smtClean="0"/>
              <a:t>2 </a:t>
            </a:r>
            <a:r>
              <a:rPr lang="ru-RU" dirty="0"/>
              <a:t>рабочих дня до даты окончания срока подачи </a:t>
            </a:r>
            <a:r>
              <a:rPr lang="ru-RU" dirty="0" smtClean="0"/>
              <a:t>заявок. Размещение в ЕИС - в </a:t>
            </a:r>
            <a:r>
              <a:rPr lang="ru-RU" dirty="0"/>
              <a:t>течение </a:t>
            </a:r>
            <a:r>
              <a:rPr lang="ru-RU" dirty="0" smtClean="0"/>
              <a:t>1 </a:t>
            </a:r>
            <a:r>
              <a:rPr lang="ru-RU" dirty="0"/>
              <a:t>рабочего </a:t>
            </a:r>
            <a:r>
              <a:rPr lang="ru-RU" dirty="0" smtClean="0"/>
              <a:t>дня. Срок подачи </a:t>
            </a:r>
            <a:r>
              <a:rPr lang="ru-RU" dirty="0"/>
              <a:t>заявок </a:t>
            </a:r>
            <a:r>
              <a:rPr lang="ru-RU" dirty="0" smtClean="0"/>
              <a:t>- </a:t>
            </a:r>
            <a:r>
              <a:rPr lang="ru-RU" dirty="0"/>
              <a:t>с даты размещения в </a:t>
            </a:r>
            <a:r>
              <a:rPr lang="ru-RU" dirty="0" smtClean="0"/>
              <a:t>ЕИС изменений </a:t>
            </a:r>
            <a:r>
              <a:rPr lang="ru-RU" dirty="0"/>
              <a:t>до даты окончания срока подачи заявок </a:t>
            </a:r>
            <a:r>
              <a:rPr lang="ru-RU" dirty="0" smtClean="0"/>
              <a:t>не </a:t>
            </a:r>
            <a:r>
              <a:rPr lang="ru-RU" dirty="0"/>
              <a:t>менее чем </a:t>
            </a:r>
            <a:r>
              <a:rPr lang="ru-RU" dirty="0" smtClean="0"/>
              <a:t>5 </a:t>
            </a:r>
            <a:r>
              <a:rPr lang="ru-RU" dirty="0"/>
              <a:t>рабочих </a:t>
            </a:r>
            <a:r>
              <a:rPr lang="ru-RU" dirty="0" smtClean="0"/>
              <a:t>дней</a:t>
            </a:r>
          </a:p>
          <a:p>
            <a:r>
              <a:rPr lang="ru-RU" dirty="0" smtClean="0"/>
              <a:t>Рассмотрение заявок в течение 1 рабочего дня с даты окончания срока подачи и в этот же день формирование протокола</a:t>
            </a:r>
            <a:endParaRPr lang="ru-RU" dirty="0"/>
          </a:p>
          <a:p>
            <a:endParaRPr lang="ru-RU" dirty="0"/>
          </a:p>
          <a:p>
            <a:pPr marL="0" indent="0"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Глава 3.1 – проведение котировок в электронной форме</a:t>
            </a:r>
            <a:endParaRPr lang="ru-RU" sz="32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560" y="1844824"/>
            <a:ext cx="2194750" cy="6767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571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2521539"/>
            <a:ext cx="8712967" cy="4219829"/>
          </a:xfrm>
        </p:spPr>
        <p:txBody>
          <a:bodyPr>
            <a:normAutofit fontScale="55000" lnSpcReduction="20000"/>
          </a:bodyPr>
          <a:lstStyle/>
          <a:p>
            <a:r>
              <a:rPr lang="ru-RU" sz="2500" dirty="0"/>
              <a:t>1) согласие участника запроса котировок в электронной форме на поставку товара, выполнение работы или оказание услуги на условиях, предусмотренных извещением о проведении запроса котировок в электронной форме и не подлежащих изменению по результатам проведения запроса котировок в электронной форме (такое согласие дается с применением программно-аппаратных средств электронной площадки</a:t>
            </a:r>
            <a:r>
              <a:rPr lang="ru-RU" sz="2500" dirty="0" smtClean="0"/>
              <a:t>);</a:t>
            </a:r>
          </a:p>
          <a:p>
            <a:r>
              <a:rPr lang="ru-RU" sz="2500" dirty="0" smtClean="0"/>
              <a:t>2</a:t>
            </a:r>
            <a:r>
              <a:rPr lang="ru-RU" sz="2500" dirty="0"/>
              <a:t>) при осуществлении закупки товара или закупки работы, услуги, для выполнения, оказания которых используется товар</a:t>
            </a:r>
            <a:r>
              <a:rPr lang="ru-RU" sz="2500" dirty="0" smtClean="0"/>
              <a:t>:</a:t>
            </a:r>
          </a:p>
          <a:p>
            <a:pPr marL="0" indent="0">
              <a:buNone/>
            </a:pPr>
            <a:r>
              <a:rPr lang="ru-RU" sz="2500" dirty="0" smtClean="0"/>
              <a:t>а</a:t>
            </a:r>
            <a:r>
              <a:rPr lang="ru-RU" sz="2500" dirty="0"/>
              <a:t>) документы, предусмотренные </a:t>
            </a:r>
            <a:r>
              <a:rPr lang="ru-RU" sz="2500" dirty="0" smtClean="0"/>
              <a:t>НПА, </a:t>
            </a:r>
            <a:r>
              <a:rPr lang="ru-RU" sz="2500" dirty="0"/>
              <a:t>принятыми в соответствии со статьей </a:t>
            </a:r>
            <a:r>
              <a:rPr lang="ru-RU" sz="2500" dirty="0" smtClean="0"/>
              <a:t>14, </a:t>
            </a:r>
            <a:r>
              <a:rPr lang="ru-RU" sz="2500" dirty="0"/>
              <a:t>в случае закупки товаров, на которые распространяется действие указанных нормативных правовых актов, или копии таких документов. В случае, если указанными </a:t>
            </a:r>
            <a:r>
              <a:rPr lang="ru-RU" sz="2500" dirty="0" smtClean="0"/>
              <a:t>НПА предусмотрено </a:t>
            </a:r>
            <a:r>
              <a:rPr lang="ru-RU" sz="2500" dirty="0"/>
              <a:t>предоставление декларации о стране происхождения товара или о стране происхождения и производителе товара, такая декларация предоставляется с использованием программно-аппаратных средств электронной площадки. При отсутствии в заявке </a:t>
            </a:r>
            <a:r>
              <a:rPr lang="ru-RU" sz="2500" dirty="0" smtClean="0"/>
              <a:t>документов</a:t>
            </a:r>
            <a:r>
              <a:rPr lang="ru-RU" sz="2500" dirty="0"/>
              <a:t>, предусмотренных настоящим подпунктом, такая заявка приравнивается к заявке, в которой содержится предложение о поставке товаров, происходящих из иностранного государства или группы иностранных государств, работ, услуг, соответственно выполняемых, оказываемых иностранными лицами</a:t>
            </a:r>
            <a:r>
              <a:rPr lang="ru-RU" sz="2500" dirty="0" smtClean="0"/>
              <a:t>;</a:t>
            </a:r>
          </a:p>
          <a:p>
            <a:pPr marL="0" indent="0">
              <a:buNone/>
            </a:pPr>
            <a:r>
              <a:rPr lang="ru-RU" sz="2500" dirty="0" smtClean="0"/>
              <a:t>б</a:t>
            </a:r>
            <a:r>
              <a:rPr lang="ru-RU" sz="2500" dirty="0"/>
              <a:t>) конкретные показатели товара, соответствующие значениям, установленным извещением о проведении запроса котировок в электронной форме, и указание на товарный знак (при наличии). Информация, предусмотренная настоящим подпунктом, включается в заявку на участие в запросе котировок в электронной форме в случае отсутствия в извещении о проведении запроса котировок в электронной форме указания на товарный знак или в случае, если участник закупки предлагает товар, который обозначен товарным знаком, отличным от товарного знака, указанного в извещении о проведении запроса котировок в электронной форме</a:t>
            </a:r>
            <a:r>
              <a:rPr lang="ru-RU" sz="2500" dirty="0" smtClean="0"/>
              <a:t>;</a:t>
            </a:r>
            <a:endParaRPr lang="ru-RU" sz="2500" dirty="0"/>
          </a:p>
          <a:p>
            <a:pPr marL="0" indent="0"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Содержание заявки (ЭК)</a:t>
            </a:r>
            <a:endParaRPr lang="ru-RU" sz="32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560" y="1844824"/>
            <a:ext cx="2194750" cy="6767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9440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536" y="2636912"/>
            <a:ext cx="8496944" cy="4104456"/>
          </a:xfrm>
        </p:spPr>
        <p:txBody>
          <a:bodyPr>
            <a:normAutofit fontScale="47500" lnSpcReduction="20000"/>
          </a:bodyPr>
          <a:lstStyle/>
          <a:p>
            <a:endParaRPr lang="ru-RU" sz="2900" dirty="0" smtClean="0"/>
          </a:p>
          <a:p>
            <a:r>
              <a:rPr lang="ru-RU" sz="2900" dirty="0" smtClean="0"/>
              <a:t>3</a:t>
            </a:r>
            <a:r>
              <a:rPr lang="ru-RU" sz="2900" dirty="0"/>
              <a:t>) наименование, фирменное наименование (при наличии), место нахождения (для юридического лица), фамилия, имя, отчество (при наличии), паспортные данные, место жительства (для физического лица), почтовый адрес участника такого запроса, номер контактного телефона, </a:t>
            </a:r>
            <a:r>
              <a:rPr lang="ru-RU" sz="2900" dirty="0" smtClean="0"/>
              <a:t>ИНН участника или </a:t>
            </a:r>
            <a:r>
              <a:rPr lang="ru-RU" sz="2900" dirty="0"/>
              <a:t>в соответствии с законодательством соответствующего иностранного государства аналог </a:t>
            </a:r>
            <a:r>
              <a:rPr lang="ru-RU" sz="2900" dirty="0" smtClean="0"/>
              <a:t>ИНН </a:t>
            </a:r>
            <a:r>
              <a:rPr lang="ru-RU" sz="2900" dirty="0"/>
              <a:t>участника такого запроса (для иностранного лица), </a:t>
            </a:r>
            <a:r>
              <a:rPr lang="ru-RU" sz="2900" dirty="0" smtClean="0"/>
              <a:t>ИНН (при </a:t>
            </a:r>
            <a:r>
              <a:rPr lang="ru-RU" sz="2900" dirty="0"/>
              <a:t>наличии) учредителей, членов коллегиального исполнительного органа, лица, исполняющего функции единоличного исполнительного органа </a:t>
            </a:r>
            <a:r>
              <a:rPr lang="ru-RU" sz="2900" dirty="0" smtClean="0"/>
              <a:t>участника;</a:t>
            </a:r>
          </a:p>
          <a:p>
            <a:r>
              <a:rPr lang="ru-RU" sz="2900" dirty="0" smtClean="0"/>
              <a:t>4</a:t>
            </a:r>
            <a:r>
              <a:rPr lang="ru-RU" sz="2900" dirty="0"/>
              <a:t>) декларация </a:t>
            </a:r>
            <a:r>
              <a:rPr lang="ru-RU" sz="2900" dirty="0" smtClean="0"/>
              <a:t>участника, </a:t>
            </a:r>
            <a:r>
              <a:rPr lang="ru-RU" sz="2900" dirty="0"/>
              <a:t>которая предоставляется с использованием программно-аппаратных средств электронной площадки</a:t>
            </a:r>
            <a:r>
              <a:rPr lang="ru-RU" sz="2900" dirty="0" smtClean="0"/>
              <a:t>:</a:t>
            </a:r>
          </a:p>
          <a:p>
            <a:pPr marL="0" indent="0">
              <a:buNone/>
            </a:pPr>
            <a:r>
              <a:rPr lang="ru-RU" sz="2900" dirty="0" smtClean="0"/>
              <a:t>а</a:t>
            </a:r>
            <a:r>
              <a:rPr lang="ru-RU" sz="2900" dirty="0"/>
              <a:t>) о соответствии участника запроса котировок в электронной форме требованиям, установленным пунктами 1, 3 - 9 части 1 статьи 31 настоящего Федерального </a:t>
            </a:r>
            <a:r>
              <a:rPr lang="ru-RU" sz="2900" dirty="0" smtClean="0"/>
              <a:t>закона (опять забыли пункт 11…);</a:t>
            </a:r>
          </a:p>
          <a:p>
            <a:pPr marL="0" indent="0">
              <a:buNone/>
            </a:pPr>
            <a:r>
              <a:rPr lang="ru-RU" sz="2900" dirty="0" smtClean="0"/>
              <a:t>б</a:t>
            </a:r>
            <a:r>
              <a:rPr lang="ru-RU" sz="2900" dirty="0"/>
              <a:t>) о праве участника запроса котировок в электронной форме на получение преимуществ в соответствии со статьями 28 и 29 настоящего Федерального закона в случае, если участник запроса котировок в электронной форме заявил о получении указанных преимуществ (при необходимости</a:t>
            </a:r>
            <a:r>
              <a:rPr lang="ru-RU" sz="2900" dirty="0" smtClean="0"/>
              <a:t>);</a:t>
            </a:r>
          </a:p>
          <a:p>
            <a:pPr marL="0" indent="0">
              <a:buNone/>
            </a:pPr>
            <a:r>
              <a:rPr lang="ru-RU" sz="2900" dirty="0" smtClean="0"/>
              <a:t>в</a:t>
            </a:r>
            <a:r>
              <a:rPr lang="ru-RU" sz="2900" dirty="0"/>
              <a:t>) о принадлежности участника запроса котировок в электронной форме к субъектам малого предпринимательства или социально ориентированным некоммерческим организациям в случае установления заказчиком ограничения, предусмотренного частью 3 статьи 30 настоящего Федерального закона (при необходимости).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Содержание заявки (ЭК)</a:t>
            </a:r>
            <a:endParaRPr lang="ru-RU" sz="32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560" y="1844824"/>
            <a:ext cx="2194750" cy="6767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2010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536" y="2636912"/>
            <a:ext cx="8496944" cy="4104456"/>
          </a:xfrm>
        </p:spPr>
        <p:txBody>
          <a:bodyPr>
            <a:normAutofit fontScale="77500" lnSpcReduction="20000"/>
          </a:bodyPr>
          <a:lstStyle/>
          <a:p>
            <a:endParaRPr lang="ru-RU" sz="2900" dirty="0" smtClean="0"/>
          </a:p>
          <a:p>
            <a:r>
              <a:rPr lang="ru-RU" sz="2900" dirty="0" smtClean="0"/>
              <a:t>Протокол рассмотрения и оценки формирует комиссия, затем направляет его оператору и оператор ранжирует заявки, которые были признаны соответствующими требованиям, </a:t>
            </a:r>
            <a:r>
              <a:rPr lang="ru-RU" sz="2900" dirty="0"/>
              <a:t>с присвоением </a:t>
            </a:r>
            <a:r>
              <a:rPr lang="ru-RU" sz="2900" dirty="0" smtClean="0"/>
              <a:t>порядкового номера </a:t>
            </a:r>
            <a:r>
              <a:rPr lang="ru-RU" sz="2900" dirty="0"/>
              <a:t>по мере увеличения предложенной в таких заявках цены </a:t>
            </a:r>
            <a:r>
              <a:rPr lang="ru-RU" sz="2900" dirty="0" smtClean="0"/>
              <a:t>контракта</a:t>
            </a:r>
          </a:p>
          <a:p>
            <a:r>
              <a:rPr lang="ru-RU" sz="2900" dirty="0" smtClean="0"/>
              <a:t>Оператор размещает готовый протокол (со сведениями о победителе и участнике, предложившем «вторую» цену) в ЕИС в течение 1 часа с момента получения от Заказчика протокола рассмотрения и оценки</a:t>
            </a:r>
          </a:p>
          <a:p>
            <a:endParaRPr lang="ru-RU" sz="2900" dirty="0" smtClean="0"/>
          </a:p>
          <a:p>
            <a:pPr marL="0" indent="0">
              <a:buNone/>
            </a:pPr>
            <a:r>
              <a:rPr lang="ru-RU" sz="2900" dirty="0" smtClean="0"/>
              <a:t>Проблема: применение приказа №126н и порядок ранжирования оператором заявок.</a:t>
            </a:r>
            <a:endParaRPr lang="ru-RU" sz="2900" dirty="0"/>
          </a:p>
          <a:p>
            <a:endParaRPr lang="ru-RU" sz="2900" dirty="0"/>
          </a:p>
          <a:p>
            <a:pPr marL="0" indent="0"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Особенности проведения котировки в электронной форме</a:t>
            </a:r>
            <a:endParaRPr lang="ru-RU" sz="32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560" y="1844824"/>
            <a:ext cx="2194750" cy="6767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5069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>
            <a:extLst>
              <a:ext uri="{FF2B5EF4-FFF2-40B4-BE49-F238E27FC236}">
                <a16:creationId xmlns:a16="http://schemas.microsoft.com/office/drawing/2014/main" xmlns="" id="{1BF5ABDC-AD51-4EE6-8A7C-F2372AB040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0832" y="431954"/>
            <a:ext cx="8229600" cy="1879572"/>
          </a:xfrm>
        </p:spPr>
        <p:txBody>
          <a:bodyPr>
            <a:normAutofit/>
          </a:bodyPr>
          <a:lstStyle/>
          <a:p>
            <a:r>
              <a:rPr lang="ru-RU" sz="3100" dirty="0" smtClean="0"/>
              <a:t>Вопросы терминологии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16446EAC-6184-47EC-9CDC-FFE0908BCAA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1988840"/>
            <a:ext cx="2190750" cy="676275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10411B02-5FA8-4868-BF96-4BE5D169B78F}"/>
              </a:ext>
            </a:extLst>
          </p:cNvPr>
          <p:cNvSpPr txBox="1"/>
          <p:nvPr/>
        </p:nvSpPr>
        <p:spPr>
          <a:xfrm>
            <a:off x="295920" y="2541895"/>
            <a:ext cx="8208912" cy="43735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</a:rPr>
              <a:t>Введены</a:t>
            </a:r>
            <a:r>
              <a:rPr kumimoji="0" lang="ru-RU" sz="1600" b="0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</a:rPr>
              <a:t> термины: </a:t>
            </a:r>
            <a:r>
              <a:rPr lang="ru-RU" sz="1600" dirty="0" smtClean="0">
                <a:solidFill>
                  <a:schemeClr val="tx2"/>
                </a:solidFill>
                <a:latin typeface="+mj-lt"/>
              </a:rPr>
              <a:t>электронная площадка, специализированная </a:t>
            </a:r>
            <a:r>
              <a:rPr lang="ru-RU" sz="1600" dirty="0">
                <a:solidFill>
                  <a:schemeClr val="tx2"/>
                </a:solidFill>
                <a:latin typeface="+mj-lt"/>
              </a:rPr>
              <a:t>электронная </a:t>
            </a:r>
            <a:r>
              <a:rPr lang="ru-RU" sz="1600" dirty="0" smtClean="0">
                <a:solidFill>
                  <a:schemeClr val="tx2"/>
                </a:solidFill>
                <a:latin typeface="+mj-lt"/>
              </a:rPr>
              <a:t>площадка</a:t>
            </a:r>
          </a:p>
          <a:p>
            <a:pPr algn="just">
              <a:lnSpc>
                <a:spcPct val="130000"/>
              </a:lnSpc>
            </a:pPr>
            <a:r>
              <a:rPr lang="ru-RU" sz="1600" dirty="0" smtClean="0">
                <a:solidFill>
                  <a:schemeClr val="tx2"/>
                </a:solidFill>
                <a:latin typeface="+mj-lt"/>
              </a:rPr>
              <a:t>Распоряжением Правительства РФ от </a:t>
            </a:r>
            <a:r>
              <a:rPr lang="ru-RU" sz="1600" dirty="0">
                <a:solidFill>
                  <a:schemeClr val="tx2"/>
                </a:solidFill>
                <a:latin typeface="+mj-lt"/>
              </a:rPr>
              <a:t>12 июля 2018 г. № </a:t>
            </a:r>
            <a:r>
              <a:rPr lang="ru-RU" sz="1600" dirty="0" smtClean="0">
                <a:solidFill>
                  <a:schemeClr val="tx2"/>
                </a:solidFill>
                <a:latin typeface="+mj-lt"/>
              </a:rPr>
              <a:t>1447-р утверждены перечни операторов ЭП и операторов </a:t>
            </a:r>
            <a:r>
              <a:rPr lang="ru-RU" sz="1600" dirty="0" err="1" smtClean="0">
                <a:solidFill>
                  <a:schemeClr val="tx2"/>
                </a:solidFill>
                <a:latin typeface="+mj-lt"/>
              </a:rPr>
              <a:t>спецЭП</a:t>
            </a:r>
            <a:r>
              <a:rPr lang="ru-RU" sz="1600" dirty="0" smtClean="0">
                <a:solidFill>
                  <a:schemeClr val="tx2"/>
                </a:solidFill>
                <a:latin typeface="+mj-lt"/>
              </a:rPr>
              <a:t>:</a:t>
            </a:r>
          </a:p>
          <a:p>
            <a:pPr algn="just">
              <a:lnSpc>
                <a:spcPct val="130000"/>
              </a:lnSpc>
            </a:pPr>
            <a:r>
              <a:rPr lang="ru-RU" sz="1400" dirty="0">
                <a:solidFill>
                  <a:schemeClr val="tx2"/>
                </a:solidFill>
                <a:latin typeface="+mj-lt"/>
              </a:rPr>
              <a:t>1. Акционерное общество </a:t>
            </a:r>
            <a:r>
              <a:rPr lang="ru-RU" sz="1400" dirty="0" smtClean="0">
                <a:solidFill>
                  <a:schemeClr val="tx2"/>
                </a:solidFill>
                <a:latin typeface="+mj-lt"/>
              </a:rPr>
              <a:t>«Агентство </a:t>
            </a:r>
            <a:r>
              <a:rPr lang="ru-RU" sz="1400" dirty="0">
                <a:solidFill>
                  <a:schemeClr val="tx2"/>
                </a:solidFill>
                <a:latin typeface="+mj-lt"/>
              </a:rPr>
              <a:t>по государственному </a:t>
            </a:r>
            <a:r>
              <a:rPr lang="ru-RU" sz="1400" dirty="0" smtClean="0">
                <a:solidFill>
                  <a:schemeClr val="tx2"/>
                </a:solidFill>
                <a:latin typeface="+mj-lt"/>
              </a:rPr>
              <a:t>заказу Республики Татарстан»</a:t>
            </a:r>
            <a:endParaRPr lang="ru-RU" sz="1400" dirty="0">
              <a:solidFill>
                <a:schemeClr val="tx2"/>
              </a:solidFill>
              <a:latin typeface="+mj-lt"/>
            </a:endParaRPr>
          </a:p>
          <a:p>
            <a:pPr algn="just">
              <a:lnSpc>
                <a:spcPct val="130000"/>
              </a:lnSpc>
            </a:pPr>
            <a:r>
              <a:rPr lang="ru-RU" sz="1400" dirty="0">
                <a:solidFill>
                  <a:schemeClr val="tx2"/>
                </a:solidFill>
                <a:latin typeface="+mj-lt"/>
              </a:rPr>
              <a:t>2. Акционерное общество </a:t>
            </a:r>
            <a:r>
              <a:rPr lang="ru-RU" sz="1400" dirty="0" smtClean="0">
                <a:solidFill>
                  <a:schemeClr val="tx2"/>
                </a:solidFill>
                <a:latin typeface="+mj-lt"/>
              </a:rPr>
              <a:t>«Единая </a:t>
            </a:r>
            <a:r>
              <a:rPr lang="ru-RU" sz="1400" dirty="0">
                <a:solidFill>
                  <a:schemeClr val="tx2"/>
                </a:solidFill>
                <a:latin typeface="+mj-lt"/>
              </a:rPr>
              <a:t>электронная торговая </a:t>
            </a:r>
            <a:r>
              <a:rPr lang="ru-RU" sz="1400" dirty="0" smtClean="0">
                <a:solidFill>
                  <a:schemeClr val="tx2"/>
                </a:solidFill>
                <a:latin typeface="+mj-lt"/>
              </a:rPr>
              <a:t>площадка»</a:t>
            </a:r>
            <a:endParaRPr lang="ru-RU" sz="1400" dirty="0">
              <a:solidFill>
                <a:schemeClr val="tx2"/>
              </a:solidFill>
              <a:latin typeface="+mj-lt"/>
            </a:endParaRPr>
          </a:p>
          <a:p>
            <a:pPr algn="just">
              <a:lnSpc>
                <a:spcPct val="130000"/>
              </a:lnSpc>
            </a:pPr>
            <a:r>
              <a:rPr lang="ru-RU" sz="1400" dirty="0">
                <a:solidFill>
                  <a:schemeClr val="tx2"/>
                </a:solidFill>
                <a:latin typeface="+mj-lt"/>
              </a:rPr>
              <a:t>3. Акционерное общество </a:t>
            </a:r>
            <a:r>
              <a:rPr lang="ru-RU" sz="1400" dirty="0" smtClean="0">
                <a:solidFill>
                  <a:schemeClr val="tx2"/>
                </a:solidFill>
                <a:latin typeface="+mj-lt"/>
              </a:rPr>
              <a:t>«Российский </a:t>
            </a:r>
            <a:r>
              <a:rPr lang="ru-RU" sz="1400" dirty="0">
                <a:solidFill>
                  <a:schemeClr val="tx2"/>
                </a:solidFill>
                <a:latin typeface="+mj-lt"/>
              </a:rPr>
              <a:t>аукционный </a:t>
            </a:r>
            <a:r>
              <a:rPr lang="ru-RU" sz="1400" dirty="0" smtClean="0">
                <a:solidFill>
                  <a:schemeClr val="tx2"/>
                </a:solidFill>
                <a:latin typeface="+mj-lt"/>
              </a:rPr>
              <a:t>дом»</a:t>
            </a:r>
            <a:endParaRPr lang="ru-RU" sz="1400" dirty="0">
              <a:solidFill>
                <a:schemeClr val="tx2"/>
              </a:solidFill>
              <a:latin typeface="+mj-lt"/>
            </a:endParaRPr>
          </a:p>
          <a:p>
            <a:pPr algn="just">
              <a:lnSpc>
                <a:spcPct val="130000"/>
              </a:lnSpc>
            </a:pPr>
            <a:r>
              <a:rPr lang="ru-RU" sz="1400" dirty="0">
                <a:solidFill>
                  <a:schemeClr val="tx2"/>
                </a:solidFill>
                <a:latin typeface="+mj-lt"/>
              </a:rPr>
              <a:t>4. Акционерное общество </a:t>
            </a:r>
            <a:r>
              <a:rPr lang="ru-RU" sz="1400" dirty="0" smtClean="0">
                <a:solidFill>
                  <a:schemeClr val="tx2"/>
                </a:solidFill>
                <a:latin typeface="+mj-lt"/>
              </a:rPr>
              <a:t>«ТЭК – Торг»</a:t>
            </a:r>
            <a:endParaRPr lang="ru-RU" sz="1400" dirty="0">
              <a:solidFill>
                <a:schemeClr val="tx2"/>
              </a:solidFill>
              <a:latin typeface="+mj-lt"/>
            </a:endParaRPr>
          </a:p>
          <a:p>
            <a:pPr algn="just">
              <a:lnSpc>
                <a:spcPct val="130000"/>
              </a:lnSpc>
            </a:pPr>
            <a:r>
              <a:rPr lang="ru-RU" sz="1400" dirty="0">
                <a:solidFill>
                  <a:schemeClr val="tx2"/>
                </a:solidFill>
                <a:latin typeface="+mj-lt"/>
              </a:rPr>
              <a:t>5. Акционерное общество </a:t>
            </a:r>
            <a:r>
              <a:rPr lang="ru-RU" sz="1400" dirty="0" smtClean="0">
                <a:solidFill>
                  <a:schemeClr val="tx2"/>
                </a:solidFill>
                <a:latin typeface="+mj-lt"/>
              </a:rPr>
              <a:t>«Электронные </a:t>
            </a:r>
            <a:r>
              <a:rPr lang="ru-RU" sz="1400" dirty="0">
                <a:solidFill>
                  <a:schemeClr val="tx2"/>
                </a:solidFill>
                <a:latin typeface="+mj-lt"/>
              </a:rPr>
              <a:t>торговые </a:t>
            </a:r>
            <a:r>
              <a:rPr lang="ru-RU" sz="1400" dirty="0" smtClean="0">
                <a:solidFill>
                  <a:schemeClr val="tx2"/>
                </a:solidFill>
                <a:latin typeface="+mj-lt"/>
              </a:rPr>
              <a:t>системы»</a:t>
            </a:r>
            <a:endParaRPr lang="ru-RU" sz="1400" dirty="0">
              <a:solidFill>
                <a:schemeClr val="tx2"/>
              </a:solidFill>
              <a:latin typeface="+mj-lt"/>
            </a:endParaRPr>
          </a:p>
          <a:p>
            <a:pPr algn="just">
              <a:lnSpc>
                <a:spcPct val="130000"/>
              </a:lnSpc>
            </a:pPr>
            <a:r>
              <a:rPr lang="ru-RU" sz="1400" dirty="0">
                <a:solidFill>
                  <a:schemeClr val="tx2"/>
                </a:solidFill>
                <a:latin typeface="+mj-lt"/>
              </a:rPr>
              <a:t>6. Закрытое акционерное общество </a:t>
            </a:r>
            <a:r>
              <a:rPr lang="ru-RU" sz="1400" dirty="0" smtClean="0">
                <a:solidFill>
                  <a:schemeClr val="tx2"/>
                </a:solidFill>
                <a:latin typeface="+mj-lt"/>
              </a:rPr>
              <a:t>«Сбербанк – Автоматизированная система торгов»</a:t>
            </a:r>
            <a:endParaRPr lang="ru-RU" sz="1400" dirty="0">
              <a:solidFill>
                <a:schemeClr val="tx2"/>
              </a:solidFill>
              <a:latin typeface="+mj-lt"/>
            </a:endParaRPr>
          </a:p>
          <a:p>
            <a:pPr algn="just">
              <a:lnSpc>
                <a:spcPct val="130000"/>
              </a:lnSpc>
            </a:pPr>
            <a:r>
              <a:rPr lang="ru-RU" sz="1400" dirty="0">
                <a:solidFill>
                  <a:schemeClr val="tx2"/>
                </a:solidFill>
                <a:latin typeface="+mj-lt"/>
              </a:rPr>
              <a:t>7. Общество с ограниченной ответственностью </a:t>
            </a:r>
            <a:r>
              <a:rPr lang="ru-RU" sz="1400" dirty="0" smtClean="0">
                <a:solidFill>
                  <a:schemeClr val="tx2"/>
                </a:solidFill>
                <a:latin typeface="+mj-lt"/>
              </a:rPr>
              <a:t>«РТС – тендер»</a:t>
            </a:r>
            <a:endParaRPr lang="ru-RU" sz="1400" dirty="0">
              <a:solidFill>
                <a:schemeClr val="tx2"/>
              </a:solidFill>
              <a:latin typeface="+mj-lt"/>
            </a:endParaRPr>
          </a:p>
          <a:p>
            <a:pPr algn="just">
              <a:lnSpc>
                <a:spcPct val="130000"/>
              </a:lnSpc>
            </a:pPr>
            <a:r>
              <a:rPr lang="ru-RU" sz="1400" dirty="0">
                <a:solidFill>
                  <a:schemeClr val="tx2"/>
                </a:solidFill>
                <a:latin typeface="+mj-lt"/>
              </a:rPr>
              <a:t>8. Общество с ограниченной ответственностью </a:t>
            </a:r>
            <a:r>
              <a:rPr lang="ru-RU" sz="1400" dirty="0" smtClean="0">
                <a:solidFill>
                  <a:schemeClr val="tx2"/>
                </a:solidFill>
                <a:latin typeface="+mj-lt"/>
              </a:rPr>
              <a:t>«Электронная торговая </a:t>
            </a:r>
            <a:r>
              <a:rPr lang="ru-RU" sz="1400" dirty="0">
                <a:solidFill>
                  <a:schemeClr val="tx2"/>
                </a:solidFill>
                <a:latin typeface="+mj-lt"/>
              </a:rPr>
              <a:t>площадка </a:t>
            </a:r>
            <a:r>
              <a:rPr lang="ru-RU" sz="1400" dirty="0" smtClean="0">
                <a:solidFill>
                  <a:schemeClr val="tx2"/>
                </a:solidFill>
                <a:latin typeface="+mj-lt"/>
              </a:rPr>
              <a:t>ГПБ»</a:t>
            </a:r>
          </a:p>
          <a:p>
            <a:pPr algn="just">
              <a:lnSpc>
                <a:spcPct val="130000"/>
              </a:lnSpc>
            </a:pPr>
            <a:r>
              <a:rPr lang="ru-RU" sz="1400" dirty="0" smtClean="0">
                <a:solidFill>
                  <a:schemeClr val="tx2"/>
                </a:solidFill>
                <a:latin typeface="+mj-lt"/>
              </a:rPr>
              <a:t>И</a:t>
            </a:r>
          </a:p>
          <a:p>
            <a:pPr algn="just">
              <a:lnSpc>
                <a:spcPct val="130000"/>
              </a:lnSpc>
            </a:pPr>
            <a:r>
              <a:rPr lang="ru-RU" sz="1400" dirty="0" smtClean="0">
                <a:solidFill>
                  <a:schemeClr val="tx2"/>
                </a:solidFill>
                <a:latin typeface="+mj-lt"/>
              </a:rPr>
              <a:t>Общество с ограниченной ответственностью «Автоматизированная система торгов </a:t>
            </a:r>
            <a:r>
              <a:rPr lang="ru-RU" sz="1400" dirty="0">
                <a:solidFill>
                  <a:schemeClr val="tx2"/>
                </a:solidFill>
                <a:latin typeface="+mj-lt"/>
              </a:rPr>
              <a:t>государственного оборонного </a:t>
            </a:r>
            <a:r>
              <a:rPr lang="ru-RU" sz="1400" dirty="0" smtClean="0">
                <a:solidFill>
                  <a:schemeClr val="tx2"/>
                </a:solidFill>
                <a:latin typeface="+mj-lt"/>
              </a:rPr>
              <a:t>заказа»</a:t>
            </a:r>
            <a:endParaRPr lang="ru-RU" sz="1400" dirty="0">
              <a:solidFill>
                <a:schemeClr val="tx2"/>
              </a:solidFill>
              <a:latin typeface="+mj-lt"/>
            </a:endParaRPr>
          </a:p>
          <a:p>
            <a:pPr algn="just">
              <a:lnSpc>
                <a:spcPct val="130000"/>
              </a:lnSpc>
            </a:pPr>
            <a:endParaRPr lang="ru-RU" sz="1200" dirty="0">
              <a:solidFill>
                <a:schemeClr val="tx2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199933589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536" y="2636912"/>
            <a:ext cx="8496944" cy="4104456"/>
          </a:xfrm>
        </p:spPr>
        <p:txBody>
          <a:bodyPr>
            <a:normAutofit/>
          </a:bodyPr>
          <a:lstStyle/>
          <a:p>
            <a:r>
              <a:rPr lang="ru-RU" sz="2900" dirty="0" smtClean="0"/>
              <a:t>Если подана одна заявка или не подана ни одна заявка</a:t>
            </a:r>
          </a:p>
          <a:p>
            <a:r>
              <a:rPr lang="ru-RU" sz="2900" dirty="0" smtClean="0"/>
              <a:t>Если соответствующей требованиям признана одна заявки или не признана ни одна заявка</a:t>
            </a:r>
            <a:endParaRPr lang="ru-RU" sz="2900" dirty="0"/>
          </a:p>
          <a:p>
            <a:pPr marL="0" indent="0">
              <a:buNone/>
            </a:pPr>
            <a:r>
              <a:rPr lang="ru-RU" sz="2900" dirty="0"/>
              <a:t>Последствия: Заказчик продлевает срок подачи заявок на участие в запросе котировок в электронной форме на четыре рабочих </a:t>
            </a:r>
            <a:r>
              <a:rPr lang="ru-RU" sz="2900" dirty="0" smtClean="0"/>
              <a:t>дня. </a:t>
            </a:r>
            <a:endParaRPr lang="ru-RU" sz="2900" dirty="0"/>
          </a:p>
          <a:p>
            <a:pPr marL="0" indent="0">
              <a:buNone/>
            </a:pPr>
            <a:endParaRPr lang="ru-RU" sz="2900" dirty="0"/>
          </a:p>
          <a:p>
            <a:pPr marL="0" indent="0"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Случаи и последствия признания ЭК несостоявшейся</a:t>
            </a:r>
            <a:endParaRPr lang="ru-RU" sz="32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560" y="1844824"/>
            <a:ext cx="2194750" cy="6767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840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536" y="2636912"/>
            <a:ext cx="8496944" cy="4104456"/>
          </a:xfrm>
        </p:spPr>
        <p:txBody>
          <a:bodyPr>
            <a:normAutofit fontScale="85000" lnSpcReduction="20000"/>
          </a:bodyPr>
          <a:lstStyle/>
          <a:p>
            <a:r>
              <a:rPr lang="ru-RU" sz="2900" dirty="0"/>
              <a:t>Извещение не позднее чем за </a:t>
            </a:r>
            <a:r>
              <a:rPr lang="ru-RU" sz="2900" dirty="0" smtClean="0"/>
              <a:t>5 </a:t>
            </a:r>
            <a:r>
              <a:rPr lang="ru-RU" sz="2900" dirty="0"/>
              <a:t>рабочих дней до даты проведения такого </a:t>
            </a:r>
            <a:r>
              <a:rPr lang="ru-RU" sz="2900" dirty="0" err="1" smtClean="0"/>
              <a:t>запроса+приглашения</a:t>
            </a:r>
            <a:r>
              <a:rPr lang="ru-RU" sz="2900" dirty="0" smtClean="0"/>
              <a:t> (аналогично простому ЗП)</a:t>
            </a:r>
          </a:p>
          <a:p>
            <a:r>
              <a:rPr lang="ru-RU" sz="2900" dirty="0" smtClean="0"/>
              <a:t>Четко установлен состав заявки (часть 9 статьи 83.1)</a:t>
            </a:r>
          </a:p>
          <a:p>
            <a:r>
              <a:rPr lang="ru-RU" sz="2900" dirty="0" smtClean="0"/>
              <a:t>В день окончания срока рассмотрения заявок в ЕИС размещается выписка из протокола с указанием отстраненных участников и условий исполнения контракта, признанных лучшими</a:t>
            </a:r>
          </a:p>
          <a:p>
            <a:r>
              <a:rPr lang="ru-RU" sz="2900" dirty="0" smtClean="0"/>
              <a:t>Один рабочий день на подачу окончательного предложения, улучшающего ранее сделанное</a:t>
            </a:r>
          </a:p>
          <a:p>
            <a:r>
              <a:rPr lang="ru-RU" sz="2900" dirty="0" smtClean="0"/>
              <a:t>На следующий рабочий день – рассмотрение окончательных предложений</a:t>
            </a:r>
            <a:endParaRPr lang="ru-RU" sz="2900" dirty="0"/>
          </a:p>
          <a:p>
            <a:endParaRPr lang="ru-RU" sz="2900" dirty="0"/>
          </a:p>
          <a:p>
            <a:pPr marL="0" indent="0">
              <a:buNone/>
            </a:pPr>
            <a:endParaRPr lang="ru-RU" sz="2900" dirty="0"/>
          </a:p>
          <a:p>
            <a:pPr marL="0" indent="0"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Запрос предложений в электронной форме (статья 83.1)</a:t>
            </a:r>
            <a:endParaRPr lang="ru-RU" sz="32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560" y="1844824"/>
            <a:ext cx="2194750" cy="6767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3700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2675466"/>
            <a:ext cx="8712967" cy="4065902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sz="2000" dirty="0"/>
              <a:t>Учесть Информационное письмо Минфина России от 25.06.2018 </a:t>
            </a:r>
            <a:r>
              <a:rPr lang="ru-RU" sz="2000" dirty="0" smtClean="0"/>
              <a:t>N24-06-08/43650 «О </a:t>
            </a:r>
            <a:r>
              <a:rPr lang="ru-RU" sz="2000" dirty="0"/>
              <a:t>вступлении в силу положений </a:t>
            </a:r>
            <a:r>
              <a:rPr lang="ru-RU" sz="2000" dirty="0" smtClean="0"/>
              <a:t>Федеральных законов </a:t>
            </a:r>
            <a:r>
              <a:rPr lang="ru-RU" sz="2000" dirty="0"/>
              <a:t>от 31.12.2017 N 504-ФЗ и N </a:t>
            </a:r>
            <a:r>
              <a:rPr lang="ru-RU" sz="2000" dirty="0" smtClean="0"/>
              <a:t>505-ФЗ»:</a:t>
            </a:r>
          </a:p>
          <a:p>
            <a:pPr marL="0" indent="0">
              <a:buNone/>
            </a:pPr>
            <a:endParaRPr lang="ru-RU" sz="2000" dirty="0" smtClean="0"/>
          </a:p>
          <a:p>
            <a:pPr marL="457200" indent="-457200">
              <a:buAutoNum type="arabicParenR"/>
            </a:pPr>
            <a:r>
              <a:rPr lang="ru-RU" sz="2000" dirty="0" smtClean="0"/>
              <a:t>с </a:t>
            </a:r>
            <a:r>
              <a:rPr lang="ru-RU" sz="2000" dirty="0"/>
              <a:t>1 июля 2018 года и до начала функционирования новых электронных площадок (не позднее 1 октября 2018 года) контракты по результатам проведения электронных процедур, в том числе электронного аукциона, заключаются на ранее отобранных электронных площадках без использования единой информационной системы в случаях, предусмотренных статьей 83.2 Закона </a:t>
            </a:r>
            <a:r>
              <a:rPr lang="ru-RU" sz="2000" dirty="0" smtClean="0"/>
              <a:t>N44-ФЗ </a:t>
            </a:r>
            <a:r>
              <a:rPr lang="ru-RU" sz="2000" dirty="0"/>
              <a:t>(в редакции Закона N 504-ФЗ) для размещения на электронной площадке </a:t>
            </a:r>
            <a:endParaRPr lang="ru-RU" sz="2000" dirty="0" smtClean="0"/>
          </a:p>
          <a:p>
            <a:pPr marL="457200" indent="-457200">
              <a:buAutoNum type="arabicParenR"/>
            </a:pPr>
            <a:r>
              <a:rPr lang="ru-RU" sz="2000" dirty="0" smtClean="0"/>
              <a:t>с </a:t>
            </a:r>
            <a:r>
              <a:rPr lang="ru-RU" sz="2000" dirty="0"/>
              <a:t>даты начала функционирования новых электронных площадок контракты по результатам </a:t>
            </a:r>
            <a:r>
              <a:rPr lang="ru-RU" sz="2000" dirty="0" smtClean="0"/>
              <a:t>проведения электронных </a:t>
            </a:r>
            <a:r>
              <a:rPr lang="ru-RU" sz="2000" dirty="0"/>
              <a:t>процедур, за исключением электронного аукциона, заключаются с использованием </a:t>
            </a:r>
            <a:r>
              <a:rPr lang="ru-RU" sz="2000" dirty="0" smtClean="0"/>
              <a:t>единой информационной </a:t>
            </a:r>
            <a:r>
              <a:rPr lang="ru-RU" sz="2000" dirty="0"/>
              <a:t>системы в случаях, предусмотренных статьей 83.2 Закона </a:t>
            </a:r>
            <a:r>
              <a:rPr lang="ru-RU" sz="2000" dirty="0" smtClean="0"/>
              <a:t>N44-ФЗ </a:t>
            </a:r>
            <a:r>
              <a:rPr lang="ru-RU" sz="2000" dirty="0"/>
              <a:t>(в редакции Закона </a:t>
            </a:r>
            <a:r>
              <a:rPr lang="ru-RU" sz="2000" dirty="0" smtClean="0"/>
              <a:t>N 504-ФЗ</a:t>
            </a:r>
            <a:r>
              <a:rPr lang="ru-RU" sz="2000" dirty="0"/>
              <a:t>) для размещения на электронной площадке</a:t>
            </a:r>
            <a:r>
              <a:rPr lang="ru-RU" sz="2000" dirty="0" smtClean="0"/>
              <a:t>; </a:t>
            </a:r>
          </a:p>
          <a:p>
            <a:pPr marL="457200" indent="-457200">
              <a:buAutoNum type="arabicParenR"/>
            </a:pPr>
            <a:r>
              <a:rPr lang="ru-RU" sz="2000" dirty="0" smtClean="0"/>
              <a:t>контракты </a:t>
            </a:r>
            <a:r>
              <a:rPr lang="ru-RU" sz="2000" dirty="0"/>
              <a:t>по результатам электронного аукциона до 1 января 2019 года заключаются </a:t>
            </a:r>
            <a:r>
              <a:rPr lang="ru-RU" sz="2000" dirty="0" smtClean="0"/>
              <a:t>без использования </a:t>
            </a:r>
            <a:r>
              <a:rPr lang="ru-RU" sz="2000" dirty="0"/>
              <a:t>единой информационной системы в случаях, предусмотренных статьей 83.2 Закона N 44-ФЗ (</a:t>
            </a:r>
            <a:r>
              <a:rPr lang="ru-RU" sz="2000" dirty="0" smtClean="0"/>
              <a:t>в редакции </a:t>
            </a:r>
            <a:r>
              <a:rPr lang="ru-RU" sz="2000" dirty="0"/>
              <a:t>Закона N 504-ФЗ), как на ранее отобранных электронных площадках, так и на новых </a:t>
            </a:r>
            <a:r>
              <a:rPr lang="ru-RU" sz="2000" dirty="0" smtClean="0"/>
              <a:t>электронных площадках</a:t>
            </a:r>
            <a:r>
              <a:rPr lang="ru-RU" sz="2000" dirty="0"/>
              <a:t>. При этом с 1 января 2019 года контракты по результатам электронного аукциона заключаются </a:t>
            </a:r>
            <a:r>
              <a:rPr lang="ru-RU" sz="2000" dirty="0" smtClean="0"/>
              <a:t>с использованием </a:t>
            </a:r>
            <a:r>
              <a:rPr lang="ru-RU" sz="2000" dirty="0"/>
              <a:t>единой информационной системы в порядке, установленном статьей 83.2 Закона N 44-ФЗ (</a:t>
            </a:r>
            <a:r>
              <a:rPr lang="ru-RU" sz="2000" dirty="0" smtClean="0"/>
              <a:t>в редакции </a:t>
            </a:r>
            <a:r>
              <a:rPr lang="ru-RU" sz="2000" dirty="0"/>
              <a:t>Закона N 504-ФЗ</a:t>
            </a:r>
            <a:r>
              <a:rPr lang="ru-RU" sz="2000" dirty="0" smtClean="0"/>
              <a:t>).</a:t>
            </a:r>
          </a:p>
          <a:p>
            <a:pPr marL="457200" indent="-457200">
              <a:buAutoNum type="arabicParenR"/>
            </a:pPr>
            <a:endParaRPr lang="ru-RU" sz="2000" dirty="0"/>
          </a:p>
          <a:p>
            <a:pPr marL="0" indent="0">
              <a:buNone/>
            </a:pPr>
            <a:r>
              <a:rPr lang="ru-RU" sz="2000" dirty="0" smtClean="0"/>
              <a:t>Отразить данные положения в документации о закупке!</a:t>
            </a:r>
            <a:endParaRPr lang="ru-RU" sz="2000" dirty="0"/>
          </a:p>
          <a:p>
            <a:pPr marL="0" indent="0">
              <a:buNone/>
            </a:pPr>
            <a:endParaRPr lang="ru-RU" sz="20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ru-RU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200" dirty="0" smtClean="0"/>
              <a:t>Новая общая глава по заключению контракта по итогам электронных процедур (глава 4.1)</a:t>
            </a:r>
            <a:endParaRPr lang="ru-RU" sz="32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560" y="1844824"/>
            <a:ext cx="2194750" cy="6767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5154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2675466"/>
            <a:ext cx="8712967" cy="4065902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sz="2000" dirty="0" smtClean="0">
                <a:solidFill>
                  <a:srgbClr val="FF0000"/>
                </a:solidFill>
              </a:rPr>
              <a:t>Шаг 1. </a:t>
            </a:r>
            <a:r>
              <a:rPr lang="ru-RU" sz="2000" dirty="0" smtClean="0">
                <a:solidFill>
                  <a:schemeClr val="tx1"/>
                </a:solidFill>
              </a:rPr>
              <a:t>В течение 5-ти дней со дня размещения итогового протокола Заказчик размещает в ЕИС и на ЭТП проект контракта</a:t>
            </a:r>
          </a:p>
          <a:p>
            <a:pPr marL="0" indent="0">
              <a:buNone/>
            </a:pPr>
            <a:r>
              <a:rPr lang="ru-RU" sz="2000" dirty="0" smtClean="0">
                <a:solidFill>
                  <a:srgbClr val="FF0000"/>
                </a:solidFill>
              </a:rPr>
              <a:t>Шаг 2 (вариант 1). </a:t>
            </a:r>
            <a:r>
              <a:rPr lang="ru-RU" sz="2000" dirty="0" smtClean="0">
                <a:solidFill>
                  <a:schemeClr val="tx1"/>
                </a:solidFill>
              </a:rPr>
              <a:t>В течение 5-ти дней после Шага 1 участник подписывает усиленной подписью контракт и размещает его вместе с документом об обеспечении на ЭТП. В это же время выполняются требования по антидемпинговым мерам.</a:t>
            </a:r>
          </a:p>
          <a:p>
            <a:pPr marL="0" indent="0">
              <a:buNone/>
            </a:pPr>
            <a:r>
              <a:rPr lang="ru-RU" sz="2000" dirty="0" smtClean="0">
                <a:solidFill>
                  <a:schemeClr val="tx1"/>
                </a:solidFill>
              </a:rPr>
              <a:t>Или </a:t>
            </a:r>
          </a:p>
          <a:p>
            <a:pPr marL="0" indent="0">
              <a:buNone/>
            </a:pPr>
            <a:r>
              <a:rPr lang="ru-RU" sz="2000" dirty="0" smtClean="0">
                <a:solidFill>
                  <a:srgbClr val="FF0000"/>
                </a:solidFill>
              </a:rPr>
              <a:t>Шаг 2 (вариант 2). </a:t>
            </a:r>
            <a:r>
              <a:rPr lang="ru-RU" sz="2000" dirty="0">
                <a:solidFill>
                  <a:schemeClr val="tx1"/>
                </a:solidFill>
              </a:rPr>
              <a:t>В течение 5-ти дней после Шага 1 </a:t>
            </a:r>
            <a:r>
              <a:rPr lang="ru-RU" sz="2000" dirty="0" smtClean="0">
                <a:solidFill>
                  <a:schemeClr val="tx1"/>
                </a:solidFill>
              </a:rPr>
              <a:t>участник размещает протокол разногласий. </a:t>
            </a:r>
            <a:r>
              <a:rPr lang="ru-RU" sz="2000" u="sng" dirty="0" smtClean="0">
                <a:solidFill>
                  <a:schemeClr val="tx1"/>
                </a:solidFill>
              </a:rPr>
              <a:t>Протокол разногласий может быть только один</a:t>
            </a:r>
            <a:r>
              <a:rPr lang="ru-RU" sz="2000" dirty="0" smtClean="0">
                <a:solidFill>
                  <a:schemeClr val="tx1"/>
                </a:solidFill>
              </a:rPr>
              <a:t>.</a:t>
            </a:r>
          </a:p>
          <a:p>
            <a:pPr marL="0" indent="0">
              <a:buNone/>
            </a:pPr>
            <a:r>
              <a:rPr lang="ru-RU" sz="2000" dirty="0" smtClean="0">
                <a:solidFill>
                  <a:srgbClr val="FF0000"/>
                </a:solidFill>
              </a:rPr>
              <a:t>Шаг 3</a:t>
            </a:r>
            <a:r>
              <a:rPr lang="ru-RU" sz="2000" dirty="0">
                <a:solidFill>
                  <a:srgbClr val="FF0000"/>
                </a:solidFill>
              </a:rPr>
              <a:t>. </a:t>
            </a:r>
            <a:r>
              <a:rPr lang="ru-RU" sz="2000" dirty="0">
                <a:solidFill>
                  <a:schemeClr val="tx1"/>
                </a:solidFill>
              </a:rPr>
              <a:t>В течение </a:t>
            </a:r>
            <a:r>
              <a:rPr lang="ru-RU" sz="2000" dirty="0" smtClean="0">
                <a:solidFill>
                  <a:schemeClr val="tx1"/>
                </a:solidFill>
              </a:rPr>
              <a:t>3-х </a:t>
            </a:r>
            <a:r>
              <a:rPr lang="ru-RU" sz="2000" dirty="0">
                <a:solidFill>
                  <a:schemeClr val="tx1"/>
                </a:solidFill>
              </a:rPr>
              <a:t>рабочих </a:t>
            </a:r>
            <a:r>
              <a:rPr lang="ru-RU" sz="2000" dirty="0" smtClean="0">
                <a:solidFill>
                  <a:schemeClr val="tx1"/>
                </a:solidFill>
              </a:rPr>
              <a:t>дней после Шага 2 (вариант 2) Заказчик либо размещает новую редакцию контракта, либо размещает прежнюю редакцию с указанием в отдельном документе оснований для не учета полностью или частично замечаний участника.</a:t>
            </a:r>
          </a:p>
          <a:p>
            <a:pPr marL="0" indent="0">
              <a:buNone/>
            </a:pPr>
            <a:r>
              <a:rPr lang="ru-RU" sz="2000" dirty="0" smtClean="0">
                <a:solidFill>
                  <a:srgbClr val="FF0000"/>
                </a:solidFill>
              </a:rPr>
              <a:t>Шаг 4. </a:t>
            </a:r>
            <a:r>
              <a:rPr lang="ru-RU" sz="2000" dirty="0" smtClean="0">
                <a:solidFill>
                  <a:schemeClr val="tx1"/>
                </a:solidFill>
              </a:rPr>
              <a:t>В течение 3-х рабочих дней после Шага 3 участник подписывает контракт и предоставляет обеспечение + выполняет антидемпинговые требования.</a:t>
            </a:r>
          </a:p>
          <a:p>
            <a:pPr marL="0" indent="0">
              <a:buNone/>
            </a:pPr>
            <a:r>
              <a:rPr lang="ru-RU" sz="2000" dirty="0" smtClean="0">
                <a:solidFill>
                  <a:srgbClr val="FF0000"/>
                </a:solidFill>
              </a:rPr>
              <a:t>Шаг 5</a:t>
            </a:r>
            <a:r>
              <a:rPr lang="ru-RU" sz="2000" dirty="0" smtClean="0">
                <a:solidFill>
                  <a:schemeClr val="tx1"/>
                </a:solidFill>
              </a:rPr>
              <a:t>. В </a:t>
            </a:r>
            <a:r>
              <a:rPr lang="ru-RU" sz="2000" dirty="0">
                <a:solidFill>
                  <a:schemeClr val="tx1"/>
                </a:solidFill>
              </a:rPr>
              <a:t>течение 3-х рабочих дней после </a:t>
            </a:r>
            <a:r>
              <a:rPr lang="ru-RU" sz="2000" dirty="0" smtClean="0">
                <a:solidFill>
                  <a:schemeClr val="tx1"/>
                </a:solidFill>
              </a:rPr>
              <a:t>Шага 2 (вариант 1) или Шага 4 Заказчик подписывает контракт усиленной электронной подписью и размещает его в ЕИС и на ЭТП.</a:t>
            </a:r>
          </a:p>
          <a:p>
            <a:pPr marL="0" indent="0">
              <a:buNone/>
            </a:pPr>
            <a:endParaRPr lang="ru-RU" sz="20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ru-RU" sz="20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ru-RU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200" dirty="0" smtClean="0"/>
              <a:t>Новая общая глава по заключению контракта по итогам электронных процедур (глава 4.1)</a:t>
            </a:r>
            <a:endParaRPr lang="ru-RU" sz="32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560" y="1844824"/>
            <a:ext cx="2194750" cy="6767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2077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2636912"/>
            <a:ext cx="8712967" cy="406590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sz="20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ru-RU" sz="2000" dirty="0" smtClean="0"/>
              <a:t>Блокирующие сроки:</a:t>
            </a:r>
          </a:p>
          <a:p>
            <a:pPr marL="0" indent="0">
              <a:buNone/>
            </a:pPr>
            <a:endParaRPr lang="ru-RU" sz="2000" dirty="0">
              <a:solidFill>
                <a:srgbClr val="FF0000"/>
              </a:solidFill>
            </a:endParaRPr>
          </a:p>
          <a:p>
            <a:r>
              <a:rPr lang="ru-RU" sz="2000" dirty="0" smtClean="0">
                <a:solidFill>
                  <a:schemeClr val="tx1"/>
                </a:solidFill>
              </a:rPr>
              <a:t>10 дней для всех видов конкурсов в электронной форме и электронного аукциона</a:t>
            </a:r>
          </a:p>
          <a:p>
            <a:pPr marL="0" indent="0">
              <a:buNone/>
            </a:pPr>
            <a:endParaRPr lang="ru-RU" sz="2000" dirty="0">
              <a:solidFill>
                <a:schemeClr val="tx1"/>
              </a:solidFill>
            </a:endParaRPr>
          </a:p>
          <a:p>
            <a:r>
              <a:rPr lang="ru-RU" sz="2000" dirty="0" smtClean="0">
                <a:solidFill>
                  <a:schemeClr val="tx1"/>
                </a:solidFill>
              </a:rPr>
              <a:t>7 дней для котировок в электронной форме и запроса предложений в электронной форме</a:t>
            </a:r>
          </a:p>
          <a:p>
            <a:pPr marL="0" indent="0">
              <a:buNone/>
            </a:pPr>
            <a:endParaRPr lang="ru-RU" sz="20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ru-RU" sz="20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ru-RU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200" dirty="0" smtClean="0"/>
              <a:t>Новая общая глава по заключению контракта по итогам электронных процедур (глава 4.1)</a:t>
            </a:r>
            <a:endParaRPr lang="ru-RU" sz="32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560" y="1844824"/>
            <a:ext cx="2194750" cy="6767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74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2675467"/>
            <a:ext cx="8435279" cy="3450696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В случае признания победителя уклонившимся право на заключение контракта переходит ко «второму» участнику</a:t>
            </a:r>
          </a:p>
          <a:p>
            <a:r>
              <a:rPr lang="ru-RU" dirty="0" smtClean="0"/>
              <a:t>Заказчик в течение 5-ти с момента признания победителя уклонившимся направляет проект контракта «второму»</a:t>
            </a:r>
          </a:p>
          <a:p>
            <a:r>
              <a:rPr lang="ru-RU" dirty="0" smtClean="0"/>
              <a:t>«Второй» в течение 5-ти дней либо подписывает, либо отказывается (тогда он не считается уклонившимся), либо направляет протокол разногласий</a:t>
            </a:r>
          </a:p>
          <a:p>
            <a:r>
              <a:rPr lang="ru-RU" dirty="0" smtClean="0"/>
              <a:t>Если «второй» не подпишет контракт после обработки заказчиком протокола разногласий, он также будет считаться уклонившимся от заключения контракта</a:t>
            </a:r>
          </a:p>
          <a:p>
            <a:r>
              <a:rPr lang="ru-RU" dirty="0"/>
              <a:t>Контракт </a:t>
            </a:r>
            <a:r>
              <a:rPr lang="ru-RU" dirty="0" smtClean="0"/>
              <a:t>со «вторым» может </a:t>
            </a:r>
            <a:r>
              <a:rPr lang="ru-RU" dirty="0"/>
              <a:t>быть заключен не ранее чем через десять дней с даты размещения в единой информационной </a:t>
            </a:r>
            <a:r>
              <a:rPr lang="ru-RU" dirty="0" smtClean="0"/>
              <a:t>системе протокола признания победителя уклонившимся от заключения контракта</a:t>
            </a:r>
            <a:endParaRPr lang="ru-RU" dirty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 smtClean="0"/>
              <a:t>Новая схема передачи права на заключение контракта второму участнику</a:t>
            </a:r>
            <a:endParaRPr lang="ru-RU" sz="32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552" y="1844824"/>
            <a:ext cx="2194750" cy="6767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2421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2675467"/>
            <a:ext cx="8435279" cy="3450696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Новая редакция части 9 статьи 94: отчет о результатах отдельного этапа исполнения контракта </a:t>
            </a:r>
            <a:r>
              <a:rPr lang="ru-RU" dirty="0"/>
              <a:t>размещается </a:t>
            </a:r>
            <a:r>
              <a:rPr lang="ru-RU" dirty="0" smtClean="0"/>
              <a:t>в </a:t>
            </a:r>
            <a:r>
              <a:rPr lang="ru-RU" dirty="0"/>
              <a:t>случае, если предметом контракта является выполнение работ по строительству, реконструкции, капитальному ремонту объектов капитального строительства, по сохранению объектов культурного наследия (памятников истории и культуры) народов Российской Федерации или цена контракта превышает один миллиард </a:t>
            </a:r>
            <a:r>
              <a:rPr lang="ru-RU" dirty="0" smtClean="0"/>
              <a:t>рублей</a:t>
            </a:r>
          </a:p>
          <a:p>
            <a:r>
              <a:rPr lang="ru-RU" dirty="0" smtClean="0"/>
              <a:t>Утратившей силу признана часть 26 статьи 95: не требуется размещение информации об изменении или расторжении контракта в ЕИС в течение 1-го рабочего дня</a:t>
            </a:r>
            <a:endParaRPr lang="ru-RU" dirty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 smtClean="0"/>
              <a:t>Исполнение, изменение, расторжение контракта</a:t>
            </a:r>
            <a:endParaRPr lang="ru-RU" sz="32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552" y="1844824"/>
            <a:ext cx="2194750" cy="6767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2102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2675467"/>
            <a:ext cx="8435279" cy="3450696"/>
          </a:xfrm>
        </p:spPr>
        <p:txBody>
          <a:bodyPr>
            <a:normAutofit/>
          </a:bodyPr>
          <a:lstStyle/>
          <a:p>
            <a:pPr algn="ctr"/>
            <a:endParaRPr lang="ru-RU" dirty="0" smtClean="0"/>
          </a:p>
          <a:p>
            <a:pPr algn="ctr"/>
            <a:endParaRPr lang="ru-RU" dirty="0"/>
          </a:p>
          <a:p>
            <a:pPr algn="ctr"/>
            <a:r>
              <a:rPr lang="ru-RU" dirty="0" smtClean="0"/>
              <a:t>Вся информация направляется в реестр контрактов в течение 5-ти рабочих дней </a:t>
            </a:r>
            <a:endParaRPr lang="ru-RU" dirty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 smtClean="0"/>
              <a:t>Реестр контрактов (статья 103)</a:t>
            </a:r>
            <a:endParaRPr lang="ru-RU" sz="32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552" y="1844824"/>
            <a:ext cx="2194750" cy="6767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6110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2675466"/>
            <a:ext cx="8435279" cy="3777869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С </a:t>
            </a:r>
            <a:r>
              <a:rPr lang="ru-RU" dirty="0"/>
              <a:t>1 июля 2018 года участники закупок применяют квалифицированные сертификаты ключей проверки электронных подписей для целей настоящего Федерального закона</a:t>
            </a:r>
            <a:r>
              <a:rPr lang="ru-RU" dirty="0" smtClean="0"/>
              <a:t>.</a:t>
            </a:r>
          </a:p>
          <a:p>
            <a:r>
              <a:rPr lang="ru-RU" dirty="0" smtClean="0"/>
              <a:t>с </a:t>
            </a:r>
            <a:r>
              <a:rPr lang="ru-RU" dirty="0"/>
              <a:t>1 июля 2018 года </a:t>
            </a:r>
            <a:r>
              <a:rPr lang="ru-RU" dirty="0" smtClean="0"/>
              <a:t>Заказчики (УО, УУ) </a:t>
            </a:r>
            <a:r>
              <a:rPr lang="ru-RU" u="sng" dirty="0" smtClean="0"/>
              <a:t>вправе</a:t>
            </a:r>
            <a:r>
              <a:rPr lang="ru-RU" dirty="0" smtClean="0"/>
              <a:t> </a:t>
            </a:r>
            <a:r>
              <a:rPr lang="ru-RU" dirty="0"/>
              <a:t>определять поставщиков (подрядчиков, исполнителей) путем проведения открытого конкурса в электронной форме, конкурса с ограниченным участием в электронной форме, двухэтапного конкурса в электронной форме, запроса предложений в электронной форме, запроса котировок в электронной форме</a:t>
            </a:r>
            <a:r>
              <a:rPr lang="ru-RU" dirty="0" smtClean="0"/>
              <a:t>;</a:t>
            </a:r>
          </a:p>
          <a:p>
            <a:r>
              <a:rPr lang="ru-RU" dirty="0" smtClean="0"/>
              <a:t>с </a:t>
            </a:r>
            <a:r>
              <a:rPr lang="ru-RU" dirty="0"/>
              <a:t>1 января 2019 года Заказчики (УО, УУ) </a:t>
            </a:r>
            <a:r>
              <a:rPr lang="ru-RU" dirty="0" smtClean="0"/>
              <a:t>определяют </a:t>
            </a:r>
            <a:r>
              <a:rPr lang="ru-RU" dirty="0"/>
              <a:t>поставщиков (подрядчиков, исполнителей) путем проведения электронных процедур. </a:t>
            </a:r>
            <a:r>
              <a:rPr lang="ru-RU" u="sng" dirty="0"/>
              <a:t>При этом заказчики, уполномоченные органы и уполномоченные учреждения не вправе проводить открытый конкурс, конкурс с ограниченным участием, двухэтапный конкурс, запрос котировок, запрос предложений не в электронной форме</a:t>
            </a:r>
            <a:r>
              <a:rPr lang="ru-RU" dirty="0" smtClean="0"/>
              <a:t>.</a:t>
            </a:r>
            <a:endParaRPr lang="ru-RU" dirty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 smtClean="0"/>
              <a:t>Переходные положения (статья 112)</a:t>
            </a:r>
            <a:endParaRPr lang="ru-RU" sz="32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552" y="1844824"/>
            <a:ext cx="2194750" cy="6767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2303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2675466"/>
            <a:ext cx="8640959" cy="4065901"/>
          </a:xfrm>
        </p:spPr>
        <p:txBody>
          <a:bodyPr>
            <a:normAutofit fontScale="55000" lnSpcReduction="20000"/>
          </a:bodyPr>
          <a:lstStyle/>
          <a:p>
            <a:r>
              <a:rPr lang="ru-RU" dirty="0" smtClean="0"/>
              <a:t>Годовой </a:t>
            </a:r>
            <a:r>
              <a:rPr lang="ru-RU" dirty="0"/>
              <a:t>объем закупок, осуществляемых в 2018 году путем проведения запроса котировок и (или) запроса котировок в электронной форме, не должен в совокупности превышать десять процентов совокупного годового объема закупок заказчика и не должен составлять более чем сто миллионов рублей</a:t>
            </a:r>
          </a:p>
          <a:p>
            <a:r>
              <a:rPr lang="ru-RU" dirty="0"/>
              <a:t>Ведение единого реестра участников закупок осуществляется начиная с 1 января 2019 </a:t>
            </a:r>
            <a:r>
              <a:rPr lang="ru-RU" dirty="0" smtClean="0"/>
              <a:t>года</a:t>
            </a:r>
          </a:p>
          <a:p>
            <a:r>
              <a:rPr lang="ru-RU" dirty="0"/>
              <a:t>С 1 января по 31 декабря 2019 года включительно аккредитованные ранее на электронных площадках участники закупок для участия в электронных процедурах обязаны пройти регистрацию в единой информационной системе</a:t>
            </a:r>
          </a:p>
          <a:p>
            <a:r>
              <a:rPr lang="ru-RU" dirty="0"/>
              <a:t>С 1 января 2019 года аккредитация участников закупок на электронных площадках осуществляется после регистрации таких участников в соответствии с требованиями статьи 24.2 настоящего Федерального закона</a:t>
            </a:r>
          </a:p>
          <a:p>
            <a:r>
              <a:rPr lang="ru-RU" dirty="0"/>
              <a:t>С 1 июля 2018 года до 1 января 2019 года для участия в открытом конкурсе в электронной форме, конкурсе с ограниченным участием в электронной форме, двухэтапном конкурсе в электронной форме, запросе предложений в электронной форме, запросе котировок в электронной форме участник закупки получает аккредитацию на электронной площадке в порядке, установленном статьей 61 настоящего Федерального закона. Информация и документы участника закупки, получившего аккредитацию на электронной площадке, вносятся оператором электронной площадки в реестр, предусмотренный статьей 62 настоящего Федерального закона.</a:t>
            </a:r>
          </a:p>
          <a:p>
            <a:r>
              <a:rPr lang="ru-RU" dirty="0"/>
              <a:t>По 31 декабря 2019 года включительно подача заявок на участие в электронных процедурах и участие в таких процедурах осуществляются в том числе лицами, которые аккредитованы до 1 января 2019 года на электронной площадке, информация и документы которых включены в реестр, предусмотренный статьей 62 настоящего Федерального закона. При этом регистрация в единой информационной системе не требуется</a:t>
            </a:r>
            <a:r>
              <a:rPr lang="ru-RU" dirty="0" smtClean="0"/>
              <a:t>.</a:t>
            </a:r>
            <a:endParaRPr lang="ru-RU" dirty="0"/>
          </a:p>
          <a:p>
            <a:endParaRPr lang="ru-RU" dirty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 smtClean="0"/>
              <a:t>Переходные положения (</a:t>
            </a:r>
            <a:r>
              <a:rPr lang="ru-RU" sz="3200" smtClean="0"/>
              <a:t>статья 112)</a:t>
            </a:r>
            <a:endParaRPr lang="ru-RU" sz="32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552" y="1844824"/>
            <a:ext cx="2194750" cy="6767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4826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>
            <a:extLst>
              <a:ext uri="{FF2B5EF4-FFF2-40B4-BE49-F238E27FC236}">
                <a16:creationId xmlns:a16="http://schemas.microsoft.com/office/drawing/2014/main" xmlns="" id="{1BF5ABDC-AD51-4EE6-8A7C-F2372AB040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0832" y="431954"/>
            <a:ext cx="8229600" cy="1879572"/>
          </a:xfrm>
        </p:spPr>
        <p:txBody>
          <a:bodyPr>
            <a:normAutofit/>
          </a:bodyPr>
          <a:lstStyle/>
          <a:p>
            <a:r>
              <a:rPr lang="ru-RU" sz="3100" dirty="0" smtClean="0"/>
              <a:t>Вопросы терминологии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16446EAC-6184-47EC-9CDC-FFE0908BCAA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1988840"/>
            <a:ext cx="2190750" cy="676275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10411B02-5FA8-4868-BF96-4BE5D169B78F}"/>
              </a:ext>
            </a:extLst>
          </p:cNvPr>
          <p:cNvSpPr txBox="1"/>
          <p:nvPr/>
        </p:nvSpPr>
        <p:spPr>
          <a:xfrm>
            <a:off x="295920" y="2541895"/>
            <a:ext cx="8208912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lnSpc>
                <a:spcPct val="130000"/>
              </a:lnSpc>
              <a:defRPr/>
            </a:pPr>
            <a:r>
              <a:rPr lang="ru-RU" sz="1600" dirty="0">
                <a:solidFill>
                  <a:schemeClr val="tx2"/>
                </a:solidFill>
                <a:latin typeface="+mj-lt"/>
              </a:rPr>
              <a:t>Согласно пункту 9 Единых требований к операторам электронных площадок, </a:t>
            </a:r>
            <a:r>
              <a:rPr lang="ru-RU" sz="1600" dirty="0" smtClean="0">
                <a:solidFill>
                  <a:schemeClr val="tx2"/>
                </a:solidFill>
                <a:latin typeface="+mj-lt"/>
              </a:rPr>
              <a:t>операторам специализированных </a:t>
            </a:r>
            <a:r>
              <a:rPr lang="ru-RU" sz="1600" dirty="0">
                <a:solidFill>
                  <a:schemeClr val="tx2"/>
                </a:solidFill>
                <a:latin typeface="+mj-lt"/>
              </a:rPr>
              <a:t>электронных площадок, электронным площадкам, специализированным </a:t>
            </a:r>
            <a:r>
              <a:rPr lang="ru-RU" sz="1600" dirty="0" smtClean="0">
                <a:solidFill>
                  <a:schemeClr val="tx2"/>
                </a:solidFill>
                <a:latin typeface="+mj-lt"/>
              </a:rPr>
              <a:t>электронным площадкам </a:t>
            </a:r>
            <a:r>
              <a:rPr lang="ru-RU" sz="1600" dirty="0">
                <a:solidFill>
                  <a:schemeClr val="tx2"/>
                </a:solidFill>
                <a:latin typeface="+mj-lt"/>
              </a:rPr>
              <a:t>и функционированию электронных площадок, специализированных электронных площадок</a:t>
            </a:r>
            <a:r>
              <a:rPr lang="ru-RU" sz="1600" dirty="0" smtClean="0">
                <a:solidFill>
                  <a:schemeClr val="tx2"/>
                </a:solidFill>
                <a:latin typeface="+mj-lt"/>
              </a:rPr>
              <a:t>, утвержденных </a:t>
            </a:r>
            <a:r>
              <a:rPr lang="ru-RU" sz="1600" dirty="0">
                <a:solidFill>
                  <a:schemeClr val="tx2"/>
                </a:solidFill>
                <a:latin typeface="+mj-lt"/>
              </a:rPr>
              <a:t>постановлением Правительства Российской Федерации от 08.06.2018 N </a:t>
            </a:r>
            <a:r>
              <a:rPr lang="ru-RU" sz="1600" dirty="0" smtClean="0">
                <a:solidFill>
                  <a:schemeClr val="tx2"/>
                </a:solidFill>
                <a:latin typeface="+mj-lt"/>
              </a:rPr>
              <a:t>656, </a:t>
            </a:r>
            <a:r>
              <a:rPr lang="ru-RU" sz="1600" dirty="0">
                <a:solidFill>
                  <a:schemeClr val="tx2"/>
                </a:solidFill>
                <a:latin typeface="+mj-lt"/>
              </a:rPr>
              <a:t>датой начала функционирования электронной площадки </a:t>
            </a:r>
            <a:r>
              <a:rPr lang="ru-RU" sz="1600" b="1" dirty="0">
                <a:solidFill>
                  <a:schemeClr val="tx2"/>
                </a:solidFill>
                <a:latin typeface="+mj-lt"/>
              </a:rPr>
              <a:t>является дата </a:t>
            </a:r>
            <a:r>
              <a:rPr lang="ru-RU" sz="1600" b="1" dirty="0" smtClean="0">
                <a:solidFill>
                  <a:schemeClr val="tx2"/>
                </a:solidFill>
                <a:latin typeface="+mj-lt"/>
              </a:rPr>
              <a:t>заключения соглашения </a:t>
            </a:r>
            <a:r>
              <a:rPr lang="ru-RU" sz="1600" b="1" dirty="0">
                <a:solidFill>
                  <a:schemeClr val="tx2"/>
                </a:solidFill>
                <a:latin typeface="+mj-lt"/>
              </a:rPr>
              <a:t>о функционировании электронной площадки, подписываемого Минфином России и ФАС России</a:t>
            </a:r>
            <a:r>
              <a:rPr lang="ru-RU" sz="1600" b="1" dirty="0" smtClean="0">
                <a:solidFill>
                  <a:schemeClr val="tx2"/>
                </a:solidFill>
                <a:latin typeface="+mj-lt"/>
              </a:rPr>
              <a:t>.</a:t>
            </a:r>
          </a:p>
          <a:p>
            <a:pPr lvl="0" algn="just">
              <a:lnSpc>
                <a:spcPct val="130000"/>
              </a:lnSpc>
              <a:defRPr/>
            </a:pPr>
            <a:r>
              <a:rPr lang="ru-RU" sz="1600" b="1" dirty="0" smtClean="0">
                <a:solidFill>
                  <a:schemeClr val="tx2"/>
                </a:solidFill>
                <a:latin typeface="+mj-lt"/>
              </a:rPr>
              <a:t>Предельная дата подписания данного соглашения – 1 октября 2018 года.</a:t>
            </a:r>
          </a:p>
          <a:p>
            <a:pPr lvl="0" algn="just">
              <a:lnSpc>
                <a:spcPct val="130000"/>
              </a:lnSpc>
              <a:defRPr/>
            </a:pPr>
            <a:r>
              <a:rPr lang="ru-RU" sz="1600" dirty="0" smtClean="0">
                <a:solidFill>
                  <a:schemeClr val="tx2"/>
                </a:solidFill>
                <a:latin typeface="+mj-lt"/>
              </a:rPr>
              <a:t>До подписания соглашения работают прежние операторы ЭП.</a:t>
            </a:r>
          </a:p>
        </p:txBody>
      </p:sp>
    </p:spTree>
    <p:extLst>
      <p:ext uri="{BB962C8B-B14F-4D97-AF65-F5344CB8AC3E}">
        <p14:creationId xmlns:p14="http://schemas.microsoft.com/office/powerpoint/2010/main" val="3523175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2675466"/>
            <a:ext cx="8640959" cy="4065901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Постановление Правительства РФ от 15.04.2014 N </a:t>
            </a:r>
            <a:r>
              <a:rPr lang="ru-RU" dirty="0" smtClean="0"/>
              <a:t>341 (ред</a:t>
            </a:r>
            <a:r>
              <a:rPr lang="ru-RU" dirty="0"/>
              <a:t>. от 22.06.2018</a:t>
            </a:r>
            <a:r>
              <a:rPr lang="ru-RU" dirty="0" smtClean="0"/>
              <a:t>) "</a:t>
            </a:r>
            <a:r>
              <a:rPr lang="ru-RU" dirty="0"/>
              <a:t>О предоставлении преимуществ организациям инвалидов при определении поставщика (подрядчика, исполнителя) в отношении предлагаемой ими цены контракта"</a:t>
            </a:r>
          </a:p>
          <a:p>
            <a:endParaRPr lang="ru-RU" dirty="0"/>
          </a:p>
          <a:p>
            <a:r>
              <a:rPr lang="ru-RU" dirty="0"/>
              <a:t>Предметом одного контракта (одного лота) не могут быть товары, работы, услуги, включенные в перечень товаров, работ, услуг, при закупке которых предоставляются преимущества организациям инвалидов, утвержденный постановлением Правительства Российской Федерации от 15 апреля 2014 г. N 341 "О предоставлении преимуществ организациям инвалидов при определении поставщика (подрядчика, исполнителя) в отношении предлагаемой ими цены контракта", и не включенные в него.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 smtClean="0"/>
              <a:t>Изменения в Постановления Правительства </a:t>
            </a:r>
            <a:endParaRPr lang="ru-RU" sz="32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552" y="1844824"/>
            <a:ext cx="2194750" cy="6767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3927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539553" y="3356993"/>
            <a:ext cx="8147248" cy="2088232"/>
          </a:xfrm>
        </p:spPr>
        <p:txBody>
          <a:bodyPr>
            <a:normAutofit/>
          </a:bodyPr>
          <a:lstStyle/>
          <a:p>
            <a:r>
              <a:rPr lang="ru-RU" dirty="0" smtClean="0"/>
              <a:t>Исключена часть </a:t>
            </a:r>
            <a:r>
              <a:rPr lang="ru-RU" dirty="0"/>
              <a:t>2 статьи </a:t>
            </a:r>
            <a:r>
              <a:rPr lang="ru-RU" dirty="0" smtClean="0"/>
              <a:t>32 и  отредактирована часть 9 статьи 32: </a:t>
            </a:r>
          </a:p>
          <a:p>
            <a:r>
              <a:rPr lang="ru-RU" dirty="0" smtClean="0"/>
              <a:t>При </a:t>
            </a:r>
            <a:r>
              <a:rPr lang="ru-RU" dirty="0"/>
              <a:t>проведении </a:t>
            </a:r>
            <a:r>
              <a:rPr lang="ru-RU" dirty="0" smtClean="0"/>
              <a:t>запроса предложений </a:t>
            </a:r>
            <a:r>
              <a:rPr lang="ru-RU" dirty="0"/>
              <a:t>заказчик </a:t>
            </a:r>
            <a:r>
              <a:rPr lang="ru-RU" dirty="0" smtClean="0"/>
              <a:t>обязан использовать те же критерии оценки, их величину и значимость, что и проведении открытого конкурса</a:t>
            </a:r>
          </a:p>
          <a:p>
            <a:endParaRPr lang="ru-RU" sz="1800" dirty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 smtClean="0"/>
              <a:t>Изменения в Федеральный закон №44-ФЗ, вступившие в силу после 1 июля 2018 года</a:t>
            </a:r>
            <a:endParaRPr lang="ru-RU" sz="32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552" y="1844824"/>
            <a:ext cx="2194750" cy="6767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5622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539553" y="2708920"/>
            <a:ext cx="8147248" cy="3816423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Не </a:t>
            </a:r>
            <a:r>
              <a:rPr lang="ru-RU" dirty="0"/>
              <a:t>могут быть предметом одного контракта (одного лота) товары, указанные в Приложении </a:t>
            </a:r>
            <a:r>
              <a:rPr lang="ru-RU" dirty="0" smtClean="0"/>
              <a:t>к приказу и </a:t>
            </a:r>
            <a:r>
              <a:rPr lang="ru-RU" dirty="0"/>
              <a:t>не указанные в нем.</a:t>
            </a:r>
            <a:endParaRPr lang="ru-RU" sz="1800" dirty="0"/>
          </a:p>
          <a:p>
            <a:r>
              <a:rPr lang="ru-RU" dirty="0" smtClean="0"/>
              <a:t>Приказ </a:t>
            </a:r>
            <a:r>
              <a:rPr lang="ru-RU" dirty="0"/>
              <a:t>подлежит применению при проведении конкурентных способов определения поставщиков (подрядчиков, исполнителей</a:t>
            </a:r>
            <a:r>
              <a:rPr lang="ru-RU" dirty="0" smtClean="0"/>
              <a:t>).</a:t>
            </a:r>
          </a:p>
          <a:p>
            <a:r>
              <a:rPr lang="ru-RU" dirty="0" smtClean="0"/>
              <a:t>Для предоставления преференции необходимо предложить все товары из ЕВРАЗЕС</a:t>
            </a:r>
          </a:p>
          <a:p>
            <a:r>
              <a:rPr lang="ru-RU" dirty="0" smtClean="0"/>
              <a:t>Подтверждением страны происхождения по-прежнему является декларация</a:t>
            </a:r>
          </a:p>
          <a:p>
            <a:r>
              <a:rPr lang="ru-RU" dirty="0" smtClean="0"/>
              <a:t>Новый порядок предоставления преференций при закупке ЖНВЛП и совместном применении ПП 1289 и Приказа 126н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 smtClean="0"/>
              <a:t>Изменения в</a:t>
            </a:r>
            <a:r>
              <a:rPr lang="en-US" sz="3200" dirty="0" smtClean="0"/>
              <a:t> </a:t>
            </a:r>
            <a:r>
              <a:rPr lang="ru-RU" sz="3200" dirty="0" smtClean="0"/>
              <a:t>порядок предоставления преференций – новый </a:t>
            </a:r>
            <a:r>
              <a:rPr lang="ru-RU" sz="3200" dirty="0"/>
              <a:t>приказ </a:t>
            </a:r>
            <a:r>
              <a:rPr lang="ru-RU" sz="3200" dirty="0" smtClean="0"/>
              <a:t>Минфина от </a:t>
            </a:r>
            <a:r>
              <a:rPr lang="ru-RU" sz="3200" dirty="0"/>
              <a:t>4 июня 2018 г. N 126н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552" y="1844824"/>
            <a:ext cx="2194750" cy="6767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584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539553" y="2708920"/>
            <a:ext cx="8147248" cy="3816423"/>
          </a:xfrm>
        </p:spPr>
        <p:txBody>
          <a:bodyPr>
            <a:normAutofit/>
          </a:bodyPr>
          <a:lstStyle/>
          <a:p>
            <a:pPr marL="0" lvl="0" indent="0" algn="ctr">
              <a:spcBef>
                <a:spcPts val="0"/>
              </a:spcBef>
              <a:buClrTx/>
              <a:buSzTx/>
              <a:buNone/>
            </a:pPr>
            <a:r>
              <a:rPr lang="ru-RU" sz="18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800" b="1" dirty="0"/>
              <a:t>ВОЗОБНОВЛЕНИЕ КОНТРОЛЯ СОГЛАСНО </a:t>
            </a:r>
          </a:p>
          <a:p>
            <a:pPr marL="0" lvl="0" indent="0" algn="ctr">
              <a:spcBef>
                <a:spcPts val="0"/>
              </a:spcBef>
              <a:buClrTx/>
              <a:buSzTx/>
              <a:buNone/>
            </a:pPr>
            <a:r>
              <a:rPr lang="ru-RU" sz="1800" b="1" dirty="0"/>
              <a:t>Ч.5 СТ.99 ФЕДЕРАЛЬНОГО ЗАКОНА № 44-ФЗ</a:t>
            </a:r>
            <a:endParaRPr lang="en-US" sz="1800" b="1" dirty="0"/>
          </a:p>
          <a:p>
            <a:pPr marL="0" lvl="0" indent="0" algn="ctr">
              <a:spcBef>
                <a:spcPts val="0"/>
              </a:spcBef>
              <a:buClrTx/>
              <a:buSzTx/>
              <a:buNone/>
            </a:pPr>
            <a:r>
              <a:rPr lang="ru-RU" sz="1800" b="1" dirty="0"/>
              <a:t>(Постановление Правительства РФ от 12.12.2015 N 1367</a:t>
            </a:r>
            <a:r>
              <a:rPr lang="en-US" sz="1800" b="1" dirty="0"/>
              <a:t>)</a:t>
            </a:r>
            <a:endParaRPr lang="ru-RU" sz="1800" b="1" dirty="0"/>
          </a:p>
          <a:p>
            <a:pPr marL="0" lvl="0" indent="0" algn="ctr">
              <a:spcBef>
                <a:spcPts val="0"/>
              </a:spcBef>
              <a:buClrTx/>
              <a:buSzTx/>
              <a:buNone/>
            </a:pPr>
            <a:endParaRPr lang="ru-RU" sz="1800" dirty="0" smtClean="0"/>
          </a:p>
          <a:p>
            <a:pPr marL="0" lvl="0" indent="0" algn="ctr">
              <a:spcBef>
                <a:spcPts val="0"/>
              </a:spcBef>
              <a:buClrTx/>
              <a:buSzTx/>
              <a:buNone/>
            </a:pPr>
            <a:endParaRPr lang="ru-RU" sz="1800" dirty="0"/>
          </a:p>
          <a:p>
            <a:pPr marL="0" lvl="0" indent="0" algn="just">
              <a:spcBef>
                <a:spcPts val="0"/>
              </a:spcBef>
              <a:buClrTx/>
              <a:buSzTx/>
              <a:buNone/>
            </a:pPr>
            <a:r>
              <a:rPr lang="ru-RU" sz="1800" dirty="0"/>
              <a:t>Контроль осуществляется в отношении соответствия информации, содержащейся в документах, указанных в части 5 статьи 99 Федерального закона:</a:t>
            </a:r>
          </a:p>
          <a:p>
            <a:pPr marL="0" lvl="0" indent="0" algn="just">
              <a:spcBef>
                <a:spcPts val="0"/>
              </a:spcBef>
              <a:buClrTx/>
              <a:buSzTx/>
              <a:buNone/>
            </a:pPr>
            <a:r>
              <a:rPr lang="ru-RU" sz="1800" dirty="0"/>
              <a:t>а) информации об объеме финансового обеспечения закупки, утвержденном и доведенном до заказчика в установленном порядке;</a:t>
            </a:r>
          </a:p>
          <a:p>
            <a:pPr marL="0" lvl="0" indent="0" algn="just">
              <a:spcBef>
                <a:spcPts val="0"/>
              </a:spcBef>
              <a:buClrTx/>
              <a:buSzTx/>
              <a:buNone/>
            </a:pPr>
            <a:r>
              <a:rPr lang="ru-RU" sz="1800" dirty="0"/>
              <a:t>б) информации об идентификационном коде закупки.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C 1 </a:t>
            </a:r>
            <a:r>
              <a:rPr lang="ru-RU" sz="3200" dirty="0" smtClean="0"/>
              <a:t>января</a:t>
            </a:r>
            <a:r>
              <a:rPr lang="en-US" sz="3200" dirty="0" smtClean="0"/>
              <a:t> 2019 </a:t>
            </a:r>
            <a:r>
              <a:rPr lang="ru-RU" sz="3200" dirty="0" smtClean="0"/>
              <a:t>года</a:t>
            </a:r>
            <a:endParaRPr lang="ru-RU" sz="32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552" y="1844824"/>
            <a:ext cx="2194750" cy="6767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6835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>
            <a:extLst>
              <a:ext uri="{FF2B5EF4-FFF2-40B4-BE49-F238E27FC236}">
                <a16:creationId xmlns:a16="http://schemas.microsoft.com/office/drawing/2014/main" xmlns="" id="{1BF5ABDC-AD51-4EE6-8A7C-F2372AB040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0832" y="431954"/>
            <a:ext cx="8229600" cy="1879572"/>
          </a:xfrm>
        </p:spPr>
        <p:txBody>
          <a:bodyPr>
            <a:normAutofit/>
          </a:bodyPr>
          <a:lstStyle/>
          <a:p>
            <a:r>
              <a:rPr lang="ru-RU" sz="3100" dirty="0" smtClean="0"/>
              <a:t>Основные проблемы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16446EAC-6184-47EC-9CDC-FFE0908BCAA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1988840"/>
            <a:ext cx="2190750" cy="676275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10411B02-5FA8-4868-BF96-4BE5D169B78F}"/>
              </a:ext>
            </a:extLst>
          </p:cNvPr>
          <p:cNvSpPr txBox="1"/>
          <p:nvPr/>
        </p:nvSpPr>
        <p:spPr>
          <a:xfrm>
            <a:off x="320539" y="2996952"/>
            <a:ext cx="8208912" cy="26530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algn="just">
              <a:lnSpc>
                <a:spcPct val="130000"/>
              </a:lnSpc>
              <a:buAutoNum type="arabicPeriod"/>
              <a:defRPr/>
            </a:pPr>
            <a:r>
              <a:rPr lang="ru-RU" sz="1600" dirty="0" smtClean="0">
                <a:solidFill>
                  <a:schemeClr val="tx2"/>
                </a:solidFill>
                <a:latin typeface="+mj-lt"/>
              </a:rPr>
              <a:t>Порядок </a:t>
            </a:r>
            <a:r>
              <a:rPr lang="ru-RU" sz="1600" dirty="0">
                <a:solidFill>
                  <a:schemeClr val="tx2"/>
                </a:solidFill>
                <a:latin typeface="+mj-lt"/>
              </a:rPr>
              <a:t>внесения </a:t>
            </a:r>
            <a:r>
              <a:rPr lang="ru-RU" sz="1600" dirty="0" smtClean="0">
                <a:solidFill>
                  <a:schemeClr val="tx2"/>
                </a:solidFill>
                <a:latin typeface="+mj-lt"/>
              </a:rPr>
              <a:t>обеспечения - </a:t>
            </a:r>
            <a:r>
              <a:rPr lang="ru-RU" sz="1600" dirty="0">
                <a:solidFill>
                  <a:schemeClr val="tx2"/>
                </a:solidFill>
                <a:latin typeface="+mj-lt"/>
              </a:rPr>
              <a:t>См. Информационное письмо Минфина России от 25.06.2018 N </a:t>
            </a:r>
            <a:r>
              <a:rPr lang="ru-RU" sz="1600" dirty="0" smtClean="0">
                <a:solidFill>
                  <a:schemeClr val="tx2"/>
                </a:solidFill>
                <a:latin typeface="+mj-lt"/>
              </a:rPr>
              <a:t>24-06-08/43650 "О </a:t>
            </a:r>
            <a:r>
              <a:rPr lang="ru-RU" sz="1600" dirty="0">
                <a:solidFill>
                  <a:schemeClr val="tx2"/>
                </a:solidFill>
                <a:latin typeface="+mj-lt"/>
              </a:rPr>
              <a:t>вступлении в силу положений Федеральных законов от 31.12.2017 N 504-ФЗ и N 505-ФЗ"</a:t>
            </a:r>
          </a:p>
          <a:p>
            <a:pPr marL="342900" lvl="0" indent="-342900" algn="just">
              <a:lnSpc>
                <a:spcPct val="130000"/>
              </a:lnSpc>
              <a:buAutoNum type="arabicPeriod"/>
              <a:defRPr/>
            </a:pPr>
            <a:r>
              <a:rPr lang="ru-RU" sz="1600" dirty="0" smtClean="0">
                <a:solidFill>
                  <a:schemeClr val="tx2"/>
                </a:solidFill>
                <a:latin typeface="+mj-lt"/>
              </a:rPr>
              <a:t>Порядок заключения контракта - См. Информационное письмо Минфина России от 25.06.2018 N 24-06-08/43650 "О вступлении в силу положений Федеральных законов от 31.12.2017 N 504-ФЗ и N 505-ФЗ"</a:t>
            </a:r>
          </a:p>
          <a:p>
            <a:pPr marL="342900" indent="-342900" algn="just">
              <a:lnSpc>
                <a:spcPct val="130000"/>
              </a:lnSpc>
              <a:buFontTx/>
              <a:buAutoNum type="arabicPeriod"/>
              <a:defRPr/>
            </a:pPr>
            <a:r>
              <a:rPr lang="ru-RU" sz="1600" dirty="0" smtClean="0">
                <a:solidFill>
                  <a:schemeClr val="tx2"/>
                </a:solidFill>
                <a:latin typeface="+mj-lt"/>
              </a:rPr>
              <a:t>Порядок </a:t>
            </a:r>
            <a:r>
              <a:rPr lang="ru-RU" sz="1600" dirty="0">
                <a:solidFill>
                  <a:schemeClr val="tx2"/>
                </a:solidFill>
                <a:latin typeface="+mj-lt"/>
              </a:rPr>
              <a:t>рассмотрения вторых частей заявок – см. Письмо Минфина от 23.08.18 </a:t>
            </a:r>
            <a:r>
              <a:rPr lang="ru-RU" sz="1600" dirty="0" smtClean="0">
                <a:solidFill>
                  <a:schemeClr val="tx2"/>
                </a:solidFill>
                <a:latin typeface="+mj-lt"/>
              </a:rPr>
              <a:t>№24-06-08/60176</a:t>
            </a:r>
            <a:endParaRPr lang="ru-RU" sz="1200" dirty="0">
              <a:solidFill>
                <a:schemeClr val="tx2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518605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>
            <a:extLst>
              <a:ext uri="{FF2B5EF4-FFF2-40B4-BE49-F238E27FC236}">
                <a16:creationId xmlns:a16="http://schemas.microsoft.com/office/drawing/2014/main" xmlns="" id="{1BF5ABDC-AD51-4EE6-8A7C-F2372AB040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0832" y="431954"/>
            <a:ext cx="8229600" cy="1879572"/>
          </a:xfrm>
        </p:spPr>
        <p:txBody>
          <a:bodyPr>
            <a:normAutofit fontScale="90000"/>
          </a:bodyPr>
          <a:lstStyle/>
          <a:p>
            <a:r>
              <a:rPr lang="ru-RU" sz="3200" dirty="0">
                <a:solidFill>
                  <a:schemeClr val="bg1"/>
                </a:solidFill>
              </a:rPr>
              <a:t>Письмо Минфина от 23.08.18 №24-06-08/60176</a:t>
            </a:r>
            <a:r>
              <a:rPr lang="ru-RU" sz="2400" dirty="0">
                <a:solidFill>
                  <a:schemeClr val="tx2"/>
                </a:solidFill>
              </a:rPr>
              <a:t/>
            </a:r>
            <a:br>
              <a:rPr lang="ru-RU" sz="2400" dirty="0">
                <a:solidFill>
                  <a:schemeClr val="tx2"/>
                </a:solidFill>
              </a:rPr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16446EAC-6184-47EC-9CDC-FFE0908BCAA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1988840"/>
            <a:ext cx="2190750" cy="676275"/>
          </a:xfrm>
          <a:prstGeom prst="rect">
            <a:avLst/>
          </a:prstGeom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3528" y="2780928"/>
            <a:ext cx="8568952" cy="360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2722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2675466"/>
            <a:ext cx="8712967" cy="3993893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/>
              <a:t>С 1 января 2019 года статья 61 (аккредитация участников) утрачивает силу</a:t>
            </a:r>
          </a:p>
          <a:p>
            <a:r>
              <a:rPr lang="ru-RU" dirty="0" smtClean="0"/>
              <a:t>С 1 января 2020 года статья 62 (реестр участников) утрачивает силу</a:t>
            </a:r>
          </a:p>
          <a:p>
            <a:r>
              <a:rPr lang="ru-RU" dirty="0" smtClean="0"/>
              <a:t>С 1 января 2019 года реестр участников закупок ведется в ЕИС</a:t>
            </a:r>
          </a:p>
          <a:p>
            <a:r>
              <a:rPr lang="ru-RU" b="1" dirty="0"/>
              <a:t>С 1 января по 31 декабря 2019 года включительно аккредитованные ранее на электронных площадках участники закупок для участия в электронных процедурах обязаны пройти регистрацию в единой информационной системе.</a:t>
            </a:r>
          </a:p>
          <a:p>
            <a:r>
              <a:rPr lang="ru-RU" dirty="0"/>
              <a:t>С 1 января 2019 года аккредитация участников закупок на электронных площадках осуществляется после регистрации таких участников в соответствии с требованиями статьи 24.2 настоящего Федерального закона</a:t>
            </a:r>
            <a:r>
              <a:rPr lang="ru-RU" dirty="0" smtClean="0"/>
              <a:t>.</a:t>
            </a:r>
          </a:p>
          <a:p>
            <a:r>
              <a:rPr lang="ru-RU" dirty="0" smtClean="0"/>
              <a:t>До 1 января 2019 года аккредитация участников всех электронных процедур – в соответствии со статьей 61</a:t>
            </a:r>
            <a:endParaRPr lang="ru-RU" dirty="0"/>
          </a:p>
          <a:p>
            <a:endParaRPr lang="ru-RU" dirty="0" smtClean="0">
              <a:solidFill>
                <a:schemeClr val="tx1"/>
              </a:solidFill>
            </a:endParaRPr>
          </a:p>
          <a:p>
            <a:endParaRPr lang="ru-RU" dirty="0" smtClean="0">
              <a:solidFill>
                <a:schemeClr val="tx1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100" dirty="0" smtClean="0"/>
              <a:t>Изменения в порядок регистрации</a:t>
            </a: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568" y="1794904"/>
            <a:ext cx="2194750" cy="6767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7504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11741</TotalTime>
  <Words>8028</Words>
  <Application>Microsoft Office PowerPoint</Application>
  <PresentationFormat>Экран (4:3)</PresentationFormat>
  <Paragraphs>378</Paragraphs>
  <Slides>63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63</vt:i4>
      </vt:variant>
    </vt:vector>
  </HeadingPairs>
  <TitlesOfParts>
    <vt:vector size="66" baseType="lpstr">
      <vt:lpstr>Candara</vt:lpstr>
      <vt:lpstr>Symbol</vt:lpstr>
      <vt:lpstr>Волна</vt:lpstr>
      <vt:lpstr>Основные изменения законодательства о закупках</vt:lpstr>
      <vt:lpstr>С 1 июня 2018 года </vt:lpstr>
      <vt:lpstr>Связанные изменения</vt:lpstr>
      <vt:lpstr>Связанные изменения</vt:lpstr>
      <vt:lpstr>Вопросы терминологии </vt:lpstr>
      <vt:lpstr>Вопросы терминологии </vt:lpstr>
      <vt:lpstr>Основные проблемы </vt:lpstr>
      <vt:lpstr>Письмо Минфина от 23.08.18 №24-06-08/60176  </vt:lpstr>
      <vt:lpstr>Изменения в порядок регистрации</vt:lpstr>
      <vt:lpstr>Противоречия</vt:lpstr>
      <vt:lpstr>Противоречия</vt:lpstr>
      <vt:lpstr>Вопросы информационного обеспечения (новые части 13 и 14 статьи 4) </vt:lpstr>
      <vt:lpstr>Переформулирование правил электронного документооборота (статья 5) </vt:lpstr>
      <vt:lpstr>Сроки публикации после внесения изменений в план-график (часть 14 статьи 21)</vt:lpstr>
      <vt:lpstr>Постановление Правительства РФ от 16.08.2018 N 952 "О внесении изменений в некоторые акты Правительства Российской Федерации“:</vt:lpstr>
      <vt:lpstr>Постановление Правительства РФ от 16.08.2018 N 952 "О внесении изменений в некоторые акты Правительства Российской Федерации“</vt:lpstr>
      <vt:lpstr>Новые формы процедур (редакция части 2 статьи 24) </vt:lpstr>
      <vt:lpstr>Плата за победу</vt:lpstr>
      <vt:lpstr>Порядок получения платы</vt:lpstr>
      <vt:lpstr>Вопросы обеспечения</vt:lpstr>
      <vt:lpstr>Вопросы обеспечения</vt:lpstr>
      <vt:lpstr>Вопросы обеспечения – список банков, в которых открываются спецсчета</vt:lpstr>
      <vt:lpstr>Требования к участникам закупок (новый пункт 11 части 1 статьи 31)  </vt:lpstr>
      <vt:lpstr>Требования к содержанию контракта (новая редакция части 13 статьи 34)  </vt:lpstr>
      <vt:lpstr>Открытый конкурс в электронной форме  (новые статьи 54.1-54.7)</vt:lpstr>
      <vt:lpstr>Открытый конкурс в электронной форме (новые статьи 54.1-54.7)</vt:lpstr>
      <vt:lpstr>Заявка на участие в ОК в ЭФ (статья 54.4.)</vt:lpstr>
      <vt:lpstr>Заявка на участие в ОК в ЭФ (статья 54.4.)</vt:lpstr>
      <vt:lpstr>Заявка на участие в ОК в ЭФ (статья 54.4.)</vt:lpstr>
      <vt:lpstr>Заявка на участие в ОК в ЭФ (статья 54.4.)</vt:lpstr>
      <vt:lpstr>Заявка на участие в ОК в ЭФ (статья 54.4.)</vt:lpstr>
      <vt:lpstr>Основания для возврата заявки (часть 11 статьи 54.4)</vt:lpstr>
      <vt:lpstr>Основания для признания заявки несоответствующей требованиям  (часть 3 статьи 54.5)</vt:lpstr>
      <vt:lpstr>Уведомление оператором участников (часть 9 статьи 54.5)</vt:lpstr>
      <vt:lpstr>Основания для отказа в допуске по вторым частям (часть 5 статьи 54.7)</vt:lpstr>
      <vt:lpstr>Случаи и последствия признания ОК в ЭФ несостоявшимся (статья 55.1)</vt:lpstr>
      <vt:lpstr>Случаи и последствия признания ОК в ЭФ несостоявшимся (статья 55.1)</vt:lpstr>
      <vt:lpstr>Особенности проведения конкурса с ограниченным участием в электронной форме (КСУ в ЭФ) – статья 56.1</vt:lpstr>
      <vt:lpstr>Изменения в порядок проведения ОАЭФ</vt:lpstr>
      <vt:lpstr>Изменения в порядок проведения ОАЭФ</vt:lpstr>
      <vt:lpstr>Основания для возврата заявки</vt:lpstr>
      <vt:lpstr>Изменения в порядок проведения ОАЭФ</vt:lpstr>
      <vt:lpstr>Изменения в порядок проведения ОАЭФ</vt:lpstr>
      <vt:lpstr>Изменения в порядок проведения ОАЭФ</vt:lpstr>
      <vt:lpstr>Изменение порядка проведения запроса котировок</vt:lpstr>
      <vt:lpstr>Глава 3.1 – проведение котировок в электронной форме</vt:lpstr>
      <vt:lpstr>Содержание заявки (ЭК)</vt:lpstr>
      <vt:lpstr>Содержание заявки (ЭК)</vt:lpstr>
      <vt:lpstr>Особенности проведения котировки в электронной форме</vt:lpstr>
      <vt:lpstr>Случаи и последствия признания ЭК несостоявшейся</vt:lpstr>
      <vt:lpstr>Запрос предложений в электронной форме (статья 83.1)</vt:lpstr>
      <vt:lpstr>Новая общая глава по заключению контракта по итогам электронных процедур (глава 4.1)</vt:lpstr>
      <vt:lpstr>Новая общая глава по заключению контракта по итогам электронных процедур (глава 4.1)</vt:lpstr>
      <vt:lpstr>Новая общая глава по заключению контракта по итогам электронных процедур (глава 4.1)</vt:lpstr>
      <vt:lpstr>Новая схема передачи права на заключение контракта второму участнику</vt:lpstr>
      <vt:lpstr>Исполнение, изменение, расторжение контракта</vt:lpstr>
      <vt:lpstr>Реестр контрактов (статья 103)</vt:lpstr>
      <vt:lpstr>Переходные положения (статья 112)</vt:lpstr>
      <vt:lpstr>Переходные положения (статья 112)</vt:lpstr>
      <vt:lpstr>Изменения в Постановления Правительства </vt:lpstr>
      <vt:lpstr>Изменения в Федеральный закон №44-ФЗ, вступившие в силу после 1 июля 2018 года</vt:lpstr>
      <vt:lpstr>Изменения в порядок предоставления преференций – новый приказ Минфина от 4 июня 2018 г. N 126н</vt:lpstr>
      <vt:lpstr>C 1 января 2019 года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Обзор судебной практики по некоторым вопросам закупочной деятельности</dc:title>
  <dc:creator>Ольга</dc:creator>
  <cp:lastModifiedBy>ДКА</cp:lastModifiedBy>
  <cp:revision>222</cp:revision>
  <dcterms:created xsi:type="dcterms:W3CDTF">2015-09-24T03:08:49Z</dcterms:created>
  <dcterms:modified xsi:type="dcterms:W3CDTF">2018-12-12T08:04:59Z</dcterms:modified>
</cp:coreProperties>
</file>